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104"/>
  </p:notesMasterIdLst>
  <p:handoutMasterIdLst>
    <p:handoutMasterId r:id="rId105"/>
  </p:handout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 id="322" r:id="rId74"/>
    <p:sldId id="323" r:id="rId75"/>
    <p:sldId id="324" r:id="rId76"/>
    <p:sldId id="325" r:id="rId77"/>
    <p:sldId id="326" r:id="rId78"/>
    <p:sldId id="327" r:id="rId79"/>
    <p:sldId id="328" r:id="rId80"/>
    <p:sldId id="329" r:id="rId81"/>
    <p:sldId id="330" r:id="rId82"/>
    <p:sldId id="331" r:id="rId83"/>
    <p:sldId id="332" r:id="rId84"/>
    <p:sldId id="333" r:id="rId85"/>
    <p:sldId id="334" r:id="rId86"/>
    <p:sldId id="335" r:id="rId87"/>
    <p:sldId id="336" r:id="rId88"/>
    <p:sldId id="337" r:id="rId89"/>
    <p:sldId id="338" r:id="rId90"/>
    <p:sldId id="339" r:id="rId91"/>
    <p:sldId id="340" r:id="rId92"/>
    <p:sldId id="341" r:id="rId93"/>
    <p:sldId id="342" r:id="rId94"/>
    <p:sldId id="343" r:id="rId95"/>
    <p:sldId id="344" r:id="rId96"/>
    <p:sldId id="345" r:id="rId97"/>
    <p:sldId id="346" r:id="rId98"/>
    <p:sldId id="347" r:id="rId99"/>
    <p:sldId id="348" r:id="rId100"/>
    <p:sldId id="349" r:id="rId101"/>
    <p:sldId id="350" r:id="rId102"/>
    <p:sldId id="351" r:id="rId103"/>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7000B"/>
    <a:srgbClr val="404040"/>
    <a:srgbClr val="151515"/>
    <a:srgbClr val="575756"/>
    <a:srgbClr val="FFFFFF"/>
    <a:srgbClr val="DD4654"/>
    <a:srgbClr val="F3D2D5"/>
    <a:srgbClr val="E6A8AD"/>
    <a:srgbClr val="E57B84"/>
    <a:srgbClr val="E579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7624" autoAdjust="0"/>
  </p:normalViewPr>
  <p:slideViewPr>
    <p:cSldViewPr snapToGrid="0" snapToObjects="1">
      <p:cViewPr varScale="1">
        <p:scale>
          <a:sx n="86" d="100"/>
          <a:sy n="86" d="100"/>
        </p:scale>
        <p:origin x="1470" y="9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79" d="100"/>
          <a:sy n="79" d="100"/>
        </p:scale>
        <p:origin x="3114" y="96"/>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slide" Target="slides/slide82.xml"/><Relationship Id="rId16" Type="http://schemas.openxmlformats.org/officeDocument/2006/relationships/slide" Target="slides/slide9.xml"/><Relationship Id="rId107" Type="http://schemas.openxmlformats.org/officeDocument/2006/relationships/viewProps" Target="viewProps.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102" Type="http://schemas.openxmlformats.org/officeDocument/2006/relationships/slide" Target="slides/slide95.xml"/><Relationship Id="rId5" Type="http://schemas.openxmlformats.org/officeDocument/2006/relationships/slideMaster" Target="slideMasters/slideMaster2.xml"/><Relationship Id="rId90" Type="http://schemas.openxmlformats.org/officeDocument/2006/relationships/slide" Target="slides/slide83.xml"/><Relationship Id="rId95" Type="http://schemas.openxmlformats.org/officeDocument/2006/relationships/slide" Target="slides/slide88.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80" Type="http://schemas.openxmlformats.org/officeDocument/2006/relationships/slide" Target="slides/slide73.xml"/><Relationship Id="rId85" Type="http://schemas.openxmlformats.org/officeDocument/2006/relationships/slide" Target="slides/slide78.xml"/><Relationship Id="rId12" Type="http://schemas.openxmlformats.org/officeDocument/2006/relationships/slide" Target="slides/slide5.xml"/><Relationship Id="rId17" Type="http://schemas.openxmlformats.org/officeDocument/2006/relationships/slide" Target="slides/slide10.xml"/><Relationship Id="rId33" Type="http://schemas.openxmlformats.org/officeDocument/2006/relationships/slide" Target="slides/slide26.xml"/><Relationship Id="rId38" Type="http://schemas.openxmlformats.org/officeDocument/2006/relationships/slide" Target="slides/slide31.xml"/><Relationship Id="rId59" Type="http://schemas.openxmlformats.org/officeDocument/2006/relationships/slide" Target="slides/slide52.xml"/><Relationship Id="rId103" Type="http://schemas.openxmlformats.org/officeDocument/2006/relationships/slide" Target="slides/slide96.xml"/><Relationship Id="rId108" Type="http://schemas.openxmlformats.org/officeDocument/2006/relationships/theme" Target="theme/theme1.xml"/><Relationship Id="rId54" Type="http://schemas.openxmlformats.org/officeDocument/2006/relationships/slide" Target="slides/slide47.xml"/><Relationship Id="rId70" Type="http://schemas.openxmlformats.org/officeDocument/2006/relationships/slide" Target="slides/slide63.xml"/><Relationship Id="rId75" Type="http://schemas.openxmlformats.org/officeDocument/2006/relationships/slide" Target="slides/slide68.xml"/><Relationship Id="rId91" Type="http://schemas.openxmlformats.org/officeDocument/2006/relationships/slide" Target="slides/slide84.xml"/><Relationship Id="rId96" Type="http://schemas.openxmlformats.org/officeDocument/2006/relationships/slide" Target="slides/slide89.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6" Type="http://schemas.openxmlformats.org/officeDocument/2006/relationships/presProps" Target="presProps.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slide" Target="slides/slide79.xml"/><Relationship Id="rId94" Type="http://schemas.openxmlformats.org/officeDocument/2006/relationships/slide" Target="slides/slide87.xml"/><Relationship Id="rId99" Type="http://schemas.openxmlformats.org/officeDocument/2006/relationships/slide" Target="slides/slide92.xml"/><Relationship Id="rId101" Type="http://schemas.openxmlformats.org/officeDocument/2006/relationships/slide" Target="slides/slide94.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109" Type="http://schemas.openxmlformats.org/officeDocument/2006/relationships/tableStyles" Target="tableStyles.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notesMaster" Target="notesMasters/notesMaster1.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slide" Target="slides/slide93.xml"/><Relationship Id="rId105" Type="http://schemas.openxmlformats.org/officeDocument/2006/relationships/handoutMaster" Target="handoutMasters/handoutMaster1.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slide" Target="slides/slide91.xml"/><Relationship Id="rId3" Type="http://schemas.openxmlformats.org/officeDocument/2006/relationships/customXml" Target="../customXml/item3.xml"/><Relationship Id="rId25" Type="http://schemas.openxmlformats.org/officeDocument/2006/relationships/slide" Target="slides/slide18.xml"/><Relationship Id="rId46" Type="http://schemas.openxmlformats.org/officeDocument/2006/relationships/slide" Target="slides/slide39.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62" Type="http://schemas.openxmlformats.org/officeDocument/2006/relationships/slide" Target="slides/slide55.xml"/><Relationship Id="rId83" Type="http://schemas.openxmlformats.org/officeDocument/2006/relationships/slide" Target="slides/slide76.xml"/><Relationship Id="rId88" Type="http://schemas.openxmlformats.org/officeDocument/2006/relationships/slide" Target="slides/slide8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1/21/2021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34157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备注占位符 6"/>
          <p:cNvSpPr>
            <a:spLocks noGrp="1"/>
          </p:cNvSpPr>
          <p:nvPr>
            <p:ph type="body" idx="1"/>
          </p:nvPr>
        </p:nvSpPr>
        <p:spPr/>
        <p:txBody>
          <a:bodyPr/>
          <a:lstStyle/>
          <a:p>
            <a:r>
              <a:rPr lang="en-US" altLang="zh-CN" smtClean="0"/>
              <a:t>The multi-campus network interconnection solution is a sub-solution provided in the CloudCampus Solution for the interconnection between branch campuses and between branches and the headquarters or DCs. With SD-WAN functions integrated, the multi-campus network interconnection solution provides two models for WAN interconnection: static IPsec VPN and EVPN.</a:t>
            </a:r>
          </a:p>
          <a:p>
            <a:r>
              <a:rPr lang="en-US" altLang="zh-CN" smtClean="0"/>
              <a:t>An IPsec VPN is a type of static VPN, in which IPsec tunnels are established between devices at different sites to create VPN tunnels. Traffic is diverted to the VPN tunnels based on the configured static routes so that services between sites can be accessed through the VPN tunnels.</a:t>
            </a:r>
          </a:p>
          <a:p>
            <a:r>
              <a:rPr lang="en-US" altLang="zh-CN" smtClean="0"/>
              <a:t>BGP EVPN used by SD-WAN is a type of dynamic VPN that can establish tunnels between sites and dynamically advertise routes on demand. EVPN establishes GRE tunnels between sites to establish VPN tunnels and supports IPsec encryption on GRE tunnels to ensure tunnel encryption security. In addition, the BGP EVPN interconnection solution offers application- and policy-based intelligent traffic steering, allowing high-quality links to be chosen based on applications and policies for data transmission.</a:t>
            </a:r>
          </a:p>
          <a:p>
            <a:endParaRPr lang="zh-CN" altLang="en-US" dirty="0"/>
          </a:p>
        </p:txBody>
      </p:sp>
      <p:sp>
        <p:nvSpPr>
          <p:cNvPr id="10" name="幻灯片图像占位符 9"/>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8055499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858743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911872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964539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A VPN is a secure private virtual network established on a shared network (or a public network), and therefore saves the cost of leasing private lines.</a:t>
            </a:r>
            <a:endParaRPr lang="en-US" altLang="zh-CN"/>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500525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427448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mtClean="0"/>
              <a:t>IPsec VPN secures data transmission in VPN tunnels through IPsec.</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12585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635801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898622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306584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604043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lang="en-US" dirty="0" smtClean="0"/>
              <a:t>IPsec implements secure transmission of IP packets using two security protocols: Authentication Header (AH) and Encapsulating Security Payload (ESP).</a:t>
            </a:r>
          </a:p>
          <a:p>
            <a:pPr lvl="1">
              <a:lnSpc>
                <a:spcPct val="100000"/>
              </a:lnSpc>
            </a:pPr>
            <a:r>
              <a:rPr lang="en-US" dirty="0" smtClean="0"/>
              <a:t>AH provides data origin authentication, data integrity check, and anti-replay, but does not provide encryption.</a:t>
            </a:r>
          </a:p>
          <a:p>
            <a:pPr lvl="1">
              <a:lnSpc>
                <a:spcPct val="100000"/>
              </a:lnSpc>
            </a:pPr>
            <a:r>
              <a:rPr lang="en-US" dirty="0" smtClean="0"/>
              <a:t>ESP provides encryption, data origin authentication, data integrity check, and anti-replay.</a:t>
            </a:r>
          </a:p>
          <a:p>
            <a:pPr>
              <a:lnSpc>
                <a:spcPct val="100000"/>
              </a:lnSpc>
            </a:pPr>
            <a:r>
              <a:rPr lang="en-US" dirty="0" smtClean="0"/>
              <a:t>Security functions provided by AH and ESP depend on authentication and encryption algorithms used by IPsec.</a:t>
            </a:r>
          </a:p>
          <a:p>
            <a:pPr lvl="1">
              <a:lnSpc>
                <a:spcPct val="100000"/>
              </a:lnSpc>
            </a:pPr>
            <a:r>
              <a:rPr lang="en-US" dirty="0" smtClean="0"/>
              <a:t>Both AH and ESP can provide data origin authentication and data integrity check using the following authentication algorithms: Message Digest 5 (MD5), Secure Hash Algorithm 1 (SHA1), SHA2-256, SHA2-384, SHA2-512, and Senior Middle 3 (SM3).</a:t>
            </a:r>
          </a:p>
          <a:p>
            <a:pPr lvl="1">
              <a:lnSpc>
                <a:spcPct val="100000"/>
              </a:lnSpc>
            </a:pPr>
            <a:r>
              <a:rPr lang="en-US" dirty="0" smtClean="0"/>
              <a:t>ESP can only encrypt IP packets using symmetric encryption algorithms, including Data Encryption Standard (DES), Triple Data Encryption Standard (3DES), Advanced Encryption Standard (AES), SM1, and SM4.</a:t>
            </a:r>
            <a:endParaRPr lang="en-US" altLang="zh-CN" dirty="0" smtClean="0"/>
          </a:p>
          <a:p>
            <a:pPr lvl="0">
              <a:lnSpc>
                <a:spcPct val="100000"/>
              </a:lnSpc>
            </a:pPr>
            <a:r>
              <a:rPr lang="en-US" dirty="0" smtClean="0"/>
              <a:t>The keys used for IPsec encryption and authentication can be manually configured or dynamically negotiated using the Internet Key Exchange (IKE) protocol. IKE works in the Internet Security Association and Key Management Protocol (ISAKMP) framework. It uses the </a:t>
            </a:r>
            <a:r>
              <a:rPr lang="en-US" dirty="0" err="1" smtClean="0"/>
              <a:t>Diffie</a:t>
            </a:r>
            <a:r>
              <a:rPr lang="en-US" dirty="0" smtClean="0"/>
              <a:t>-Hellman (DH) algorithm to securely deliver keys and authenticate identities over an insecure network, ensuring data transmission security. IKE improves key security and simplifies IPsec management.</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9779376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tunnel mode, AH checks the integrity of the entire IP packet including the new IP header. ESP checks the integrity of the ESP header, raw IP header, transport-layer protocol header, data, and ESP trailer, excluding the new IP header. ESP cannot protect the new IP header. ESP encrypts the raw IP header, transport-layer protocol header, data, and ESP trailer.</a:t>
            </a:r>
            <a:endParaRPr lang="en-US" altLang="zh-CN" smtClean="0"/>
          </a:p>
          <a:p>
            <a:r>
              <a:rPr lang="en-US" smtClean="0"/>
              <a:t>Note: In this example, the ESP trailer and authentication data are not shown in the figure.</a:t>
            </a:r>
            <a:endParaRPr lang="en-US"/>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9439591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transport mode, AH checks the integrity of the entire IP packet. ESP checks the integrity of the ESP header, transport-layer protocol header, data, and ESP trailer, excluding the IP header. ESP cannot protect the IP header. ESP encrypts the transport-layer protocol header, data, and ESP trailer.</a:t>
            </a:r>
            <a:endParaRPr lang="en-US" altLang="zh-CN" smtClean="0"/>
          </a:p>
          <a:p>
            <a:r>
              <a:rPr lang="en-US" smtClean="0"/>
              <a:t>Note: In this example, the ESP trailer and authentication data are not shown in the figure.</a:t>
            </a: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420066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281974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2" name="Rectangle 3"/>
          <p:cNvSpPr>
            <a:spLocks noGrp="1" noChangeArrowheads="1"/>
          </p:cNvSpPr>
          <p:nvPr>
            <p:ph type="body" idx="1"/>
          </p:nvPr>
        </p:nvSpPr>
        <p:spPr/>
        <p:txBody>
          <a:bodyPr/>
          <a:lstStyle/>
          <a:p>
            <a:pPr>
              <a:lnSpc>
                <a:spcPct val="100000"/>
              </a:lnSpc>
            </a:pPr>
            <a:r>
              <a:rPr lang="en-US" dirty="0" smtClean="0"/>
              <a:t>AH header fields:</a:t>
            </a:r>
            <a:endParaRPr lang="en-US" altLang="zh-CN" dirty="0" smtClean="0"/>
          </a:p>
          <a:p>
            <a:pPr lvl="1">
              <a:lnSpc>
                <a:spcPct val="100000"/>
              </a:lnSpc>
            </a:pPr>
            <a:r>
              <a:rPr lang="en-US" dirty="0" smtClean="0"/>
              <a:t>Next Header: 8 bits. This field identifies the type of the payload following the AH header. In transport mode, the Next Header field value is the number of the protected upper-layer protocol (TCP or UDP) or ESP. In tunnel mode, the Next Header field value is the number of the IP or ESP protocol.</a:t>
            </a:r>
            <a:endParaRPr lang="en-US" altLang="zh-CN" dirty="0" smtClean="0"/>
          </a:p>
          <a:p>
            <a:pPr lvl="1">
              <a:lnSpc>
                <a:spcPct val="100000"/>
              </a:lnSpc>
            </a:pPr>
            <a:r>
              <a:rPr lang="en-US" dirty="0" smtClean="0"/>
              <a:t>Payload Len: 8 bits. The value of this field is the AH header length in 32-bit words minus 2. The default value is 4.</a:t>
            </a:r>
            <a:endParaRPr lang="en-US" altLang="zh-CN" dirty="0" smtClean="0"/>
          </a:p>
          <a:p>
            <a:pPr lvl="1">
              <a:lnSpc>
                <a:spcPct val="100000"/>
              </a:lnSpc>
            </a:pPr>
            <a:r>
              <a:rPr lang="en-US" dirty="0" smtClean="0"/>
              <a:t>Reserved: 16 bits. This field is reserved and defaults to 0.</a:t>
            </a:r>
            <a:endParaRPr lang="en-US" altLang="zh-CN" dirty="0" smtClean="0"/>
          </a:p>
          <a:p>
            <a:pPr lvl="1">
              <a:lnSpc>
                <a:spcPct val="100000"/>
              </a:lnSpc>
            </a:pPr>
            <a:r>
              <a:rPr lang="en-US" dirty="0" smtClean="0"/>
              <a:t>SPI: 32 bits. This field uniquely identifies an IPsec security association (SA).</a:t>
            </a:r>
            <a:endParaRPr lang="en-US" altLang="zh-CN" dirty="0" smtClean="0"/>
          </a:p>
          <a:p>
            <a:pPr lvl="1">
              <a:lnSpc>
                <a:spcPct val="100000"/>
              </a:lnSpc>
            </a:pPr>
            <a:r>
              <a:rPr lang="en-US" dirty="0" smtClean="0"/>
              <a:t>Sequence Number: 32 bits. This field is a counter that monotonically increases from 1. It uniquely identifies a packet to prevent replay attacks.</a:t>
            </a:r>
            <a:endParaRPr lang="en-US" altLang="zh-CN" dirty="0" smtClean="0"/>
          </a:p>
          <a:p>
            <a:pPr lvl="1">
              <a:lnSpc>
                <a:spcPct val="100000"/>
              </a:lnSpc>
            </a:pPr>
            <a:r>
              <a:rPr lang="en-US" dirty="0" smtClean="0"/>
              <a:t>Authentication Data: a variable-length field. The field length is an integral multiple of 32 bits, usually 96 bits. This field contains the ICV and is used by the receiver for data integrity check. AH supports the following authentication algorithms: Message Digest 5 (MD5), Secure Hash Algorithm 1 (SHA-1), SHA-2, and SM3. MD5, SHA-1, and SHA-2 are listed in ascending order of security. A more secure encryption algorithm has a slower computing speed because its implementation is more complex. The SM3 cryptographic hash algorithm is an IPsec protocol standard published by the China State Cryptography Administration.</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0029595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2" name="Rectangle 3"/>
          <p:cNvSpPr>
            <a:spLocks noGrp="1" noChangeArrowheads="1"/>
          </p:cNvSpPr>
          <p:nvPr>
            <p:ph type="body" idx="1"/>
          </p:nvPr>
        </p:nvSpPr>
        <p:spPr/>
        <p:txBody>
          <a:bodyPr/>
          <a:lstStyle/>
          <a:p>
            <a:pPr>
              <a:lnSpc>
                <a:spcPct val="100000"/>
              </a:lnSpc>
            </a:pPr>
            <a:r>
              <a:rPr lang="en-US" dirty="0" smtClean="0"/>
              <a:t>ESP header fields</a:t>
            </a:r>
            <a:endParaRPr lang="en-US" altLang="zh-CN" dirty="0" smtClean="0"/>
          </a:p>
          <a:p>
            <a:pPr lvl="1">
              <a:lnSpc>
                <a:spcPct val="100000"/>
              </a:lnSpc>
            </a:pPr>
            <a:r>
              <a:rPr lang="en-US" dirty="0" smtClean="0"/>
              <a:t>SPI: 32 bits. This field uniquely identifies an IPsec SA.</a:t>
            </a:r>
          </a:p>
          <a:p>
            <a:pPr lvl="1">
              <a:lnSpc>
                <a:spcPct val="100000"/>
              </a:lnSpc>
            </a:pPr>
            <a:r>
              <a:rPr lang="en-US" dirty="0" smtClean="0"/>
              <a:t>Sequence Number: 32 bits. This field is a counter that monotonically increases from 1. It uniquely identifies a packet to prevent replay attacks.</a:t>
            </a:r>
          </a:p>
          <a:p>
            <a:pPr lvl="1">
              <a:lnSpc>
                <a:spcPct val="100000"/>
              </a:lnSpc>
            </a:pPr>
            <a:r>
              <a:rPr lang="en-US" dirty="0" smtClean="0"/>
              <a:t>Payload Data: This field contains variable-length data identified by the Next Header field.</a:t>
            </a:r>
          </a:p>
          <a:p>
            <a:pPr lvl="1">
              <a:lnSpc>
                <a:spcPct val="100000"/>
              </a:lnSpc>
            </a:pPr>
            <a:r>
              <a:rPr lang="en-US" dirty="0" smtClean="0"/>
              <a:t>Padding: This field extends the size of an ESP header. The Padding field length depends on the payload data length and algorithm. If the plaintext length of the packet to be encrypted does not comply with the encryption algorithm, the Padding field is used.</a:t>
            </a:r>
          </a:p>
          <a:p>
            <a:pPr lvl="1">
              <a:lnSpc>
                <a:spcPct val="100000"/>
              </a:lnSpc>
            </a:pPr>
            <a:r>
              <a:rPr lang="en-US" dirty="0" smtClean="0"/>
              <a:t>Pad Len: 8 bits. This field specifies the length of the Padding field. The value 0 indicates no padding.</a:t>
            </a:r>
          </a:p>
          <a:p>
            <a:pPr lvl="1">
              <a:lnSpc>
                <a:spcPct val="100000"/>
              </a:lnSpc>
            </a:pPr>
            <a:r>
              <a:rPr lang="en-US" dirty="0" smtClean="0"/>
              <a:t>Next Header: 8 bits. This field identifies the type of the payload following the ESP header. In transport mode, the Next Header field value is the number of the protected upper-layer protocol (TCP or UDP). In tunnel mode, the Next Header field is the IP protocol number.</a:t>
            </a:r>
          </a:p>
          <a:p>
            <a:pPr lvl="1">
              <a:lnSpc>
                <a:spcPct val="100000"/>
              </a:lnSpc>
            </a:pPr>
            <a:r>
              <a:rPr lang="en-US" dirty="0" smtClean="0"/>
              <a:t>Authentication Data: a variable-length field. The length is an integral multiple of 32 bits, usually 96 bits. This field contains the ICV and is used by the receiver for data integrity check. Authentication algorithms are the same as those of AH. The authentication function of ESP is optional. If data check is enabled, an ICV value is appended to encrypted data.</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8020130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mtClean="0"/>
              <a:t>In transport mode, an AH or ESP header is added between an IP header and a transport-layer protocol (TCP/UDP/ICMP) header to protect the TCP, UDP, or ICMP payload. Because no additional IP header is added, IP addresses in the original packets are visible in the IP header of the post-encrypted packet.</a:t>
            </a:r>
            <a:endParaRPr lang="en-US" altLang="zh-CN" smtClean="0"/>
          </a:p>
          <a:p>
            <a:r>
              <a:rPr lang="en-US" smtClean="0"/>
              <a:t>In tunnel mode, an AH or ESP header is added in front of the raw IP header and a new IP header added in front of the AH or ESP header to protect the IP header and payload.</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372212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370915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098894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512083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549807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255930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1" name="Rectangle 3"/>
          <p:cNvSpPr>
            <a:spLocks noGrp="1" noChangeArrowheads="1"/>
          </p:cNvSpPr>
          <p:nvPr>
            <p:ph type="body" idx="1"/>
          </p:nvPr>
        </p:nvSpPr>
        <p:spPr/>
        <p:txBody>
          <a:bodyPr/>
          <a:lstStyle/>
          <a:p>
            <a:r>
              <a:rPr lang="en-US" smtClean="0"/>
              <a:t>In the HMAC technology, the sender and receiver use the same key to prevent man-in-the-middle from modifying data and digests.</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554079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1" name="Rectangle 3"/>
          <p:cNvSpPr>
            <a:spLocks noGrp="1" noChangeArrowheads="1"/>
          </p:cNvSpPr>
          <p:nvPr>
            <p:ph type="body" idx="1"/>
          </p:nvPr>
        </p:nvSpPr>
        <p:spPr/>
        <p:txBody>
          <a:bodyPr/>
          <a:lstStyle/>
          <a:p>
            <a:r>
              <a:rPr lang="en-US" smtClean="0"/>
              <a:t>Although encrypted data can only be decrypted using the original encryption key, the decrypted data cannot be proved to be the original data. Additionally, data encryption and decryption consume many CPU resources, and malicious users may send spoofing packets to consume CPU resources. HMAC compares digests to check data integrity and authenticity. This process consumes only a few CPU resources and is very efficient. Therefore, IPsec uses HMAC for authentication.</a:t>
            </a:r>
          </a:p>
          <a:p>
            <a:r>
              <a:rPr lang="en-US" smtClean="0"/>
              <a:t>Encryption and authentication are often used together on the IPsec sender. The sender encrypts IP packets, generates a digest during HMAC calculation, and then sends both the encrypted IP packets and digest to the receiver. The receiver compares the received digest with the locally generated one to check data integrity and authenticity in the received IP packets. The receiver discards the packets that fail the authentication and decrypts those that pass the authentication.</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104503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smtClean="0"/>
              <a:t>Because SAs are unidirectional, at least two SAs are required to protect incoming and outgoing data flows between two IPsec peers (two parties that use IPsec for secure encrypted communication).</a:t>
            </a:r>
            <a:endParaRPr lang="en-US" altLang="zh-CN" smtClean="0"/>
          </a:p>
          <a:p>
            <a:pPr lvl="0"/>
            <a:r>
              <a:rPr lang="en-US" smtClean="0"/>
              <a:t>An IPsec SA is established either manually or through IKE negotiation. The two methods differ in the following:</a:t>
            </a:r>
          </a:p>
          <a:p>
            <a:pPr lvl="1"/>
            <a:r>
              <a:rPr lang="en-US" smtClean="0"/>
              <a:t>Key generation: In manual mode, all the parameters used to establish an SA, including the encryption key and authentication key, need to be manually configured and updated, leading to high key management costs on large- and medium-sized networks. In IKE negotiation mode, the encryption key and authentication key are generated using the DH algorithm and can be dynamically updated, reducing key management costs and improving security.</a:t>
            </a:r>
          </a:p>
          <a:p>
            <a:pPr lvl="1"/>
            <a:r>
              <a:rPr lang="en-US" smtClean="0"/>
              <a:t>SA lifetime: In manual mode, an SA exists permanently. In IKE negotiation mode, how long an SA can exist depends on the lifetime parameters configured on two peers.</a:t>
            </a:r>
          </a:p>
          <a:p>
            <a:pPr lvl="0"/>
            <a:r>
              <a:rPr lang="en-US" smtClean="0"/>
              <a:t>Based on the differences, the manual mode applies to small networks with a small number of IPsec peers, whereas the IKE negotiation mode is recommended on large and medium-sized networks.</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25909838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5910774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8761854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0" name="Rectangle 3"/>
          <p:cNvSpPr>
            <a:spLocks noGrp="1" noChangeArrowheads="1"/>
          </p:cNvSpPr>
          <p:nvPr>
            <p:ph type="body" idx="1"/>
          </p:nvPr>
        </p:nvSpPr>
        <p:spPr/>
        <p:txBody>
          <a:bodyPr/>
          <a:lstStyle/>
          <a:p>
            <a:r>
              <a:rPr lang="en-US" smtClean="0"/>
              <a:t>The figure shows the relationship between IKE and IPsec. Two peers establish an IKE SA for identity authentication and key exchange. Protected by the IKE SA, the peers negotiate a pair of IPsec SAs using the AH or ESP protocol and other configured parameters. Subsequently, data is encrypted and transmitted between the peers over an IPsec tunnel.</a:t>
            </a:r>
            <a:endParaRPr lang="en-US"/>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32262522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3" name="Rectangle 3"/>
          <p:cNvSpPr>
            <a:spLocks noGrp="1" noChangeArrowheads="1"/>
          </p:cNvSpPr>
          <p:nvPr>
            <p:ph type="body" idx="1"/>
          </p:nvPr>
        </p:nvSpPr>
        <p:spPr/>
        <p:txBody>
          <a:bodyPr/>
          <a:lstStyle/>
          <a:p>
            <a:pPr>
              <a:lnSpc>
                <a:spcPct val="100000"/>
              </a:lnSpc>
            </a:pPr>
            <a:r>
              <a:rPr lang="en-US" dirty="0" smtClean="0"/>
              <a:t>Two peers authenticate the identity (IP address or name) of each other, using PSK authentication, RSA signature authentication, or digital envelope authentication.</a:t>
            </a:r>
            <a:endParaRPr lang="en-US" altLang="zh-CN" dirty="0" smtClean="0"/>
          </a:p>
          <a:p>
            <a:pPr lvl="1">
              <a:lnSpc>
                <a:spcPct val="100000"/>
              </a:lnSpc>
            </a:pPr>
            <a:r>
              <a:rPr lang="en-US" dirty="0" smtClean="0"/>
              <a:t>PSK authentication: An authentication key is used to generate a key. The two peers compute the hash value of packets using a shared key and check whether they obtain the same hash value. If they obtain the same hash value, the authentication succeeds. Otherwise, the authentication fails.</a:t>
            </a:r>
          </a:p>
          <a:p>
            <a:pPr lvl="1">
              <a:lnSpc>
                <a:spcPct val="100000"/>
              </a:lnSpc>
            </a:pPr>
            <a:r>
              <a:rPr lang="en-US" dirty="0" smtClean="0"/>
              <a:t>RSA signature authentication: The two peers use a certificate issued by a certificate authority (CA) to verify validity of a digital certificate. Each peer has a public key (transmitted over the network) and a private key (possessed by itself). The sender computes a hash value for original packets, and then encrypts the hash value using its private key to generate a digest. The receiver decrypts the digest using the public key received from the sender, and then computes a hash value. If the computed hash value is the same as that decrypted from the digest, the authentication succeeds. Otherwise, the authentication fails.</a:t>
            </a:r>
            <a:endParaRPr lang="en-US" altLang="zh-CN" dirty="0" smtClean="0"/>
          </a:p>
          <a:p>
            <a:pPr lvl="1">
              <a:lnSpc>
                <a:spcPct val="100000"/>
              </a:lnSpc>
            </a:pPr>
            <a:r>
              <a:rPr lang="en-US" dirty="0" smtClean="0"/>
              <a:t>Digital envelope authentication: The sender generates a random symmetric key and uses the public key of the receiver to encrypt this symmetric key, which is called a digital envelop. The sender then uses the symmetric key to encrypt packets and uses its private key to generate a digest. The receiver uses its private key to decrypt the digital envelop to obtain the symmetric key, uses the symmetric key to decrypt packets, and decrypts the digest based on the sender's public key to verify the sender's digest. If the digest is correct, authentication succeeds. Otherwise, the authentication fails.</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64307640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0621075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237201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9615421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a:lnSpc>
                <a:spcPct val="100000"/>
              </a:lnSpc>
            </a:pPr>
            <a:r>
              <a:rPr lang="en-US" dirty="0" smtClean="0"/>
              <a:t>The main mode involves six ISAKMP messages in three exchanges. The three exchanges are described as follows:</a:t>
            </a:r>
          </a:p>
          <a:p>
            <a:pPr lvl="1">
              <a:lnSpc>
                <a:spcPct val="100000"/>
              </a:lnSpc>
            </a:pPr>
            <a:r>
              <a:rPr lang="en-US" dirty="0" smtClean="0"/>
              <a:t>Messages 1 and 2 are used for IKE proposal exchange.</a:t>
            </a:r>
          </a:p>
          <a:p>
            <a:pPr lvl="2">
              <a:lnSpc>
                <a:spcPct val="100000"/>
              </a:lnSpc>
            </a:pPr>
            <a:r>
              <a:rPr lang="en-US" dirty="0" smtClean="0"/>
              <a:t>The initiator sends one or more IKE proposals to the responder. The responder searches for the first matching IKE proposal and then sends the matching proposal to the initiator. IKE proposals of the initiator and responder match if they have the same encryption algorithm, authentication algorithm, authentication method, and </a:t>
            </a:r>
            <a:r>
              <a:rPr lang="en-US" dirty="0" err="1" smtClean="0"/>
              <a:t>Diffie</a:t>
            </a:r>
            <a:r>
              <a:rPr lang="en-US" dirty="0" smtClean="0"/>
              <a:t>-Hellman group identifier.</a:t>
            </a:r>
          </a:p>
          <a:p>
            <a:pPr lvl="1">
              <a:lnSpc>
                <a:spcPct val="100000"/>
              </a:lnSpc>
            </a:pPr>
            <a:r>
              <a:rPr lang="en-US" dirty="0" smtClean="0"/>
              <a:t>Messages 3 and 4 are used for key information exchange.</a:t>
            </a:r>
          </a:p>
          <a:p>
            <a:pPr lvl="2">
              <a:lnSpc>
                <a:spcPct val="100000"/>
              </a:lnSpc>
            </a:pPr>
            <a:r>
              <a:rPr lang="en-US" dirty="0" smtClean="0"/>
              <a:t>The initiator and responder exchange the </a:t>
            </a:r>
            <a:r>
              <a:rPr lang="en-US" dirty="0" err="1" smtClean="0"/>
              <a:t>Diffie</a:t>
            </a:r>
            <a:r>
              <a:rPr lang="en-US" dirty="0" smtClean="0"/>
              <a:t>-Hellman public value and nonce value to generate the IKE SA authentication and encryption key.</a:t>
            </a:r>
          </a:p>
          <a:p>
            <a:pPr lvl="1">
              <a:lnSpc>
                <a:spcPct val="100000"/>
              </a:lnSpc>
            </a:pPr>
            <a:r>
              <a:rPr lang="en-US" dirty="0" smtClean="0"/>
              <a:t>Messages 5 and 6 are used for identity and authentication information exchange. (Both parties use the generated key to exchange information.)</a:t>
            </a:r>
            <a:endParaRPr lang="en-US" altLang="zh-CN" dirty="0" smtClean="0"/>
          </a:p>
          <a:p>
            <a:pPr lvl="2">
              <a:lnSpc>
                <a:spcPct val="100000"/>
              </a:lnSpc>
            </a:pPr>
            <a:r>
              <a:rPr lang="en-US" dirty="0" smtClean="0"/>
              <a:t>The initiator and responder use the generated key to authenticate each other and the information exchanged in main mode.</a:t>
            </a:r>
            <a:endParaRPr lang="en-US" altLang="zh-CN" dirty="0" smtClean="0"/>
          </a:p>
          <a:p>
            <a:pPr>
              <a:lnSpc>
                <a:spcPct val="100000"/>
              </a:lnSpc>
            </a:pPr>
            <a:r>
              <a:rPr lang="en-US" dirty="0" smtClean="0"/>
              <a:t>The aggressive mode uses only three messages. Messages 1 and 2 are used to negotiate an IKE proposal and exchange the </a:t>
            </a:r>
            <a:r>
              <a:rPr lang="en-US" dirty="0" err="1" smtClean="0"/>
              <a:t>Diffie</a:t>
            </a:r>
            <a:r>
              <a:rPr lang="en-US" dirty="0" smtClean="0"/>
              <a:t>-Hellman public value, mandatory auxiliary information, and identity information. Message 2 also contains the identity information sent by the responder to the initiator for authentication. Message 3 is used by the responder to authenticate the initiator.</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30510203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472487"/>
          </a:xfrm>
        </p:spPr>
        <p:txBody>
          <a:bodyPr/>
          <a:lstStyle/>
          <a:p>
            <a:r>
              <a:rPr dirty="0">
                <a:latin typeface="Huawei Sans" panose="020C0503030203020204" pitchFamily="34" charset="0"/>
              </a:rPr>
              <a:t>Compared with the main mode, the aggressive mode reduces the number of exchanged messages and speeds up the negotiation. However, the aggressive mode does not encrypt identity information. Although the aggressive mode does not provide identity protection, it applies to the following scenarios:</a:t>
            </a:r>
            <a:endParaRPr lang="en-US" altLang="zh-CN" dirty="0">
              <a:latin typeface="Huawei Sans" panose="020C0503030203020204" pitchFamily="34" charset="0"/>
            </a:endParaRPr>
          </a:p>
          <a:p>
            <a:pPr marL="363538" lvl="1" indent="-187325"/>
            <a:r>
              <a:rPr dirty="0">
                <a:latin typeface="Huawei Sans" panose="020C0503030203020204" pitchFamily="34" charset="0"/>
              </a:rPr>
              <a:t>When a Network Address Translation (NAT) device exists on an IPsec tunnel, NAT traversal needs to be enabled. However, NAT will change the IP address of a peer. The aggressive mode does not depend on an IP address for identity authentication. Therefore, NAT traversal can be implemented only in aggressive mode when the pre-shared key is used for authentication.</a:t>
            </a:r>
          </a:p>
          <a:p>
            <a:pPr marL="363538" lvl="1" indent="-187325"/>
            <a:r>
              <a:rPr dirty="0">
                <a:latin typeface="Huawei Sans" panose="020C0503030203020204" pitchFamily="34" charset="0"/>
              </a:rPr>
              <a:t>If the IP address of the initiator is variable or unknown, and both the initiator and responder need to use a pre-shared key to establish an IKE SA, only the aggressive mode can be used.</a:t>
            </a:r>
          </a:p>
          <a:p>
            <a:pPr marL="363538" lvl="1" indent="-187325"/>
            <a:r>
              <a:rPr dirty="0">
                <a:latin typeface="Huawei Sans" panose="020C0503030203020204" pitchFamily="34" charset="0"/>
              </a:rPr>
              <a:t>If the initiator already knows the IPsec policy used by the responder, it is faster to establish an IKE SA in aggressive mode.</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95778891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a:lnSpc>
                <a:spcPct val="100000"/>
              </a:lnSpc>
            </a:pPr>
            <a:r>
              <a:rPr lang="en-US" dirty="0" smtClean="0"/>
              <a:t>In IKEv1 phase 2, two IPsec SAs are established through three ISAKMP messages:</a:t>
            </a:r>
          </a:p>
          <a:p>
            <a:pPr lvl="1">
              <a:lnSpc>
                <a:spcPct val="100000"/>
              </a:lnSpc>
            </a:pPr>
            <a:r>
              <a:rPr lang="en-US" dirty="0" smtClean="0"/>
              <a:t>The initiator sends local security parameters and identity authentication information to the responder.</a:t>
            </a:r>
          </a:p>
          <a:p>
            <a:pPr lvl="2">
              <a:lnSpc>
                <a:spcPct val="100000"/>
              </a:lnSpc>
            </a:pPr>
            <a:r>
              <a:rPr lang="en-US" dirty="0" smtClean="0"/>
              <a:t>Security parameters include protected data flows and parameters to be negotiated such as IPsec proposal. Identity authentication information includes the key generated in phase 1 and key materials generated in phase 2, and can be used to authenticate the peer again.</a:t>
            </a:r>
            <a:endParaRPr lang="en-US" altLang="zh-CN" dirty="0" smtClean="0"/>
          </a:p>
          <a:p>
            <a:pPr lvl="1">
              <a:lnSpc>
                <a:spcPct val="100000"/>
              </a:lnSpc>
            </a:pPr>
            <a:r>
              <a:rPr lang="en-US" dirty="0" smtClean="0"/>
              <a:t>The responder sends confirmed security parameters and identity authentication information, and generates a new key.</a:t>
            </a:r>
          </a:p>
          <a:p>
            <a:pPr lvl="2">
              <a:lnSpc>
                <a:spcPct val="100000"/>
              </a:lnSpc>
            </a:pPr>
            <a:r>
              <a:rPr lang="en-US" dirty="0" smtClean="0"/>
              <a:t>The encryption key and authentication key used for IPsec SA data transmission are generated based on the key generated in phase 1 and parameters such as SPI and protocols, to ensure that each IPsec SA has a unique key.</a:t>
            </a:r>
          </a:p>
          <a:p>
            <a:pPr lvl="2">
              <a:lnSpc>
                <a:spcPct val="100000"/>
              </a:lnSpc>
            </a:pPr>
            <a:r>
              <a:rPr lang="en-US" dirty="0" smtClean="0"/>
              <a:t>If Perfect Forward Secrecy (PFS) needs to be enabled, the shared key calculated through the DH algorithm needs to be used again to generate the encryption key and authentication key. During parameter negotiation, a DH key group needs to be negotiated for PFS.</a:t>
            </a:r>
          </a:p>
          <a:p>
            <a:pPr lvl="1">
              <a:lnSpc>
                <a:spcPct val="100000"/>
              </a:lnSpc>
            </a:pPr>
            <a:r>
              <a:rPr lang="en-US" dirty="0" smtClean="0"/>
              <a:t>The initiator sends confirmed information to communicate with the responder. IKEv1 negotiation then ends.</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64977539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mtClean="0"/>
              <a:t>IKEv2 retains most IKEv1 features, and provides extended features such as NAT traversal.</a:t>
            </a:r>
            <a:endParaRPr lang="en-US" altLang="zh-CN" smtClean="0">
              <a:sym typeface="+mn-lt"/>
            </a:endParaRPr>
          </a:p>
          <a:p>
            <a:r>
              <a:rPr lang="en-US" smtClean="0"/>
              <a:t>IKEv2 uses a request/response mechanism. The responder must acknowledge messages sent from the initiator. If the initiator does not receive a response within the specified time, it retransmits the request. This request/response process improves security.</a:t>
            </a:r>
            <a:endParaRPr lang="en-US" altLang="zh-CN" smtClean="0">
              <a:sym typeface="+mn-lt"/>
            </a:endParaRPr>
          </a:p>
          <a:p>
            <a:r>
              <a:rPr lang="en-US" smtClean="0"/>
              <a:t>IKEv2 defines three exchanges:</a:t>
            </a:r>
            <a:endParaRPr lang="en-US" altLang="zh-CN" smtClean="0">
              <a:sym typeface="+mn-lt"/>
            </a:endParaRPr>
          </a:p>
          <a:p>
            <a:pPr lvl="1"/>
            <a:r>
              <a:rPr lang="en-US" smtClean="0"/>
              <a:t>Initial Exchanges</a:t>
            </a:r>
            <a:endParaRPr lang="en-US" altLang="zh-CN" smtClean="0">
              <a:sym typeface="+mn-lt"/>
            </a:endParaRPr>
          </a:p>
          <a:p>
            <a:pPr lvl="1"/>
            <a:r>
              <a:rPr lang="en-US" smtClean="0"/>
              <a:t>Create_Child_SA Exchange</a:t>
            </a:r>
            <a:endParaRPr lang="en-US" altLang="zh-CN" smtClean="0">
              <a:sym typeface="+mn-lt"/>
            </a:endParaRPr>
          </a:p>
          <a:p>
            <a:pPr lvl="1"/>
            <a:r>
              <a:rPr lang="en-US" smtClean="0"/>
              <a:t>Informational Exchange</a:t>
            </a:r>
            <a:endParaRPr lang="en-US" altLang="zh-CN" smtClean="0">
              <a:sym typeface="+mn-lt"/>
            </a:endParaRPr>
          </a:p>
          <a:p>
            <a:pPr lvl="2"/>
            <a:r>
              <a:rPr lang="en-US" smtClean="0"/>
              <a:t>Informational Exchange must be performed under the protection of an IKE SA. Specifically, Informational Exchange is performed after Initial Exchanges are complete. Control information may belong to an IKE SA or a child SA. Therefore, Informational Exchange must be protected by the IKE SA or the IKE SA based on which child IPsec SAs are established accordingly.</a:t>
            </a:r>
          </a:p>
          <a:p>
            <a:pPr lvl="1"/>
            <a:endParaRPr lang="en-US" altLang="zh-CN" smtClean="0">
              <a:sym typeface="+mn-lt"/>
            </a:endParaRPr>
          </a:p>
          <a:p>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16702339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mtClean="0"/>
              <a:t>Messages 1 and 2 are used in exchange 1 (called IKE_SA_INIT) to negotiate IKE SA parameters in plain text, including the encryption key and authentication key, random number, and DH key. After IKE_SA_INIT is complete, shared keying material is generated, from which all keys used by IPsec SAs are derived.</a:t>
            </a:r>
          </a:p>
          <a:p>
            <a:r>
              <a:rPr lang="en-US" smtClean="0"/>
              <a:t>Messages 3 and 4 are used in exchange 2 (called IKE_AUTH) to authenticate identities of the two parties and the first two messages, and to negotiate IPsec SA parameters. The two messages are encrypted. IKEv2 supports RSA signature authentication, PSK authentication, and Extensible Authentication Protocol (EAP) authentication. The initiator omits the AUTH payload in message 3 to indicate that EAP authentication is required.</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63558452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1669620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7788195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mtClean="0"/>
              <a:t>This method of configuring a route has the following advantages:</a:t>
            </a:r>
          </a:p>
          <a:p>
            <a:pPr lvl="1"/>
            <a:r>
              <a:rPr lang="en-US" smtClean="0"/>
              <a:t>Simplifies the IPsec configuration: IPsec-protected data flows are routed to virtual tunnel interfaces, without the need to use an ACL to define characteristics of traffic to be encrypted or decrypted.</a:t>
            </a:r>
          </a:p>
          <a:p>
            <a:pPr lvl="1"/>
            <a:r>
              <a:rPr lang="en-US" smtClean="0"/>
              <a:t>Supports dynamic routing protocols.</a:t>
            </a:r>
          </a:p>
          <a:p>
            <a:pPr lvl="1"/>
            <a:r>
              <a:rPr lang="en-US" smtClean="0"/>
              <a:t>Protects multicast traffic through GRE over IPsec.</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86744322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2272671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791322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8380242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fr-FR" smtClean="0"/>
              <a:t>SA: Source Address</a:t>
            </a:r>
          </a:p>
          <a:p>
            <a:r>
              <a:rPr lang="fr-FR" smtClean="0"/>
              <a:t>DA: Destination Address</a:t>
            </a:r>
          </a:p>
          <a:p>
            <a:r>
              <a:rPr lang="fr-FR" smtClean="0"/>
              <a:t>SP: Source Port</a:t>
            </a:r>
          </a:p>
          <a:p>
            <a:r>
              <a:rPr lang="fr-FR" smtClean="0"/>
              <a:t>DP: Destination Port</a:t>
            </a:r>
            <a:endParaRPr lang="fr-FR"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21912683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3574253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When NAT traversal is enabled, the first two messages used in IKEv1 negotiation phase 1 carry the Vendor ID payload that identifies the NAT traversal capability (both in main mode and aggressive mode). Two communication parties perform NAT traversal negotiation only when their messages carry the Vendor ID payload.</a:t>
            </a:r>
            <a:endParaRPr lang="en-US" altLang="zh-CN" smtClean="0"/>
          </a:p>
          <a:p>
            <a:r>
              <a:rPr lang="en-US" smtClean="0"/>
              <a:t>The NAT Discovery (NAT-D) payload is carried in messages 3 and 4 involved in main mode or in messages 2 and 3 involved in aggressive mode. The NAT-D payload is used to detect whether a NAT device exists between two gateways that need to establish an IPsec tunnel and detect the location of the NAT device. By calculating the hash values of the source and destination IP addresses and ports, the two ends can check whether the IP addresses and ports are changed during transmission. If the calculated hash value is the same as the received one, there is no NAT device between the two ends. Otherwise, there is a NAT device between the two ends and the IP addresses or port numbers are translated using NAT during transmission.</a:t>
            </a:r>
            <a:endParaRPr lang="en-US" altLang="zh-CN" smtClean="0"/>
          </a:p>
          <a:p>
            <a:r>
              <a:rPr lang="en-US" smtClean="0"/>
              <a:t>After the NAT device is discovered, the port number of subsequent ISAKMP messages (message 5 in main mode and message 3 in aggressive mode) is translated into 4500.</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28561403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8265300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1307180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3614551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9221018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format of NAT Keepalive packets is simple. The UDP header is followed by two hexadecimal Fs, which are used to update the session entries of a NAT device.</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7659256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164042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208017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 WAN, generally provided by a carrier, is a long-distance communications network that connects multiple LANs or MANs across different geographic areas. A typical WAN covers distances of tens to tens of thousands of kilometers. It spans a large geographic area such as across cities, regions, or countries. Through WANs, enterprises can set up an interconnection network for their branches worldwide, facilitating their daily operations.</a:t>
            </a:r>
          </a:p>
          <a:p>
            <a:r>
              <a:rPr lang="en-US" smtClean="0"/>
              <a:t>With the rapid development of the Internet, it is possible to achieve branch interconnection through the Internet. However, the Internet has certain weaknesses, such as low reliability and a lack of end-to-end quality assurance. That's why large enterprises generally do not simply rely on the Internet to construct WANs for multi-branch interconnections. The Internet is often used as a remote access mode for traveling employees or as a backup solution for branch interconnections. Only some non-mission-critical services are carried via the Internet.</a:t>
            </a:r>
          </a:p>
          <a:p>
            <a:pPr lvl="0"/>
            <a:r>
              <a:rPr lang="en-US" smtClean="0"/>
              <a:t>Enterprises use the WANs provided by carriers to interconnect their branches, headquarters, and DCs across different geographic areas. Mission-critical applications, information, and data of traditional enterprises are typically stored inside the enterprise. As such, a small WAN bandwidth is required, service changes are not frequent, and WAN O&amp;M is generally performed by local teams. This traditional enterprise WAN architecture has long been playing an important role in enterprise branch interconnections and meets the service requirements of enterprise users.</a:t>
            </a:r>
            <a:endParaRPr lang="en-US" dirty="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2298811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6826003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2897576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1494882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2705997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5714124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5771058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4350582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4651293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6284952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702648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3231726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0613697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4640670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0698060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6415481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6672697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6802102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5340771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9396115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6474442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98972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DCI is short for Data Center Interconnect.</a:t>
            </a:r>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22496497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CPE: is the egress access router (AR) of the headquarters or branch network.</a:t>
            </a:r>
            <a:endParaRPr lang="en-US" altLang="zh-CN" smtClean="0">
              <a:sym typeface="+mn-lt"/>
            </a:endParaRP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84540783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Huawei EVPN Interconnection Solution uses the EVPN and IP tunneling technologies to establish a logical network isolated from the carrier's physical network. The physical network and logical network are the underlay and overlay networks, respectively. Because user traffic is encapsulated in tunnels, only the overlay network is involved in site interconnection. In this way, multiple WAN service technologies can be flexibly applied, improving enterprise network deployment efficiency and user experience.</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90128528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Other concepts:</a:t>
            </a:r>
            <a:endParaRPr lang="en-US" altLang="zh-CN" smtClean="0"/>
          </a:p>
          <a:p>
            <a:pPr lvl="1"/>
            <a:r>
              <a:rPr lang="en-US" smtClean="0"/>
              <a:t>WAN link: A WAN link refers to a link connecting to a WAN interface. The IP address obtaining mode, link negotiation rate, and bandwidth can be configured for a WAN link.</a:t>
            </a:r>
          </a:p>
          <a:p>
            <a:pPr lvl="1"/>
            <a:r>
              <a:rPr lang="en-US" smtClean="0"/>
              <a:t>Overlay tunnel: An overlay tunnel refers to the connection of TNPs between different sites. Multiple connections can be established between two sites, and packets are distributed simultaneously through intelligent traffic steering.</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24146523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8070043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6077001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0761875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EVPN data plane is combined with MPLS to overcome many limitations of the VPLS L2VPN technology. For details, see RFC 7209 Requirements for Ethernet VPN.</a:t>
            </a:r>
            <a:endParaRPr lang="en-US" altLang="zh-CN" smtClean="0"/>
          </a:p>
          <a:p>
            <a:r>
              <a:rPr lang="en-US" smtClean="0"/>
              <a:t>In a network virtualization overlay (NVO) scenario, BGP EVPN is used together with Virtual Extensible LAN (VXLAN) as the control plane protocol for VXLAN.</a:t>
            </a:r>
            <a:endParaRPr lang="en-US" altLang="zh-CN" smtClean="0"/>
          </a:p>
          <a:p>
            <a:r>
              <a:rPr lang="en-US" smtClean="0"/>
              <a:t>Enhanced EVPN is a Huawei proprietary implementation, which is different from the standard BGP EVPN.</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69791391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4431839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5250321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447346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7037640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686222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0246351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6445882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339324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Answers:</a:t>
            </a:r>
            <a:endParaRPr lang="en-US" altLang="zh-CN" smtClean="0"/>
          </a:p>
          <a:p>
            <a:pPr lvl="1"/>
            <a:r>
              <a:rPr lang="en-US" smtClean="0"/>
              <a:t>Tunnel mode and transport mode</a:t>
            </a:r>
            <a:endParaRPr lang="en-US" altLang="zh-CN" smtClean="0"/>
          </a:p>
          <a:p>
            <a:pPr lvl="1"/>
            <a:r>
              <a:rPr lang="en-US" smtClean="0"/>
              <a:t>The SD-WAN control plane uses enhanced BGP EVPN, and the forwarding plane uses extended GRE.</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6564411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563840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07370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nvPr>
        </p:nvGraphicFramePr>
        <p:xfrm>
          <a:off x="1007533" y="2680416"/>
          <a:ext cx="1017714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rPr>
                        <a:t>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36245055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05233041"/>
              </p:ext>
            </p:extLst>
          </p:nvPr>
        </p:nvGraphicFramePr>
        <p:xfrm>
          <a:off x="1007533" y="2680416"/>
          <a:ext cx="1017714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image" Target="../media/image3.pn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theme" Target="../theme/theme2.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5.xml"/><Relationship Id="rId7" Type="http://schemas.openxmlformats.org/officeDocument/2006/relationships/image" Target="../media/image3.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theme" Target="../theme/theme3.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xmlns=""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8" name="图片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 id="2147483879"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48">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3" orient="horz" pos="2341">
          <p15:clr>
            <a:srgbClr val="F26B43"/>
          </p15:clr>
        </p15:guide>
        <p15:guide id="4" orient="horz" pos="3906">
          <p15:clr>
            <a:srgbClr val="F26B43"/>
          </p15:clr>
        </p15:guide>
        <p15:guide id="6" pos="3840">
          <p15:clr>
            <a:srgbClr val="F26B43"/>
          </p15:clr>
        </p15:guide>
        <p15:guide id="7" orient="horz" pos="27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370">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6.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6.xml"/><Relationship Id="rId5" Type="http://schemas.openxmlformats.org/officeDocument/2006/relationships/image" Target="../media/image12.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6.xml"/><Relationship Id="rId4" Type="http://schemas.openxmlformats.org/officeDocument/2006/relationships/image" Target="../media/image15.em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4.xml"/><Relationship Id="rId4" Type="http://schemas.openxmlformats.org/officeDocument/2006/relationships/image" Target="../media/image17.emf"/></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4.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6.xm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4.xml"/><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14.xml"/><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6.xml"/><Relationship Id="rId1" Type="http://schemas.openxmlformats.org/officeDocument/2006/relationships/slideLayout" Target="../slideLayouts/slideLayout16.xml"/><Relationship Id="rId4" Type="http://schemas.openxmlformats.org/officeDocument/2006/relationships/image" Target="../media/image22.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9.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0.xml"/><Relationship Id="rId1" Type="http://schemas.openxmlformats.org/officeDocument/2006/relationships/slideLayout" Target="../slideLayouts/slideLayout14.xml"/><Relationship Id="rId4" Type="http://schemas.openxmlformats.org/officeDocument/2006/relationships/image" Target="../media/image23.png"/></Relationships>
</file>

<file path=ppt/slides/_rels/slide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1.xml"/><Relationship Id="rId1" Type="http://schemas.openxmlformats.org/officeDocument/2006/relationships/slideLayout" Target="../slideLayouts/slideLayout14.xml"/><Relationship Id="rId4" Type="http://schemas.openxmlformats.org/officeDocument/2006/relationships/image" Target="../media/image23.png"/></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2.xml"/><Relationship Id="rId1" Type="http://schemas.openxmlformats.org/officeDocument/2006/relationships/slideLayout" Target="../slideLayouts/slideLayout16.xml"/><Relationship Id="rId4" Type="http://schemas.openxmlformats.org/officeDocument/2006/relationships/image" Target="../media/image23.png"/></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3.xml"/><Relationship Id="rId1" Type="http://schemas.openxmlformats.org/officeDocument/2006/relationships/slideLayout" Target="../slideLayouts/slideLayout14.xml"/><Relationship Id="rId4" Type="http://schemas.openxmlformats.org/officeDocument/2006/relationships/image" Target="../media/image23.png"/></Relationships>
</file>

<file path=ppt/slides/_rels/slide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4.xml"/><Relationship Id="rId1" Type="http://schemas.openxmlformats.org/officeDocument/2006/relationships/slideLayout" Target="../slideLayouts/slideLayout14.xml"/><Relationship Id="rId4" Type="http://schemas.openxmlformats.org/officeDocument/2006/relationships/image" Target="../media/image23.png"/></Relationships>
</file>

<file path=ppt/slides/_rels/slide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5.xml"/><Relationship Id="rId1" Type="http://schemas.openxmlformats.org/officeDocument/2006/relationships/slideLayout" Target="../slideLayouts/slideLayout14.xml"/><Relationship Id="rId4" Type="http://schemas.openxmlformats.org/officeDocument/2006/relationships/image" Target="../media/image23.png"/></Relationships>
</file>

<file path=ppt/slides/_rels/slide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6.xml"/><Relationship Id="rId1" Type="http://schemas.openxmlformats.org/officeDocument/2006/relationships/slideLayout" Target="../slideLayouts/slideLayout14.xml"/><Relationship Id="rId4" Type="http://schemas.openxmlformats.org/officeDocument/2006/relationships/image" Target="../media/image23.png"/></Relationships>
</file>

<file path=ppt/slides/_rels/slide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7.xml"/><Relationship Id="rId1" Type="http://schemas.openxmlformats.org/officeDocument/2006/relationships/slideLayout" Target="../slideLayouts/slideLayout14.xml"/><Relationship Id="rId4" Type="http://schemas.openxmlformats.org/officeDocument/2006/relationships/image" Target="../media/image23.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6.xml"/></Relationships>
</file>

<file path=ppt/slides/_rels/slide7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1.xml"/><Relationship Id="rId1" Type="http://schemas.openxmlformats.org/officeDocument/2006/relationships/slideLayout" Target="../slideLayouts/slideLayout16.xml"/></Relationships>
</file>

<file path=ppt/slides/_rels/slide7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2.xml"/><Relationship Id="rId1" Type="http://schemas.openxmlformats.org/officeDocument/2006/relationships/slideLayout" Target="../slideLayouts/slideLayout16.xml"/></Relationships>
</file>

<file path=ppt/slides/_rels/slide7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3.xml"/><Relationship Id="rId1" Type="http://schemas.openxmlformats.org/officeDocument/2006/relationships/slideLayout" Target="../slideLayouts/slideLayout16.xml"/></Relationships>
</file>

<file path=ppt/slides/_rels/slide7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4.xml"/><Relationship Id="rId1" Type="http://schemas.openxmlformats.org/officeDocument/2006/relationships/slideLayout" Target="../slideLayouts/slideLayout16.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4.png"/><Relationship Id="rId2" Type="http://schemas.openxmlformats.org/officeDocument/2006/relationships/notesSlide" Target="../notesSlides/notesSlide76.xml"/><Relationship Id="rId1" Type="http://schemas.openxmlformats.org/officeDocument/2006/relationships/slideLayout" Target="../slideLayouts/slideLayout16.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5.png"/></Relationships>
</file>

<file path=ppt/slides/_rels/slide7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7.xml"/><Relationship Id="rId1" Type="http://schemas.openxmlformats.org/officeDocument/2006/relationships/slideLayout" Target="../slideLayouts/slideLayout16.xml"/><Relationship Id="rId6" Type="http://schemas.openxmlformats.org/officeDocument/2006/relationships/image" Target="../media/image24.png"/><Relationship Id="rId5" Type="http://schemas.openxmlformats.org/officeDocument/2006/relationships/image" Target="../media/image12.png"/><Relationship Id="rId4" Type="http://schemas.openxmlformats.org/officeDocument/2006/relationships/image" Target="../media/image11.png"/></Relationships>
</file>

<file path=ppt/slides/_rels/slide7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8.png"/><Relationship Id="rId2" Type="http://schemas.openxmlformats.org/officeDocument/2006/relationships/notesSlide" Target="../notesSlides/notesSlide78.xml"/><Relationship Id="rId1" Type="http://schemas.openxmlformats.org/officeDocument/2006/relationships/slideLayout" Target="../slideLayouts/slideLayout16.xml"/><Relationship Id="rId6" Type="http://schemas.openxmlformats.org/officeDocument/2006/relationships/image" Target="../media/image24.png"/><Relationship Id="rId5" Type="http://schemas.openxmlformats.org/officeDocument/2006/relationships/image" Target="../media/image12.png"/><Relationship Id="rId4" Type="http://schemas.openxmlformats.org/officeDocument/2006/relationships/image" Target="../media/image11.png"/></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6.xml"/><Relationship Id="rId6" Type="http://schemas.openxmlformats.org/officeDocument/2006/relationships/image" Target="../media/image7.png"/><Relationship Id="rId5" Type="http://schemas.openxmlformats.org/officeDocument/2006/relationships/image" Target="../media/image5.png"/><Relationship Id="rId4" Type="http://schemas.microsoft.com/office/2007/relationships/hdphoto" Target="../media/hdphoto1.wdp"/><Relationship Id="rId9" Type="http://schemas.openxmlformats.org/officeDocument/2006/relationships/image" Target="../media/image10.png"/></Relationships>
</file>

<file path=ppt/slides/_rels/slide8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0.xml"/><Relationship Id="rId1" Type="http://schemas.openxmlformats.org/officeDocument/2006/relationships/slideLayout" Target="../slideLayouts/slideLayout16.xml"/><Relationship Id="rId5" Type="http://schemas.openxmlformats.org/officeDocument/2006/relationships/image" Target="../media/image13.png"/><Relationship Id="rId4" Type="http://schemas.openxmlformats.org/officeDocument/2006/relationships/image" Target="../media/image15.emf"/></Relationships>
</file>

<file path=ppt/slides/_rels/slide8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1.xml"/><Relationship Id="rId1" Type="http://schemas.openxmlformats.org/officeDocument/2006/relationships/slideLayout" Target="../slideLayouts/slideLayout16.xml"/></Relationships>
</file>

<file path=ppt/slides/_rels/slide8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2.xml"/><Relationship Id="rId1" Type="http://schemas.openxmlformats.org/officeDocument/2006/relationships/slideLayout" Target="../slideLayouts/slideLayout16.xml"/></Relationships>
</file>

<file path=ppt/slides/_rels/slide83.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83.xml"/><Relationship Id="rId1" Type="http://schemas.openxmlformats.org/officeDocument/2006/relationships/slideLayout" Target="../slideLayouts/slideLayout16.xml"/><Relationship Id="rId5" Type="http://schemas.openxmlformats.org/officeDocument/2006/relationships/image" Target="../media/image4.png"/><Relationship Id="rId4" Type="http://schemas.openxmlformats.org/officeDocument/2006/relationships/image" Target="../media/image13.png"/></Relationships>
</file>

<file path=ppt/slides/_rels/slide84.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84.xml"/><Relationship Id="rId1" Type="http://schemas.openxmlformats.org/officeDocument/2006/relationships/slideLayout" Target="../slideLayouts/slideLayout14.xml"/><Relationship Id="rId4" Type="http://schemas.openxmlformats.org/officeDocument/2006/relationships/image" Target="../media/image25.png"/></Relationships>
</file>

<file path=ppt/slides/_rels/slide8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5.xml"/><Relationship Id="rId1" Type="http://schemas.openxmlformats.org/officeDocument/2006/relationships/slideLayout" Target="../slideLayouts/slideLayout14.xml"/><Relationship Id="rId4" Type="http://schemas.openxmlformats.org/officeDocument/2006/relationships/image" Target="../media/image25.png"/></Relationships>
</file>

<file path=ppt/slides/_rels/slide86.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86.xml"/><Relationship Id="rId1" Type="http://schemas.openxmlformats.org/officeDocument/2006/relationships/slideLayout" Target="../slideLayouts/slideLayout14.xml"/><Relationship Id="rId4" Type="http://schemas.openxmlformats.org/officeDocument/2006/relationships/image" Target="../media/image15.emf"/></Relationships>
</file>

<file path=ppt/slides/_rels/slide8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7.xml"/><Relationship Id="rId1" Type="http://schemas.openxmlformats.org/officeDocument/2006/relationships/slideLayout" Target="../slideLayouts/slideLayout16.xml"/><Relationship Id="rId4" Type="http://schemas.openxmlformats.org/officeDocument/2006/relationships/image" Target="../media/image15.emf"/></Relationships>
</file>

<file path=ppt/slides/_rels/slide8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8.xml"/><Relationship Id="rId1" Type="http://schemas.openxmlformats.org/officeDocument/2006/relationships/slideLayout" Target="../slideLayouts/slideLayout16.xml"/><Relationship Id="rId4" Type="http://schemas.openxmlformats.org/officeDocument/2006/relationships/image" Target="../media/image15.emf"/></Relationships>
</file>

<file path=ppt/slides/_rels/slide8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9.xml"/><Relationship Id="rId1" Type="http://schemas.openxmlformats.org/officeDocument/2006/relationships/slideLayout" Target="../slideLayouts/slideLayout16.xml"/><Relationship Id="rId5" Type="http://schemas.openxmlformats.org/officeDocument/2006/relationships/image" Target="../media/image24.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9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0.xml"/><Relationship Id="rId1" Type="http://schemas.openxmlformats.org/officeDocument/2006/relationships/slideLayout" Target="../slideLayouts/slideLayout16.xml"/><Relationship Id="rId5" Type="http://schemas.openxmlformats.org/officeDocument/2006/relationships/image" Target="../media/image24.png"/><Relationship Id="rId4" Type="http://schemas.openxmlformats.org/officeDocument/2006/relationships/image" Target="../media/image5.png"/></Relationships>
</file>

<file path=ppt/slides/_rels/slide9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1.xml"/><Relationship Id="rId1" Type="http://schemas.openxmlformats.org/officeDocument/2006/relationships/slideLayout" Target="../slideLayouts/slideLayout16.xml"/><Relationship Id="rId4" Type="http://schemas.openxmlformats.org/officeDocument/2006/relationships/image" Target="../media/image5.png"/></Relationships>
</file>

<file path=ppt/slides/_rels/slide9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2.xml"/><Relationship Id="rId1" Type="http://schemas.openxmlformats.org/officeDocument/2006/relationships/slideLayout" Target="../slideLayouts/slideLayout16.xml"/><Relationship Id="rId4" Type="http://schemas.openxmlformats.org/officeDocument/2006/relationships/image" Target="../media/image5.png"/></Relationships>
</file>

<file path=ppt/slides/_rels/slide9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3.xml"/><Relationship Id="rId1" Type="http://schemas.openxmlformats.org/officeDocument/2006/relationships/slideLayout" Target="../slideLayouts/slideLayout16.xml"/><Relationship Id="rId5" Type="http://schemas.openxmlformats.org/officeDocument/2006/relationships/image" Target="../media/image18.png"/><Relationship Id="rId4" Type="http://schemas.openxmlformats.org/officeDocument/2006/relationships/image" Target="../media/image5.png"/></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8.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0.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0" name="文本占位符 75"/>
          <p:cNvSpPr>
            <a:spLocks noGrp="1"/>
          </p:cNvSpPr>
          <p:nvPr>
            <p:ph type="body" sz="quarter" idx="17"/>
          </p:nvPr>
        </p:nvSpPr>
        <p:spPr/>
        <p:txBody>
          <a:bodyPr/>
          <a:lstStyle/>
          <a:p>
            <a:pPr fontAlgn="ctr"/>
            <a:r>
              <a:rPr lang="en-US" dirty="0" smtClean="0">
                <a:latin typeface="Huawei Sans" panose="020C0503030203020204" pitchFamily="34" charset="0"/>
                <a:ea typeface="方正兰亭黑简体" panose="02000000000000000000" pitchFamily="2" charset="-122"/>
                <a:cs typeface="+mn-ea"/>
                <a:sym typeface="Huawei Sans" panose="020C0503030203020204" pitchFamily="34" charset="0"/>
              </a:rPr>
              <a:t> </a:t>
            </a: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文本占位符 81"/>
          <p:cNvSpPr>
            <a:spLocks noGrp="1"/>
          </p:cNvSpPr>
          <p:nvPr>
            <p:ph type="body" sz="quarter" idx="18"/>
          </p:nvPr>
        </p:nvSpPr>
        <p:spPr/>
        <p:txBody>
          <a:bodyPr/>
          <a:lstStyle/>
          <a:p>
            <a:r>
              <a:rPr lang="en-US" altLang="zh-CN" dirty="0" smtClean="0">
                <a:latin typeface="Huawei Sans" panose="020C0503030203020204" pitchFamily="34" charset="0"/>
                <a:ea typeface="方正兰亭黑简体" panose="02000000000000000000" pitchFamily="2" charset="-122"/>
                <a:cs typeface="+mn-ea"/>
                <a:sym typeface="Huawei Sans" panose="020C0503030203020204" pitchFamily="34" charset="0"/>
              </a:rPr>
              <a:t>New</a:t>
            </a: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 name="文本占位符 19"/>
          <p:cNvSpPr>
            <a:spLocks noGrp="1"/>
          </p:cNvSpPr>
          <p:nvPr>
            <p:ph type="body" sz="quarter" idx="19"/>
          </p:nvPr>
        </p:nvSpPr>
        <p:spPr/>
        <p:txBody>
          <a:bodyPr/>
          <a:lstStyle/>
          <a:p>
            <a:pPr fontAlgn="ctr"/>
            <a:r>
              <a:rPr lang="en-US" dirty="0" smtClean="0">
                <a:latin typeface="Huawei Sans" panose="020C0503030203020204" pitchFamily="34" charset="0"/>
              </a:rPr>
              <a:t>Yao Ning/00276205</a:t>
            </a:r>
            <a:endParaRPr lang="en-US" altLang="zh-CN" dirty="0">
              <a:latin typeface="Huawei Sans" panose="020C0503030203020204" pitchFamily="34" charset="0"/>
            </a:endParaRPr>
          </a:p>
        </p:txBody>
      </p:sp>
      <p:sp>
        <p:nvSpPr>
          <p:cNvPr id="53" name="文本占位符 20"/>
          <p:cNvSpPr>
            <a:spLocks noGrp="1"/>
          </p:cNvSpPr>
          <p:nvPr>
            <p:ph type="body" sz="quarter" idx="20"/>
          </p:nvPr>
        </p:nvSpPr>
        <p:spPr/>
        <p:txBody>
          <a:bodyPr/>
          <a:lstStyle/>
          <a:p>
            <a:r>
              <a:rPr lang="en-US" dirty="0" smtClean="0">
                <a:latin typeface="Huawei Sans" panose="020C0503030203020204" pitchFamily="34" charset="0"/>
              </a:rPr>
              <a:t>2020.06.22</a:t>
            </a:r>
            <a:endParaRPr lang="en-US" altLang="zh-CN" dirty="0">
              <a:latin typeface="Huawei Sans" panose="020C0503030203020204" pitchFamily="34" charset="0"/>
            </a:endParaRPr>
          </a:p>
        </p:txBody>
      </p:sp>
      <p:sp>
        <p:nvSpPr>
          <p:cNvPr id="45" name="文本占位符 2"/>
          <p:cNvSpPr>
            <a:spLocks noGrp="1"/>
          </p:cNvSpPr>
          <p:nvPr>
            <p:ph type="body" sz="quarter" idx="13"/>
          </p:nvPr>
        </p:nvSpPr>
        <p:spPr/>
        <p:txBody>
          <a:bodyPr/>
          <a:lstStyle/>
          <a:p>
            <a:pPr fontAlgn="ctr"/>
            <a:r>
              <a:rPr lang="en-US" dirty="0" err="1" smtClean="0">
                <a:latin typeface="Huawei Sans" panose="020C0503030203020204" pitchFamily="34" charset="0"/>
              </a:rPr>
              <a:t>CloudCampus</a:t>
            </a:r>
            <a:endParaRPr lang="en-US" altLang="zh-CN" dirty="0">
              <a:latin typeface="Huawei Sans" panose="020C0503030203020204" pitchFamily="34" charset="0"/>
              <a:cs typeface="+mn-ea"/>
              <a:sym typeface="Huawei Sans" panose="020C0503030203020204" pitchFamily="34" charset="0"/>
            </a:endParaRPr>
          </a:p>
        </p:txBody>
      </p:sp>
      <p:sp>
        <p:nvSpPr>
          <p:cNvPr id="46" name="文本占位符 3"/>
          <p:cNvSpPr>
            <a:spLocks noGrp="1"/>
          </p:cNvSpPr>
          <p:nvPr>
            <p:ph type="body" sz="quarter" idx="14"/>
          </p:nvPr>
        </p:nvSpPr>
        <p:spPr/>
        <p:txBody>
          <a:bodyPr/>
          <a:lstStyle/>
          <a:p>
            <a:pPr fontAlgn="ctr"/>
            <a:r>
              <a:rPr lang="en-US" dirty="0" smtClean="0">
                <a:latin typeface="Huawei Sans" panose="020C0503030203020204" pitchFamily="34" charset="0"/>
              </a:rPr>
              <a:t>V100R019C10</a:t>
            </a:r>
            <a:endParaRPr lang="en-US" altLang="zh-CN" dirty="0">
              <a:latin typeface="Huawei Sans" panose="020C0503030203020204" pitchFamily="34" charset="0"/>
              <a:cs typeface="+mn-ea"/>
              <a:sym typeface="Huawei Sans" panose="020C0503030203020204" pitchFamily="34" charset="0"/>
            </a:endParaRPr>
          </a:p>
        </p:txBody>
      </p:sp>
      <p:sp>
        <p:nvSpPr>
          <p:cNvPr id="48" name="文本占位符 73"/>
          <p:cNvSpPr>
            <a:spLocks noGrp="1"/>
          </p:cNvSpPr>
          <p:nvPr>
            <p:ph type="body" sz="quarter" idx="15"/>
          </p:nvPr>
        </p:nvSpPr>
        <p:spPr/>
        <p:txBody>
          <a:bodyPr/>
          <a:lstStyle/>
          <a:p>
            <a:pPr fontAlgn="ctr"/>
            <a:r>
              <a:rPr lang="en-US" dirty="0" smtClean="0">
                <a:latin typeface="Huawei Sans" panose="020C0503030203020204" pitchFamily="34" charset="0"/>
              </a:rPr>
              <a:t>Wan </a:t>
            </a:r>
            <a:r>
              <a:rPr lang="en-US" dirty="0" err="1" smtClean="0">
                <a:latin typeface="Huawei Sans" panose="020C0503030203020204" pitchFamily="34" charset="0"/>
              </a:rPr>
              <a:t>Yunfei</a:t>
            </a:r>
            <a:r>
              <a:rPr lang="en-US" dirty="0" smtClean="0">
                <a:latin typeface="Huawei Sans" panose="020C0503030203020204" pitchFamily="34" charset="0"/>
              </a:rPr>
              <a:t>/00364921</a:t>
            </a:r>
            <a:endParaRPr lang="en-US" altLang="zh-CN" dirty="0">
              <a:latin typeface="Huawei Sans" panose="020C0503030203020204" pitchFamily="34" charset="0"/>
              <a:cs typeface="+mn-ea"/>
              <a:sym typeface="Huawei Sans" panose="020C0503030203020204" pitchFamily="34" charset="0"/>
            </a:endParaRPr>
          </a:p>
        </p:txBody>
      </p:sp>
      <p:sp>
        <p:nvSpPr>
          <p:cNvPr id="49" name="文本占位符 74"/>
          <p:cNvSpPr>
            <a:spLocks noGrp="1"/>
          </p:cNvSpPr>
          <p:nvPr>
            <p:ph type="body" sz="quarter" idx="16"/>
          </p:nvPr>
        </p:nvSpPr>
        <p:spPr/>
        <p:txBody>
          <a:bodyPr/>
          <a:lstStyle/>
          <a:p>
            <a:r>
              <a:rPr lang="en-US" dirty="0" smtClean="0">
                <a:latin typeface="Huawei Sans" panose="020C0503030203020204" pitchFamily="34" charset="0"/>
              </a:rPr>
              <a:t>2019.11.25</a:t>
            </a:r>
            <a:endParaRPr lang="en-US" altLang="zh-CN" dirty="0">
              <a:latin typeface="Huawei Sans" panose="020C0503030203020204" pitchFamily="34" charset="0"/>
              <a:cs typeface="+mn-ea"/>
              <a:sym typeface="Huawei Sans" panose="020C0503030203020204" pitchFamily="34" charset="0"/>
            </a:endParaRPr>
          </a:p>
        </p:txBody>
      </p:sp>
      <p:sp>
        <p:nvSpPr>
          <p:cNvPr id="55" name="文本占位符 22"/>
          <p:cNvSpPr>
            <a:spLocks noGrp="1"/>
          </p:cNvSpPr>
          <p:nvPr>
            <p:ph type="body" sz="quarter" idx="21"/>
          </p:nvPr>
        </p:nvSpPr>
        <p:spPr/>
        <p:txBody>
          <a:bodyPr/>
          <a:lstStyle/>
          <a:p>
            <a:r>
              <a:rPr lang="en-US" altLang="zh-CN" dirty="0" smtClean="0">
                <a:latin typeface="Huawei Sans" panose="020C0503030203020204" pitchFamily="34" charset="0"/>
              </a:rPr>
              <a:t>Update</a:t>
            </a:r>
            <a:endParaRPr lang="en-US" altLang="zh-CN" dirty="0">
              <a:latin typeface="Huawei Sans" panose="020C0503030203020204" pitchFamily="34" charset="0"/>
            </a:endParaRPr>
          </a:p>
        </p:txBody>
      </p:sp>
      <p:sp>
        <p:nvSpPr>
          <p:cNvPr id="56" name="文本占位符 23"/>
          <p:cNvSpPr>
            <a:spLocks noGrp="1"/>
          </p:cNvSpPr>
          <p:nvPr>
            <p:ph type="body" sz="quarter" idx="22"/>
          </p:nvPr>
        </p:nvSpPr>
        <p:spPr/>
        <p:txBody>
          <a:bodyPr/>
          <a:lstStyle/>
          <a:p>
            <a:pPr fontAlgn="ctr"/>
            <a:r>
              <a:rPr lang="en-US" dirty="0" smtClean="0">
                <a:latin typeface="Huawei Sans" panose="020C0503030203020204" pitchFamily="34" charset="0"/>
              </a:rPr>
              <a:t>Shi </a:t>
            </a:r>
            <a:r>
              <a:rPr lang="en-US" dirty="0" err="1" smtClean="0">
                <a:latin typeface="Huawei Sans" panose="020C0503030203020204" pitchFamily="34" charset="0"/>
              </a:rPr>
              <a:t>Miaomiao</a:t>
            </a:r>
            <a:r>
              <a:rPr lang="en-US" dirty="0" smtClean="0">
                <a:latin typeface="Huawei Sans" panose="020C0503030203020204" pitchFamily="34" charset="0"/>
              </a:rPr>
              <a:t>/swx791350</a:t>
            </a:r>
            <a:endParaRPr lang="en-US" altLang="zh-CN" dirty="0">
              <a:latin typeface="Huawei Sans" panose="020C0503030203020204" pitchFamily="34" charset="0"/>
            </a:endParaRPr>
          </a:p>
        </p:txBody>
      </p:sp>
      <p:sp>
        <p:nvSpPr>
          <p:cNvPr id="58" name="文本占位符 28"/>
          <p:cNvSpPr>
            <a:spLocks noGrp="1"/>
          </p:cNvSpPr>
          <p:nvPr>
            <p:ph type="body" sz="quarter" idx="23"/>
          </p:nvPr>
        </p:nvSpPr>
        <p:spPr/>
        <p:txBody>
          <a:bodyPr/>
          <a:lstStyle/>
          <a:p>
            <a:pPr fontAlgn="ctr"/>
            <a:r>
              <a:rPr lang="en-US" dirty="0" smtClean="0">
                <a:latin typeface="Huawei Sans" panose="020C0503030203020204" pitchFamily="34" charset="0"/>
              </a:rPr>
              <a:t>Yao Ning/00276205</a:t>
            </a:r>
            <a:endParaRPr lang="en-US" altLang="zh-CN" dirty="0">
              <a:latin typeface="Huawei Sans" panose="020C0503030203020204" pitchFamily="34" charset="0"/>
            </a:endParaRPr>
          </a:p>
        </p:txBody>
      </p:sp>
      <p:sp>
        <p:nvSpPr>
          <p:cNvPr id="59" name="文本占位符 32"/>
          <p:cNvSpPr>
            <a:spLocks noGrp="1"/>
          </p:cNvSpPr>
          <p:nvPr>
            <p:ph type="body" sz="quarter" idx="24"/>
          </p:nvPr>
        </p:nvSpPr>
        <p:spPr/>
        <p:txBody>
          <a:bodyPr/>
          <a:lstStyle/>
          <a:p>
            <a:r>
              <a:rPr lang="en-US" dirty="0" smtClean="0">
                <a:latin typeface="Huawei Sans" panose="020C0503030203020204" pitchFamily="34" charset="0"/>
              </a:rPr>
              <a:t>Update</a:t>
            </a:r>
            <a:endParaRPr lang="en-US" altLang="zh-CN" dirty="0">
              <a:latin typeface="Huawei Sans" panose="020C0503030203020204" pitchFamily="34" charset="0"/>
            </a:endParaRPr>
          </a:p>
        </p:txBody>
      </p:sp>
      <p:sp>
        <p:nvSpPr>
          <p:cNvPr id="63" name="文本占位符 38"/>
          <p:cNvSpPr>
            <a:spLocks noGrp="1"/>
          </p:cNvSpPr>
          <p:nvPr>
            <p:ph type="body" sz="quarter" idx="25"/>
          </p:nvPr>
        </p:nvSpPr>
        <p:spPr/>
        <p:txBody>
          <a:bodyPr/>
          <a:lstStyle/>
          <a:p>
            <a:r>
              <a:rPr lang="en-US" altLang="zh-CN" dirty="0"/>
              <a:t>Update</a:t>
            </a:r>
          </a:p>
        </p:txBody>
      </p:sp>
      <p:sp>
        <p:nvSpPr>
          <p:cNvPr id="67" name="文本占位符 42"/>
          <p:cNvSpPr>
            <a:spLocks noGrp="1"/>
          </p:cNvSpPr>
          <p:nvPr>
            <p:ph type="body" sz="quarter" idx="26"/>
          </p:nvPr>
        </p:nvSpPr>
        <p:spPr/>
        <p:txBody>
          <a:bodyPr/>
          <a:lstStyle/>
          <a:p>
            <a:r>
              <a:rPr lang="en-US" altLang="zh-CN" dirty="0"/>
              <a:t>Update</a:t>
            </a:r>
          </a:p>
        </p:txBody>
      </p:sp>
      <p:sp>
        <p:nvSpPr>
          <p:cNvPr id="3" name="文本占位符 2"/>
          <p:cNvSpPr>
            <a:spLocks noGrp="1"/>
          </p:cNvSpPr>
          <p:nvPr>
            <p:ph type="body" sz="quarter" idx="27"/>
          </p:nvPr>
        </p:nvSpPr>
        <p:spPr/>
        <p:txBody>
          <a:bodyPr/>
          <a:lstStyle/>
          <a:p>
            <a:endParaRPr lang="zh-CN" altLang="en-US"/>
          </a:p>
        </p:txBody>
      </p:sp>
      <p:sp>
        <p:nvSpPr>
          <p:cNvPr id="4" name="文本占位符 3"/>
          <p:cNvSpPr>
            <a:spLocks noGrp="1"/>
          </p:cNvSpPr>
          <p:nvPr>
            <p:ph type="body" sz="quarter" idx="28"/>
          </p:nvPr>
        </p:nvSpPr>
        <p:spPr/>
        <p:txBody>
          <a:bodyPr/>
          <a:lstStyle/>
          <a:p>
            <a:endParaRPr lang="zh-CN" altLang="en-US"/>
          </a:p>
        </p:txBody>
      </p:sp>
      <p:sp>
        <p:nvSpPr>
          <p:cNvPr id="5" name="文本占位符 4"/>
          <p:cNvSpPr>
            <a:spLocks noGrp="1"/>
          </p:cNvSpPr>
          <p:nvPr>
            <p:ph type="body" sz="quarter" idx="29"/>
          </p:nvPr>
        </p:nvSpPr>
        <p:spPr/>
        <p:txBody>
          <a:bodyPr/>
          <a:lstStyle/>
          <a:p>
            <a:endParaRPr lang="zh-CN" altLang="en-US"/>
          </a:p>
        </p:txBody>
      </p:sp>
      <p:sp>
        <p:nvSpPr>
          <p:cNvPr id="6" name="文本占位符 5"/>
          <p:cNvSpPr>
            <a:spLocks noGrp="1"/>
          </p:cNvSpPr>
          <p:nvPr>
            <p:ph type="body" sz="quarter" idx="30"/>
          </p:nvPr>
        </p:nvSpPr>
        <p:spPr/>
        <p:txBody>
          <a:bodyPr/>
          <a:lstStyle/>
          <a:p>
            <a:endParaRPr lang="zh-CN" altLang="en-US"/>
          </a:p>
        </p:txBody>
      </p:sp>
      <p:sp>
        <p:nvSpPr>
          <p:cNvPr id="7" name="文本占位符 6"/>
          <p:cNvSpPr>
            <a:spLocks noGrp="1"/>
          </p:cNvSpPr>
          <p:nvPr>
            <p:ph type="body" sz="quarter" idx="31"/>
          </p:nvPr>
        </p:nvSpPr>
        <p:spPr/>
        <p:txBody>
          <a:bodyPr/>
          <a:lstStyle/>
          <a:p>
            <a:endParaRPr lang="zh-CN" altLang="en-US"/>
          </a:p>
        </p:txBody>
      </p:sp>
      <p:sp>
        <p:nvSpPr>
          <p:cNvPr id="8" name="文本占位符 7"/>
          <p:cNvSpPr>
            <a:spLocks noGrp="1"/>
          </p:cNvSpPr>
          <p:nvPr>
            <p:ph type="body" sz="quarter" idx="32"/>
          </p:nvPr>
        </p:nvSpPr>
        <p:spPr/>
        <p:txBody>
          <a:bodyPr/>
          <a:lstStyle/>
          <a:p>
            <a:endParaRPr lang="zh-CN" altLang="en-US"/>
          </a:p>
        </p:txBody>
      </p:sp>
      <p:sp>
        <p:nvSpPr>
          <p:cNvPr id="9" name="文本占位符 8"/>
          <p:cNvSpPr>
            <a:spLocks noGrp="1"/>
          </p:cNvSpPr>
          <p:nvPr>
            <p:ph type="body" sz="quarter" idx="33"/>
          </p:nvPr>
        </p:nvSpPr>
        <p:spPr/>
        <p:txBody>
          <a:bodyPr/>
          <a:lstStyle/>
          <a:p>
            <a:endParaRPr lang="zh-CN" altLang="en-US"/>
          </a:p>
        </p:txBody>
      </p:sp>
      <p:sp>
        <p:nvSpPr>
          <p:cNvPr id="10" name="文本占位符 9"/>
          <p:cNvSpPr>
            <a:spLocks noGrp="1"/>
          </p:cNvSpPr>
          <p:nvPr>
            <p:ph type="body" sz="quarter" idx="34"/>
          </p:nvPr>
        </p:nvSpPr>
        <p:spPr/>
        <p:txBody>
          <a:bodyPr/>
          <a:lstStyle/>
          <a:p>
            <a:endParaRPr lang="zh-CN" altLang="en-US"/>
          </a:p>
        </p:txBody>
      </p:sp>
      <p:sp>
        <p:nvSpPr>
          <p:cNvPr id="11" name="文本占位符 10"/>
          <p:cNvSpPr>
            <a:spLocks noGrp="1"/>
          </p:cNvSpPr>
          <p:nvPr>
            <p:ph type="body" sz="quarter" idx="35"/>
          </p:nvPr>
        </p:nvSpPr>
        <p:spPr/>
        <p:txBody>
          <a:bodyPr/>
          <a:lstStyle/>
          <a:p>
            <a:endParaRPr lang="zh-CN" altLang="en-US"/>
          </a:p>
        </p:txBody>
      </p:sp>
      <p:sp>
        <p:nvSpPr>
          <p:cNvPr id="12" name="文本占位符 11"/>
          <p:cNvSpPr>
            <a:spLocks noGrp="1"/>
          </p:cNvSpPr>
          <p:nvPr>
            <p:ph type="body" sz="quarter" idx="36"/>
          </p:nvPr>
        </p:nvSpPr>
        <p:spPr/>
        <p:txBody>
          <a:bodyPr/>
          <a:lstStyle/>
          <a:p>
            <a:endParaRPr lang="zh-CN" altLang="en-US"/>
          </a:p>
        </p:txBody>
      </p:sp>
      <p:sp>
        <p:nvSpPr>
          <p:cNvPr id="13" name="文本占位符 12"/>
          <p:cNvSpPr>
            <a:spLocks noGrp="1"/>
          </p:cNvSpPr>
          <p:nvPr>
            <p:ph type="body" sz="quarter" idx="37"/>
          </p:nvPr>
        </p:nvSpPr>
        <p:spPr/>
        <p:txBody>
          <a:bodyPr/>
          <a:lstStyle/>
          <a:p>
            <a:endParaRPr lang="zh-CN" altLang="en-US"/>
          </a:p>
        </p:txBody>
      </p:sp>
      <p:sp>
        <p:nvSpPr>
          <p:cNvPr id="14" name="文本占位符 13"/>
          <p:cNvSpPr>
            <a:spLocks noGrp="1"/>
          </p:cNvSpPr>
          <p:nvPr>
            <p:ph type="body" sz="quarter" idx="38"/>
          </p:nvPr>
        </p:nvSpPr>
        <p:spPr/>
        <p:txBody>
          <a:bodyPr/>
          <a:lstStyle/>
          <a:p>
            <a:endParaRPr lang="zh-CN" altLang="en-US"/>
          </a:p>
        </p:txBody>
      </p:sp>
      <p:sp>
        <p:nvSpPr>
          <p:cNvPr id="15" name="文本占位符 14"/>
          <p:cNvSpPr>
            <a:spLocks noGrp="1"/>
          </p:cNvSpPr>
          <p:nvPr>
            <p:ph type="body" sz="quarter" idx="39"/>
          </p:nvPr>
        </p:nvSpPr>
        <p:spPr/>
        <p:txBody>
          <a:bodyPr/>
          <a:lstStyle/>
          <a:p>
            <a:endParaRPr lang="zh-CN" altLang="en-US"/>
          </a:p>
        </p:txBody>
      </p:sp>
      <p:sp>
        <p:nvSpPr>
          <p:cNvPr id="16" name="文本占位符 15"/>
          <p:cNvSpPr>
            <a:spLocks noGrp="1"/>
          </p:cNvSpPr>
          <p:nvPr>
            <p:ph type="body" sz="quarter" idx="40"/>
          </p:nvPr>
        </p:nvSpPr>
        <p:spPr/>
        <p:txBody>
          <a:bodyPr/>
          <a:lstStyle/>
          <a:p>
            <a:endParaRPr lang="zh-CN" altLang="en-US"/>
          </a:p>
        </p:txBody>
      </p:sp>
      <p:sp>
        <p:nvSpPr>
          <p:cNvPr id="68" name="文本占位符 4"/>
          <p:cNvSpPr txBox="1">
            <a:spLocks/>
          </p:cNvSpPr>
          <p:nvPr/>
        </p:nvSpPr>
        <p:spPr>
          <a:xfrm>
            <a:off x="6093619" y="3261669"/>
            <a:ext cx="3023155" cy="468052"/>
          </a:xfrm>
          <a:prstGeom prst="rect">
            <a:avLst/>
          </a:prstGeom>
        </p:spPr>
        <p:txBody>
          <a:bodyPr anchor="ctr"/>
          <a:lstStyle>
            <a:lvl1pPr marL="302279" indent="-302279" algn="ctr" defTabSz="914034" rtl="0" eaLnBrk="1" fontAlgn="ctr" latinLnBrk="0" hangingPunct="1">
              <a:lnSpc>
                <a:spcPct val="100000"/>
              </a:lnSpc>
              <a:spcBef>
                <a:spcPts val="792"/>
              </a:spcBef>
              <a:buSzPct val="50000"/>
              <a:buFont typeface="Wingdings" panose="05000000000000000000" pitchFamily="2" charset="2"/>
              <a:buNone/>
              <a:defRPr sz="15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endParaRPr lang="en-US" altLang="zh-CN" dirty="0">
              <a:latin typeface="Huawei Sans" panose="020C0503030203020204" pitchFamily="34" charset="0"/>
              <a:sym typeface="Huawei Sans" panose="020C0503030203020204" pitchFamily="34" charset="0"/>
            </a:endParaRPr>
          </a:p>
        </p:txBody>
      </p:sp>
      <p:sp>
        <p:nvSpPr>
          <p:cNvPr id="69" name="文本占位符 21"/>
          <p:cNvSpPr txBox="1">
            <a:spLocks/>
          </p:cNvSpPr>
          <p:nvPr/>
        </p:nvSpPr>
        <p:spPr>
          <a:xfrm>
            <a:off x="6093619" y="3270670"/>
            <a:ext cx="3023155" cy="468052"/>
          </a:xfrm>
          <a:prstGeom prst="rect">
            <a:avLst/>
          </a:prstGeom>
        </p:spPr>
        <p:txBody>
          <a:bodyPr anchor="ctr"/>
          <a:lstStyle>
            <a:lvl1pPr marL="302279" indent="-302279" algn="ctr" defTabSz="914034" rtl="0" eaLnBrk="1" fontAlgn="ctr" latinLnBrk="0" hangingPunct="1">
              <a:lnSpc>
                <a:spcPct val="100000"/>
              </a:lnSpc>
              <a:spcBef>
                <a:spcPts val="792"/>
              </a:spcBef>
              <a:buSzPct val="50000"/>
              <a:buFont typeface="Wingdings" panose="05000000000000000000" pitchFamily="2" charset="2"/>
              <a:buNone/>
              <a:defRPr sz="15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endParaRPr lang="en-US" altLang="zh-CN" dirty="0">
              <a:latin typeface="Huawei Sans" panose="020C0503030203020204" pitchFamily="34" charset="0"/>
            </a:endParaRPr>
          </a:p>
        </p:txBody>
      </p:sp>
    </p:spTree>
    <p:extLst>
      <p:ext uri="{BB962C8B-B14F-4D97-AF65-F5344CB8AC3E}">
        <p14:creationId xmlns:p14="http://schemas.microsoft.com/office/powerpoint/2010/main" val="16210010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圆角矩形 61"/>
          <p:cNvSpPr/>
          <p:nvPr/>
        </p:nvSpPr>
        <p:spPr>
          <a:xfrm>
            <a:off x="6846358" y="1562071"/>
            <a:ext cx="3977923" cy="1183456"/>
          </a:xfrm>
          <a:prstGeom prst="roundRect">
            <a:avLst>
              <a:gd name="adj" fmla="val 10956"/>
            </a:avLst>
          </a:prstGeom>
          <a:solidFill>
            <a:srgbClr val="BEE9EE">
              <a:alpha val="10000"/>
            </a:srgbClr>
          </a:solidFill>
          <a:ln w="12700">
            <a:solidFill>
              <a:srgbClr val="BEE9EE"/>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 name="标题 1"/>
          <p:cNvSpPr>
            <a:spLocks noGrp="1"/>
          </p:cNvSpPr>
          <p:nvPr>
            <p:ph type="title"/>
          </p:nvPr>
        </p:nvSpPr>
        <p:spPr/>
        <p:txBody>
          <a:bodyPr/>
          <a:lstStyle/>
          <a:p>
            <a:r>
              <a:rPr lang="en-US" smtClean="0"/>
              <a:t>Huawei Multi-Campus Interconnection Solution</a:t>
            </a:r>
            <a:endParaRPr lang="en-US" altLang="zh-CN" dirty="0">
              <a:sym typeface="Huawei Sans" panose="020C0503030203020204" pitchFamily="34" charset="0"/>
            </a:endParaRPr>
          </a:p>
        </p:txBody>
      </p:sp>
      <p:sp>
        <p:nvSpPr>
          <p:cNvPr id="5" name="圆角矩形 4"/>
          <p:cNvSpPr/>
          <p:nvPr/>
        </p:nvSpPr>
        <p:spPr>
          <a:xfrm>
            <a:off x="731838" y="1513777"/>
            <a:ext cx="5328958" cy="468699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圆角矩形 5"/>
          <p:cNvSpPr/>
          <p:nvPr/>
        </p:nvSpPr>
        <p:spPr>
          <a:xfrm>
            <a:off x="731838" y="1066722"/>
            <a:ext cx="5328958"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rPr>
              <a:t>Model 1: Static IPsec VPN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8"/>
          <p:cNvSpPr/>
          <p:nvPr/>
        </p:nvSpPr>
        <p:spPr>
          <a:xfrm>
            <a:off x="6131204" y="1513777"/>
            <a:ext cx="5328959" cy="468699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 name="圆角矩形 9"/>
          <p:cNvSpPr/>
          <p:nvPr/>
        </p:nvSpPr>
        <p:spPr>
          <a:xfrm>
            <a:off x="6131204" y="1066722"/>
            <a:ext cx="5328959"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rPr>
              <a:t>Model 2: SD-WAN interconnection</a:t>
            </a:r>
          </a:p>
        </p:txBody>
      </p:sp>
      <p:sp>
        <p:nvSpPr>
          <p:cNvPr id="12" name="任意多边形 11"/>
          <p:cNvSpPr/>
          <p:nvPr/>
        </p:nvSpPr>
        <p:spPr>
          <a:xfrm>
            <a:off x="2076940" y="2313059"/>
            <a:ext cx="2329327" cy="1557453"/>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600" b="1" dirty="0" smtClean="0">
              <a:latin typeface="Huawei Sans" panose="020C0503030203020204" pitchFamily="34" charset="0"/>
            </a:endParaRPr>
          </a:p>
          <a:p>
            <a:pPr algn="ctr" fontAlgn="ctr"/>
            <a:endParaRPr lang="en-US" altLang="zh-CN" sz="16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0150" y="2619928"/>
            <a:ext cx="540000" cy="442800"/>
          </a:xfrm>
          <a:prstGeom prst="rect">
            <a:avLst/>
          </a:prstGeom>
        </p:spPr>
      </p:pic>
      <p:sp>
        <p:nvSpPr>
          <p:cNvPr id="17" name="圆柱形 16"/>
          <p:cNvSpPr/>
          <p:nvPr/>
        </p:nvSpPr>
        <p:spPr>
          <a:xfrm rot="16663073">
            <a:off x="3092990" y="2258214"/>
            <a:ext cx="228631" cy="2646533"/>
          </a:xfrm>
          <a:prstGeom prst="can">
            <a:avLst>
              <a:gd name="adj" fmla="val 66347"/>
            </a:avLst>
          </a:prstGeom>
          <a:solidFill>
            <a:srgbClr val="BEE9EE"/>
          </a:solidFill>
          <a:ln w="12700" cap="flat" cmpd="sng" algn="ctr">
            <a:solidFill>
              <a:sysClr val="window" lastClr="FFFFFF"/>
            </a:solidFill>
            <a:prstDash val="solid"/>
            <a:miter lim="800000"/>
          </a:ln>
          <a:effectLst/>
        </p:spPr>
        <p:txBody>
          <a:bodyPr rtlCol="0" anchor="ctr"/>
          <a:lstStyle/>
          <a:p>
            <a:pPr algn="ctr" fontAlgn="ctr"/>
            <a:endParaRPr lang="en-US" altLang="zh-CN" sz="16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p:cNvSpPr txBox="1"/>
          <p:nvPr/>
        </p:nvSpPr>
        <p:spPr>
          <a:xfrm rot="463073">
            <a:off x="2503027" y="3433767"/>
            <a:ext cx="1382110" cy="276999"/>
          </a:xfrm>
          <a:prstGeom prst="rect">
            <a:avLst/>
          </a:prstGeom>
          <a:noFill/>
        </p:spPr>
        <p:txBody>
          <a:bodyPr wrap="none" rtlCol="0">
            <a:spAutoFit/>
          </a:bodyPr>
          <a:lstStyle/>
          <a:p>
            <a:pPr fontAlgn="ctr"/>
            <a:r>
              <a:rPr lang="en-US" sz="1200" dirty="0" smtClean="0">
                <a:solidFill>
                  <a:schemeClr val="bg1">
                    <a:lumMod val="50000"/>
                  </a:schemeClr>
                </a:solidFill>
                <a:latin typeface="Huawei Sans" panose="020C0503030203020204" pitchFamily="34" charset="0"/>
              </a:rPr>
              <a:t>IPsec VPN tunnel</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文本框 20"/>
          <p:cNvSpPr txBox="1"/>
          <p:nvPr/>
        </p:nvSpPr>
        <p:spPr>
          <a:xfrm>
            <a:off x="2730153" y="3115131"/>
            <a:ext cx="1191352" cy="276999"/>
          </a:xfrm>
          <a:prstGeom prst="rect">
            <a:avLst/>
          </a:prstGeom>
          <a:noFill/>
        </p:spPr>
        <p:txBody>
          <a:bodyPr wrap="none" rtlCol="0">
            <a:spAutoFit/>
          </a:bodyPr>
          <a:lstStyle/>
          <a:p>
            <a:pPr fontAlgn="ctr"/>
            <a:r>
              <a:rPr lang="en-US" sz="1200" dirty="0" smtClean="0">
                <a:solidFill>
                  <a:schemeClr val="bg1">
                    <a:lumMod val="50000"/>
                  </a:schemeClr>
                </a:solidFill>
                <a:latin typeface="Huawei Sans" panose="020C0503030203020204" pitchFamily="34" charset="0"/>
              </a:rPr>
              <a:t>MPLS/Internet</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 name="矩形 22"/>
          <p:cNvSpPr/>
          <p:nvPr/>
        </p:nvSpPr>
        <p:spPr>
          <a:xfrm>
            <a:off x="731838" y="4817206"/>
            <a:ext cx="5353490" cy="1374735"/>
          </a:xfrm>
          <a:prstGeom prst="rect">
            <a:avLst/>
          </a:prstGeom>
        </p:spPr>
        <p:txBody>
          <a:bodyPr wrap="square">
            <a:spAutoFit/>
          </a:bodyPr>
          <a:lstStyle/>
          <a:p>
            <a:pPr fontAlgn="ctr">
              <a:lnSpc>
                <a:spcPts val="2000"/>
              </a:lnSpc>
            </a:pPr>
            <a:r>
              <a:rPr lang="en-US" sz="1050" dirty="0" smtClean="0">
                <a:latin typeface="Huawei Sans" panose="020C0503030203020204" pitchFamily="34" charset="0"/>
              </a:rPr>
              <a:t>An IPsec VPN is a type of static VPN, in which IPsec tunnels are established between devices at different sites to create VPN tunnels. Traffic is diverted to the VPN tunnels based on the configured static routes to implement inter-site communication.</a:t>
            </a:r>
            <a:endParaRPr lang="en-US" altLang="zh-CN" sz="105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fontAlgn="ctr">
              <a:lnSpc>
                <a:spcPts val="2000"/>
              </a:lnSpc>
            </a:pPr>
            <a:r>
              <a:rPr lang="en-US" sz="1050" dirty="0" smtClean="0">
                <a:latin typeface="Huawei Sans" panose="020C0503030203020204" pitchFamily="34" charset="0"/>
              </a:rPr>
              <a:t>Inter-site VPN setup and communication are orchestrated by the controller and traditionally require manual control.</a:t>
            </a:r>
            <a:endParaRPr lang="en-US" altLang="zh-CN" sz="105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矩形 32"/>
          <p:cNvSpPr/>
          <p:nvPr/>
        </p:nvSpPr>
        <p:spPr>
          <a:xfrm>
            <a:off x="6146373" y="4817206"/>
            <a:ext cx="5313790" cy="1118255"/>
          </a:xfrm>
          <a:prstGeom prst="rect">
            <a:avLst/>
          </a:prstGeom>
        </p:spPr>
        <p:txBody>
          <a:bodyPr wrap="square">
            <a:spAutoFit/>
          </a:bodyPr>
          <a:lstStyle/>
          <a:p>
            <a:pPr fontAlgn="ctr">
              <a:lnSpc>
                <a:spcPts val="2000"/>
              </a:lnSpc>
            </a:pPr>
            <a:r>
              <a:rPr lang="en-US" sz="1050" dirty="0" smtClean="0">
                <a:latin typeface="Huawei Sans" panose="020C0503030203020204" pitchFamily="34" charset="0"/>
              </a:rPr>
              <a:t>BGP EVPN can be used to establish tunnels between sites and dynamically advertise routes on demand. The forwarding plane supports GRE or GRE over IPsec. High-quality links can be selected based on applications and policies for data transmission, implementing application- and policy-based intelligent traffic steering.</a:t>
            </a:r>
            <a:endParaRPr lang="en-US" sz="1050" dirty="0">
              <a:latin typeface="Huawei Sans" panose="020C0503030203020204" pitchFamily="34" charset="0"/>
            </a:endParaRPr>
          </a:p>
        </p:txBody>
      </p:sp>
      <p:sp>
        <p:nvSpPr>
          <p:cNvPr id="37" name="圆柱形 36"/>
          <p:cNvSpPr/>
          <p:nvPr/>
        </p:nvSpPr>
        <p:spPr>
          <a:xfrm rot="15843730">
            <a:off x="3087433" y="1646427"/>
            <a:ext cx="228631" cy="2646533"/>
          </a:xfrm>
          <a:prstGeom prst="can">
            <a:avLst>
              <a:gd name="adj" fmla="val 66347"/>
            </a:avLst>
          </a:prstGeom>
          <a:solidFill>
            <a:srgbClr val="BEE9EE"/>
          </a:solidFill>
          <a:ln w="12700" cap="flat" cmpd="sng" algn="ctr">
            <a:solidFill>
              <a:sysClr val="window" lastClr="FFFFFF"/>
            </a:solidFill>
            <a:prstDash val="solid"/>
            <a:miter lim="800000"/>
          </a:ln>
          <a:effectLst/>
        </p:spPr>
        <p:txBody>
          <a:bodyPr rtlCol="0" anchor="ctr"/>
          <a:lstStyle/>
          <a:p>
            <a:pPr algn="ctr" fontAlgn="ctr"/>
            <a:endParaRPr lang="en-US" altLang="zh-CN" sz="16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a:xfrm rot="21243730">
            <a:off x="2495669" y="2825363"/>
            <a:ext cx="1382110" cy="276999"/>
          </a:xfrm>
          <a:prstGeom prst="rect">
            <a:avLst/>
          </a:prstGeom>
          <a:noFill/>
        </p:spPr>
        <p:txBody>
          <a:bodyPr wrap="none" rtlCol="0">
            <a:spAutoFit/>
          </a:bodyPr>
          <a:lstStyle/>
          <a:p>
            <a:pPr fontAlgn="ctr"/>
            <a:r>
              <a:rPr lang="en-US" sz="1200" dirty="0" smtClean="0">
                <a:solidFill>
                  <a:schemeClr val="bg1">
                    <a:lumMod val="50000"/>
                  </a:schemeClr>
                </a:solidFill>
                <a:latin typeface="Huawei Sans" panose="020C0503030203020204" pitchFamily="34" charset="0"/>
              </a:rPr>
              <a:t>IPsec VPN tunnel</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任意多边形 38"/>
          <p:cNvSpPr/>
          <p:nvPr/>
        </p:nvSpPr>
        <p:spPr>
          <a:xfrm>
            <a:off x="7547852" y="2869871"/>
            <a:ext cx="2329327" cy="1557453"/>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altLang="zh-CN" sz="16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40" name="图片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32733" y="3582257"/>
            <a:ext cx="540000" cy="442800"/>
          </a:xfrm>
          <a:prstGeom prst="rect">
            <a:avLst/>
          </a:prstGeom>
        </p:spPr>
      </p:pic>
      <p:pic>
        <p:nvPicPr>
          <p:cNvPr id="41" name="图片 4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71062" y="3236935"/>
            <a:ext cx="540000" cy="442800"/>
          </a:xfrm>
          <a:prstGeom prst="rect">
            <a:avLst/>
          </a:prstGeom>
        </p:spPr>
      </p:pic>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71062" y="4056998"/>
            <a:ext cx="540000" cy="442800"/>
          </a:xfrm>
          <a:prstGeom prst="rect">
            <a:avLst/>
          </a:prstGeom>
        </p:spPr>
      </p:pic>
      <p:sp>
        <p:nvSpPr>
          <p:cNvPr id="44" name="圆柱形 43"/>
          <p:cNvSpPr/>
          <p:nvPr/>
        </p:nvSpPr>
        <p:spPr>
          <a:xfrm rot="16663073">
            <a:off x="8563902" y="2815026"/>
            <a:ext cx="228631" cy="2646533"/>
          </a:xfrm>
          <a:prstGeom prst="can">
            <a:avLst>
              <a:gd name="adj" fmla="val 66347"/>
            </a:avLst>
          </a:prstGeom>
          <a:solidFill>
            <a:srgbClr val="BEE9EE"/>
          </a:solidFill>
          <a:ln w="12700" cap="flat" cmpd="sng" algn="ctr">
            <a:solidFill>
              <a:sysClr val="window" lastClr="FFFFFF"/>
            </a:solidFill>
            <a:prstDash val="solid"/>
            <a:miter lim="800000"/>
          </a:ln>
          <a:effectLst/>
        </p:spPr>
        <p:txBody>
          <a:bodyPr rtlCol="0" anchor="ctr"/>
          <a:lstStyle/>
          <a:p>
            <a:pPr algn="ctr" fontAlgn="ctr"/>
            <a:endParaRPr lang="en-US" altLang="zh-CN" sz="16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p:cNvSpPr txBox="1"/>
          <p:nvPr/>
        </p:nvSpPr>
        <p:spPr>
          <a:xfrm rot="463073">
            <a:off x="8172712" y="3990579"/>
            <a:ext cx="984565" cy="276999"/>
          </a:xfrm>
          <a:prstGeom prst="rect">
            <a:avLst/>
          </a:prstGeom>
          <a:noFill/>
        </p:spPr>
        <p:txBody>
          <a:bodyPr wrap="none" rtlCol="0">
            <a:spAutoFit/>
          </a:bodyPr>
          <a:lstStyle/>
          <a:p>
            <a:pPr fontAlgn="ctr"/>
            <a:r>
              <a:rPr lang="en-US" sz="1200" dirty="0" smtClean="0">
                <a:solidFill>
                  <a:schemeClr val="bg1">
                    <a:lumMod val="50000"/>
                  </a:schemeClr>
                </a:solidFill>
                <a:latin typeface="Huawei Sans" panose="020C0503030203020204" pitchFamily="34" charset="0"/>
              </a:rPr>
              <a:t>VPN tunnel</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 name="文本框 45"/>
          <p:cNvSpPr txBox="1"/>
          <p:nvPr/>
        </p:nvSpPr>
        <p:spPr>
          <a:xfrm>
            <a:off x="8310568" y="3685497"/>
            <a:ext cx="1191352" cy="276999"/>
          </a:xfrm>
          <a:prstGeom prst="rect">
            <a:avLst/>
          </a:prstGeom>
          <a:noFill/>
        </p:spPr>
        <p:txBody>
          <a:bodyPr wrap="none" rtlCol="0">
            <a:spAutoFit/>
          </a:bodyPr>
          <a:lstStyle/>
          <a:p>
            <a:pPr fontAlgn="ctr"/>
            <a:r>
              <a:rPr lang="en-US" sz="1200" dirty="0" smtClean="0">
                <a:solidFill>
                  <a:schemeClr val="bg1">
                    <a:lumMod val="50000"/>
                  </a:schemeClr>
                </a:solidFill>
                <a:latin typeface="Huawei Sans" panose="020C0503030203020204" pitchFamily="34" charset="0"/>
              </a:rPr>
              <a:t>MPLS/Internet</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圆柱形 47"/>
          <p:cNvSpPr/>
          <p:nvPr/>
        </p:nvSpPr>
        <p:spPr>
          <a:xfrm rot="15843730">
            <a:off x="8558345" y="2203239"/>
            <a:ext cx="228631" cy="2646533"/>
          </a:xfrm>
          <a:prstGeom prst="can">
            <a:avLst>
              <a:gd name="adj" fmla="val 66347"/>
            </a:avLst>
          </a:prstGeom>
          <a:solidFill>
            <a:srgbClr val="BEE9EE"/>
          </a:solidFill>
          <a:ln w="12700" cap="flat" cmpd="sng" algn="ctr">
            <a:solidFill>
              <a:sysClr val="window" lastClr="FFFFFF"/>
            </a:solidFill>
            <a:prstDash val="solid"/>
            <a:miter lim="800000"/>
          </a:ln>
          <a:effectLst/>
        </p:spPr>
        <p:txBody>
          <a:bodyPr rtlCol="0" anchor="ctr"/>
          <a:lstStyle/>
          <a:p>
            <a:pPr algn="ctr" fontAlgn="ctr"/>
            <a:endParaRPr lang="en-US" altLang="zh-CN" sz="16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a:xfrm rot="21243730">
            <a:off x="8165354" y="3382175"/>
            <a:ext cx="984565" cy="276999"/>
          </a:xfrm>
          <a:prstGeom prst="rect">
            <a:avLst/>
          </a:prstGeom>
          <a:noFill/>
        </p:spPr>
        <p:txBody>
          <a:bodyPr wrap="none" rtlCol="0">
            <a:spAutoFit/>
          </a:bodyPr>
          <a:lstStyle/>
          <a:p>
            <a:pPr fontAlgn="ctr"/>
            <a:r>
              <a:rPr lang="en-US" sz="1200" dirty="0" smtClean="0">
                <a:solidFill>
                  <a:schemeClr val="bg1">
                    <a:lumMod val="50000"/>
                  </a:schemeClr>
                </a:solidFill>
                <a:latin typeface="Huawei Sans" panose="020C0503030203020204" pitchFamily="34" charset="0"/>
              </a:rPr>
              <a:t>VPN tunnel</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50" name="图片 4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82439" y="2006070"/>
            <a:ext cx="446281" cy="365950"/>
          </a:xfrm>
          <a:prstGeom prst="rect">
            <a:avLst/>
          </a:prstGeom>
        </p:spPr>
      </p:pic>
      <p:cxnSp>
        <p:nvCxnSpPr>
          <p:cNvPr id="55" name="直接箭头连接符 54"/>
          <p:cNvCxnSpPr>
            <a:stCxn id="50" idx="3"/>
            <a:endCxn id="72" idx="1"/>
          </p:cNvCxnSpPr>
          <p:nvPr/>
        </p:nvCxnSpPr>
        <p:spPr>
          <a:xfrm flipV="1">
            <a:off x="7928720" y="1831066"/>
            <a:ext cx="1496027" cy="357979"/>
          </a:xfrm>
          <a:prstGeom prst="straightConnector1">
            <a:avLst/>
          </a:prstGeom>
          <a:ln w="19050">
            <a:solidFill>
              <a:srgbClr val="30B5C5"/>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61" name="文本框 60"/>
          <p:cNvSpPr txBox="1"/>
          <p:nvPr/>
        </p:nvSpPr>
        <p:spPr>
          <a:xfrm>
            <a:off x="8255852" y="2046504"/>
            <a:ext cx="877163" cy="261610"/>
          </a:xfrm>
          <a:prstGeom prst="rect">
            <a:avLst/>
          </a:prstGeom>
          <a:noFill/>
        </p:spPr>
        <p:txBody>
          <a:bodyPr wrap="none" rtlCol="0">
            <a:spAutoFit/>
          </a:bodyPr>
          <a:lstStyle/>
          <a:p>
            <a:pPr fontAlgn="ctr"/>
            <a:r>
              <a:rPr lang="en-US" sz="1100" b="1" dirty="0" smtClean="0">
                <a:solidFill>
                  <a:srgbClr val="30B5C5"/>
                </a:solidFill>
                <a:latin typeface="Huawei Sans" panose="020C0503030203020204" pitchFamily="34" charset="0"/>
              </a:rPr>
              <a:t>BGP EVPN</a:t>
            </a:r>
            <a:endParaRPr lang="en-US" altLang="zh-CN" sz="1100" b="1"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文本框 62"/>
          <p:cNvSpPr txBox="1"/>
          <p:nvPr/>
        </p:nvSpPr>
        <p:spPr>
          <a:xfrm>
            <a:off x="744166" y="3135179"/>
            <a:ext cx="426720" cy="276999"/>
          </a:xfrm>
          <a:prstGeom prst="rect">
            <a:avLst/>
          </a:prstGeom>
          <a:noFill/>
        </p:spPr>
        <p:txBody>
          <a:bodyPr wrap="none" rtlCol="0">
            <a:spAutoFit/>
          </a:bodyPr>
          <a:lstStyle/>
          <a:p>
            <a:pPr fontAlgn="ctr"/>
            <a:r>
              <a:rPr lang="en-US" sz="1200" b="1" dirty="0" smtClean="0">
                <a:latin typeface="Huawei Sans" panose="020C0503030203020204" pitchFamily="34" charset="0"/>
              </a:rPr>
              <a:t>HQ</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4" name="文本框 63"/>
          <p:cNvSpPr txBox="1"/>
          <p:nvPr/>
        </p:nvSpPr>
        <p:spPr>
          <a:xfrm>
            <a:off x="5120686" y="2747634"/>
            <a:ext cx="835485" cy="276999"/>
          </a:xfrm>
          <a:prstGeom prst="rect">
            <a:avLst/>
          </a:prstGeom>
          <a:noFill/>
        </p:spPr>
        <p:txBody>
          <a:bodyPr wrap="none" rtlCol="0">
            <a:spAutoFit/>
          </a:bodyPr>
          <a:lstStyle/>
          <a:p>
            <a:pPr fontAlgn="ctr"/>
            <a:r>
              <a:rPr lang="en-US" sz="1200" b="1" dirty="0" smtClean="0">
                <a:latin typeface="Huawei Sans" panose="020C0503030203020204" pitchFamily="34" charset="0"/>
              </a:rPr>
              <a:t>Branch 1</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5" name="文本框 64"/>
          <p:cNvSpPr txBox="1"/>
          <p:nvPr/>
        </p:nvSpPr>
        <p:spPr>
          <a:xfrm>
            <a:off x="5120686" y="3567697"/>
            <a:ext cx="835485" cy="276999"/>
          </a:xfrm>
          <a:prstGeom prst="rect">
            <a:avLst/>
          </a:prstGeom>
          <a:noFill/>
        </p:spPr>
        <p:txBody>
          <a:bodyPr wrap="none" rtlCol="0">
            <a:spAutoFit/>
          </a:bodyPr>
          <a:lstStyle/>
          <a:p>
            <a:pPr fontAlgn="ctr"/>
            <a:r>
              <a:rPr lang="en-US" sz="1200" b="1" dirty="0" smtClean="0">
                <a:latin typeface="Huawei Sans" panose="020C0503030203020204" pitchFamily="34" charset="0"/>
              </a:rPr>
              <a:t>Branch 2</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6" name="文本框 65"/>
          <p:cNvSpPr txBox="1"/>
          <p:nvPr/>
        </p:nvSpPr>
        <p:spPr>
          <a:xfrm>
            <a:off x="6189105" y="3687029"/>
            <a:ext cx="426720" cy="276999"/>
          </a:xfrm>
          <a:prstGeom prst="rect">
            <a:avLst/>
          </a:prstGeom>
          <a:noFill/>
        </p:spPr>
        <p:txBody>
          <a:bodyPr wrap="none" rtlCol="0">
            <a:spAutoFit/>
          </a:bodyPr>
          <a:lstStyle/>
          <a:p>
            <a:pPr fontAlgn="ctr"/>
            <a:r>
              <a:rPr lang="en-US" sz="1200" b="1" dirty="0" smtClean="0">
                <a:latin typeface="Huawei Sans" panose="020C0503030203020204" pitchFamily="34" charset="0"/>
              </a:rPr>
              <a:t>HQ</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7" name="文本框 66"/>
          <p:cNvSpPr txBox="1"/>
          <p:nvPr/>
        </p:nvSpPr>
        <p:spPr>
          <a:xfrm>
            <a:off x="10588935" y="3299484"/>
            <a:ext cx="835485" cy="276999"/>
          </a:xfrm>
          <a:prstGeom prst="rect">
            <a:avLst/>
          </a:prstGeom>
          <a:noFill/>
        </p:spPr>
        <p:txBody>
          <a:bodyPr wrap="none" rtlCol="0">
            <a:spAutoFit/>
          </a:bodyPr>
          <a:lstStyle/>
          <a:p>
            <a:pPr fontAlgn="ctr"/>
            <a:r>
              <a:rPr lang="en-US" sz="1200" b="1" dirty="0" smtClean="0">
                <a:latin typeface="Huawei Sans" panose="020C0503030203020204" pitchFamily="34" charset="0"/>
              </a:rPr>
              <a:t>Branch 1</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8" name="文本框 67"/>
          <p:cNvSpPr txBox="1"/>
          <p:nvPr/>
        </p:nvSpPr>
        <p:spPr>
          <a:xfrm>
            <a:off x="10588935" y="4119547"/>
            <a:ext cx="835485" cy="276999"/>
          </a:xfrm>
          <a:prstGeom prst="rect">
            <a:avLst/>
          </a:prstGeom>
          <a:noFill/>
        </p:spPr>
        <p:txBody>
          <a:bodyPr wrap="none" rtlCol="0">
            <a:spAutoFit/>
          </a:bodyPr>
          <a:lstStyle/>
          <a:p>
            <a:pPr fontAlgn="ctr"/>
            <a:r>
              <a:rPr lang="en-US" sz="1200" b="1" dirty="0" smtClean="0">
                <a:latin typeface="Huawei Sans" panose="020C0503030203020204" pitchFamily="34" charset="0"/>
              </a:rPr>
              <a:t>Branch 2</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9" name="文本框 68"/>
          <p:cNvSpPr txBox="1"/>
          <p:nvPr/>
        </p:nvSpPr>
        <p:spPr>
          <a:xfrm>
            <a:off x="6892432" y="1932662"/>
            <a:ext cx="524503" cy="461665"/>
          </a:xfrm>
          <a:prstGeom prst="rect">
            <a:avLst/>
          </a:prstGeom>
          <a:noFill/>
        </p:spPr>
        <p:txBody>
          <a:bodyPr wrap="none" rtlCol="0">
            <a:spAutoFit/>
          </a:bodyPr>
          <a:lstStyle/>
          <a:p>
            <a:pPr algn="ctr" fontAlgn="ctr"/>
            <a:r>
              <a:rPr lang="en-US" sz="1200" b="1" dirty="0" smtClean="0">
                <a:latin typeface="Huawei Sans" panose="020C0503030203020204" pitchFamily="34" charset="0"/>
              </a:rPr>
              <a:t>HQ</a:t>
            </a:r>
            <a:endParaRPr lang="en-US" altLang="zh-CN" sz="1200" b="1"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fontAlgn="ctr"/>
            <a:r>
              <a:rPr lang="en-US" sz="1200" b="1" dirty="0" smtClean="0">
                <a:latin typeface="Huawei Sans" panose="020C0503030203020204" pitchFamily="34" charset="0"/>
              </a:rPr>
              <a:t>(RR)</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72" name="图片 7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24747" y="1648091"/>
            <a:ext cx="446281" cy="365950"/>
          </a:xfrm>
          <a:prstGeom prst="rect">
            <a:avLst/>
          </a:prstGeom>
        </p:spPr>
      </p:pic>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24747" y="2301744"/>
            <a:ext cx="446281" cy="365950"/>
          </a:xfrm>
          <a:prstGeom prst="rect">
            <a:avLst/>
          </a:prstGeom>
        </p:spPr>
      </p:pic>
      <p:sp>
        <p:nvSpPr>
          <p:cNvPr id="74" name="文本框 73"/>
          <p:cNvSpPr txBox="1"/>
          <p:nvPr/>
        </p:nvSpPr>
        <p:spPr>
          <a:xfrm>
            <a:off x="9878189" y="1650121"/>
            <a:ext cx="835485" cy="276999"/>
          </a:xfrm>
          <a:prstGeom prst="rect">
            <a:avLst/>
          </a:prstGeom>
          <a:noFill/>
        </p:spPr>
        <p:txBody>
          <a:bodyPr wrap="none" rtlCol="0">
            <a:spAutoFit/>
          </a:bodyPr>
          <a:lstStyle/>
          <a:p>
            <a:pPr fontAlgn="ctr"/>
            <a:r>
              <a:rPr lang="en-US" sz="1200" b="1" dirty="0" smtClean="0">
                <a:latin typeface="Huawei Sans" panose="020C0503030203020204" pitchFamily="34" charset="0"/>
              </a:rPr>
              <a:t>Branch 1</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5" name="文本框 74"/>
          <p:cNvSpPr txBox="1"/>
          <p:nvPr/>
        </p:nvSpPr>
        <p:spPr>
          <a:xfrm>
            <a:off x="9878189" y="2326021"/>
            <a:ext cx="835485" cy="276999"/>
          </a:xfrm>
          <a:prstGeom prst="rect">
            <a:avLst/>
          </a:prstGeom>
          <a:noFill/>
        </p:spPr>
        <p:txBody>
          <a:bodyPr wrap="none" rtlCol="0">
            <a:spAutoFit/>
          </a:bodyPr>
          <a:lstStyle/>
          <a:p>
            <a:pPr fontAlgn="ctr"/>
            <a:r>
              <a:rPr lang="en-US" sz="1200" b="1" dirty="0" smtClean="0">
                <a:latin typeface="Huawei Sans" panose="020C0503030203020204" pitchFamily="34" charset="0"/>
              </a:rPr>
              <a:t>Branch 2</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56" name="直接箭头连接符 55"/>
          <p:cNvCxnSpPr>
            <a:stCxn id="50" idx="3"/>
            <a:endCxn id="73" idx="1"/>
          </p:cNvCxnSpPr>
          <p:nvPr/>
        </p:nvCxnSpPr>
        <p:spPr>
          <a:xfrm>
            <a:off x="7928720" y="2189045"/>
            <a:ext cx="1496027" cy="295674"/>
          </a:xfrm>
          <a:prstGeom prst="straightConnector1">
            <a:avLst/>
          </a:prstGeom>
          <a:ln w="19050">
            <a:solidFill>
              <a:srgbClr val="30B5C5"/>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pic>
        <p:nvPicPr>
          <p:cNvPr id="51"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70265" y="3057850"/>
            <a:ext cx="540000" cy="441822"/>
          </a:xfrm>
          <a:prstGeom prst="rect">
            <a:avLst/>
          </a:prstGeom>
        </p:spPr>
      </p:pic>
      <p:pic>
        <p:nvPicPr>
          <p:cNvPr id="52" name="图片 105" descr="AP.png"/>
          <p:cNvPicPr>
            <a:picLocks noChangeAspect="1"/>
          </p:cNvPicPr>
          <p:nvPr/>
        </p:nvPicPr>
        <p:blipFill>
          <a:blip r:embed="rId5"/>
          <a:stretch>
            <a:fillRect/>
          </a:stretch>
        </p:blipFill>
        <p:spPr>
          <a:xfrm>
            <a:off x="4600150" y="3520674"/>
            <a:ext cx="540000" cy="441822"/>
          </a:xfrm>
          <a:prstGeom prst="rect">
            <a:avLst/>
          </a:prstGeom>
        </p:spPr>
      </p:pic>
      <p:pic>
        <p:nvPicPr>
          <p:cNvPr id="47" name="图片 4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37090" y="1712870"/>
            <a:ext cx="1426712" cy="263123"/>
          </a:xfrm>
          <a:prstGeom prst="rect">
            <a:avLst/>
          </a:prstGeom>
        </p:spPr>
      </p:pic>
      <p:pic>
        <p:nvPicPr>
          <p:cNvPr id="53" name="图片 5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93060" y="2984258"/>
            <a:ext cx="1426712" cy="263123"/>
          </a:xfrm>
          <a:prstGeom prst="rect">
            <a:avLst/>
          </a:prstGeom>
        </p:spPr>
      </p:pic>
      <p:cxnSp>
        <p:nvCxnSpPr>
          <p:cNvPr id="54" name="直接箭头连接符 53"/>
          <p:cNvCxnSpPr>
            <a:stCxn id="47" idx="2"/>
            <a:endCxn id="51" idx="0"/>
          </p:cNvCxnSpPr>
          <p:nvPr/>
        </p:nvCxnSpPr>
        <p:spPr>
          <a:xfrm flipH="1">
            <a:off x="1540265" y="1975993"/>
            <a:ext cx="1610181" cy="1081857"/>
          </a:xfrm>
          <a:prstGeom prst="straightConnector1">
            <a:avLst/>
          </a:prstGeom>
          <a:ln w="19050">
            <a:solidFill>
              <a:srgbClr val="FDD35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7" name="直接箭头连接符 56"/>
          <p:cNvCxnSpPr>
            <a:stCxn id="47" idx="2"/>
            <a:endCxn id="13" idx="0"/>
          </p:cNvCxnSpPr>
          <p:nvPr/>
        </p:nvCxnSpPr>
        <p:spPr>
          <a:xfrm>
            <a:off x="3150446" y="1975993"/>
            <a:ext cx="1719704" cy="643935"/>
          </a:xfrm>
          <a:prstGeom prst="straightConnector1">
            <a:avLst/>
          </a:prstGeom>
          <a:ln w="19050">
            <a:solidFill>
              <a:srgbClr val="FDD35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8" name="直接箭头连接符 57"/>
          <p:cNvCxnSpPr>
            <a:stCxn id="47" idx="2"/>
            <a:endCxn id="52" idx="0"/>
          </p:cNvCxnSpPr>
          <p:nvPr/>
        </p:nvCxnSpPr>
        <p:spPr>
          <a:xfrm>
            <a:off x="3150446" y="1975993"/>
            <a:ext cx="1719704" cy="1544681"/>
          </a:xfrm>
          <a:prstGeom prst="straightConnector1">
            <a:avLst/>
          </a:prstGeom>
          <a:ln w="19050">
            <a:solidFill>
              <a:srgbClr val="FDD35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70" name="直接箭头连接符 69"/>
          <p:cNvCxnSpPr/>
          <p:nvPr/>
        </p:nvCxnSpPr>
        <p:spPr>
          <a:xfrm>
            <a:off x="935722" y="4620373"/>
            <a:ext cx="540000" cy="0"/>
          </a:xfrm>
          <a:prstGeom prst="straightConnector1">
            <a:avLst/>
          </a:prstGeom>
          <a:ln w="19050">
            <a:solidFill>
              <a:srgbClr val="FDD351"/>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71" name="文本框 70"/>
          <p:cNvSpPr txBox="1"/>
          <p:nvPr/>
        </p:nvSpPr>
        <p:spPr>
          <a:xfrm>
            <a:off x="1475722" y="4466485"/>
            <a:ext cx="2571538" cy="276999"/>
          </a:xfrm>
          <a:prstGeom prst="rect">
            <a:avLst/>
          </a:prstGeom>
          <a:noFill/>
        </p:spPr>
        <p:txBody>
          <a:bodyPr wrap="none" rtlCol="0">
            <a:spAutoFit/>
          </a:bodyPr>
          <a:lstStyle/>
          <a:p>
            <a:pPr fontAlgn="ctr"/>
            <a:r>
              <a:rPr lang="en-US" sz="1200" dirty="0" smtClean="0">
                <a:latin typeface="Huawei Sans" panose="020C0503030203020204" pitchFamily="34" charset="0"/>
              </a:rPr>
              <a:t>Management and control channel</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76" name="直接箭头连接符 75"/>
          <p:cNvCxnSpPr/>
          <p:nvPr/>
        </p:nvCxnSpPr>
        <p:spPr>
          <a:xfrm>
            <a:off x="6206566" y="4620373"/>
            <a:ext cx="540000" cy="0"/>
          </a:xfrm>
          <a:prstGeom prst="straightConnector1">
            <a:avLst/>
          </a:prstGeom>
          <a:ln w="19050">
            <a:solidFill>
              <a:srgbClr val="FDD351"/>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77" name="文本框 76"/>
          <p:cNvSpPr txBox="1"/>
          <p:nvPr/>
        </p:nvSpPr>
        <p:spPr>
          <a:xfrm>
            <a:off x="6746566" y="4466485"/>
            <a:ext cx="2571538" cy="276999"/>
          </a:xfrm>
          <a:prstGeom prst="rect">
            <a:avLst/>
          </a:prstGeom>
          <a:noFill/>
        </p:spPr>
        <p:txBody>
          <a:bodyPr wrap="none" rtlCol="0">
            <a:spAutoFit/>
          </a:bodyPr>
          <a:lstStyle/>
          <a:p>
            <a:pPr fontAlgn="ctr"/>
            <a:r>
              <a:rPr lang="en-US" sz="1200" dirty="0" smtClean="0">
                <a:latin typeface="Huawei Sans" panose="020C0503030203020204" pitchFamily="34" charset="0"/>
              </a:rPr>
              <a:t>Management and control channel</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78" name="直接箭头连接符 77"/>
          <p:cNvCxnSpPr>
            <a:stCxn id="53" idx="2"/>
            <a:endCxn id="40" idx="0"/>
          </p:cNvCxnSpPr>
          <p:nvPr/>
        </p:nvCxnSpPr>
        <p:spPr>
          <a:xfrm>
            <a:off x="6906416" y="3247381"/>
            <a:ext cx="96317" cy="334876"/>
          </a:xfrm>
          <a:prstGeom prst="straightConnector1">
            <a:avLst/>
          </a:prstGeom>
          <a:ln w="19050">
            <a:solidFill>
              <a:srgbClr val="FDD35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79" name="直接箭头连接符 78"/>
          <p:cNvCxnSpPr>
            <a:stCxn id="53" idx="2"/>
            <a:endCxn id="41" idx="0"/>
          </p:cNvCxnSpPr>
          <p:nvPr/>
        </p:nvCxnSpPr>
        <p:spPr>
          <a:xfrm flipV="1">
            <a:off x="6906416" y="3236935"/>
            <a:ext cx="3434646" cy="10446"/>
          </a:xfrm>
          <a:prstGeom prst="straightConnector1">
            <a:avLst/>
          </a:prstGeom>
          <a:ln w="19050">
            <a:solidFill>
              <a:srgbClr val="FDD35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80" name="直接箭头连接符 79"/>
          <p:cNvCxnSpPr>
            <a:stCxn id="53" idx="2"/>
            <a:endCxn id="42" idx="0"/>
          </p:cNvCxnSpPr>
          <p:nvPr/>
        </p:nvCxnSpPr>
        <p:spPr>
          <a:xfrm>
            <a:off x="6906416" y="3247381"/>
            <a:ext cx="3434646" cy="809617"/>
          </a:xfrm>
          <a:prstGeom prst="straightConnector1">
            <a:avLst/>
          </a:prstGeom>
          <a:ln w="19050">
            <a:solidFill>
              <a:srgbClr val="FDD351"/>
            </a:solidFill>
            <a:prstDash val="sysDot"/>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57668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en-US" smtClean="0"/>
              <a:t>Interconnection Solution 1: IPsec VPN Interconnection Solution</a:t>
            </a:r>
            <a:endParaRPr lang="en-US" altLang="zh-CN" dirty="0">
              <a:sym typeface="Huawei Sans" panose="020C0503030203020204" pitchFamily="34" charset="0"/>
            </a:endParaRPr>
          </a:p>
        </p:txBody>
      </p:sp>
      <p:sp>
        <p:nvSpPr>
          <p:cNvPr id="5" name="圆角矩形 4"/>
          <p:cNvSpPr/>
          <p:nvPr/>
        </p:nvSpPr>
        <p:spPr>
          <a:xfrm>
            <a:off x="4670871" y="3746511"/>
            <a:ext cx="1337138"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 name="圆角矩形 9"/>
          <p:cNvSpPr/>
          <p:nvPr/>
        </p:nvSpPr>
        <p:spPr>
          <a:xfrm>
            <a:off x="4670871" y="5412148"/>
            <a:ext cx="1337138"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81170" y="5508733"/>
            <a:ext cx="490909" cy="402545"/>
          </a:xfrm>
          <a:prstGeom prst="rect">
            <a:avLst/>
          </a:prstGeom>
        </p:spPr>
      </p:pic>
      <p:sp>
        <p:nvSpPr>
          <p:cNvPr id="14" name="圆角矩形 13"/>
          <p:cNvSpPr/>
          <p:nvPr/>
        </p:nvSpPr>
        <p:spPr>
          <a:xfrm>
            <a:off x="784133" y="4012851"/>
            <a:ext cx="1337138"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圆角矩形 14"/>
          <p:cNvSpPr/>
          <p:nvPr/>
        </p:nvSpPr>
        <p:spPr>
          <a:xfrm>
            <a:off x="784133" y="5145808"/>
            <a:ext cx="1337138"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 name="文本框 17"/>
          <p:cNvSpPr txBox="1"/>
          <p:nvPr/>
        </p:nvSpPr>
        <p:spPr>
          <a:xfrm>
            <a:off x="881670" y="4156820"/>
            <a:ext cx="373820" cy="261610"/>
          </a:xfrm>
          <a:prstGeom prst="rect">
            <a:avLst/>
          </a:prstGeom>
          <a:noFill/>
        </p:spPr>
        <p:txBody>
          <a:bodyPr wrap="none" rtlCol="0">
            <a:spAutoFit/>
          </a:bodyPr>
          <a:lstStyle>
            <a:defPPr>
              <a:defRPr lang="zh-CN"/>
            </a:defPPr>
            <a:lvl1pPr>
              <a:defRPr sz="1400">
                <a:solidFill>
                  <a:schemeClr val="bg1">
                    <a:lumMod val="65000"/>
                  </a:schemeClr>
                </a:solidFill>
              </a:defRPr>
            </a:lvl1pPr>
          </a:lstStyle>
          <a:p>
            <a:pPr fontAlgn="ctr"/>
            <a:r>
              <a:rPr lang="en-US" sz="1100" dirty="0" smtClean="0">
                <a:latin typeface="Huawei Sans" panose="020C0503030203020204" pitchFamily="34" charset="0"/>
              </a:rPr>
              <a:t>DC</a:t>
            </a:r>
            <a:endParaRPr lang="en-US" sz="1100" dirty="0">
              <a:latin typeface="Huawei Sans" panose="020C0503030203020204" pitchFamily="34" charset="0"/>
            </a:endParaRPr>
          </a:p>
        </p:txBody>
      </p:sp>
      <p:sp>
        <p:nvSpPr>
          <p:cNvPr id="25" name="文本框 24"/>
          <p:cNvSpPr txBox="1"/>
          <p:nvPr/>
        </p:nvSpPr>
        <p:spPr>
          <a:xfrm>
            <a:off x="881671" y="5289777"/>
            <a:ext cx="402674" cy="261610"/>
          </a:xfrm>
          <a:prstGeom prst="rect">
            <a:avLst/>
          </a:prstGeom>
          <a:noFill/>
        </p:spPr>
        <p:txBody>
          <a:bodyPr wrap="none" rtlCol="0">
            <a:spAutoFit/>
          </a:bodyPr>
          <a:lstStyle>
            <a:defPPr>
              <a:defRPr lang="zh-CN"/>
            </a:defPPr>
            <a:lvl1pPr>
              <a:defRPr sz="1400">
                <a:solidFill>
                  <a:schemeClr val="bg1">
                    <a:lumMod val="65000"/>
                  </a:schemeClr>
                </a:solidFill>
              </a:defRPr>
            </a:lvl1pPr>
          </a:lstStyle>
          <a:p>
            <a:pPr fontAlgn="ctr"/>
            <a:r>
              <a:rPr lang="en-US" sz="1100" dirty="0" smtClean="0">
                <a:latin typeface="Huawei Sans" panose="020C0503030203020204" pitchFamily="34" charset="0"/>
              </a:rPr>
              <a:t>HQ</a:t>
            </a:r>
            <a:endParaRPr lang="en-US" sz="1100" dirty="0">
              <a:latin typeface="Huawei Sans" panose="020C0503030203020204" pitchFamily="34" charset="0"/>
            </a:endParaRPr>
          </a:p>
        </p:txBody>
      </p:sp>
      <p:sp>
        <p:nvSpPr>
          <p:cNvPr id="26" name="任意多边形 25"/>
          <p:cNvSpPr/>
          <p:nvPr/>
        </p:nvSpPr>
        <p:spPr>
          <a:xfrm>
            <a:off x="2724101" y="3992833"/>
            <a:ext cx="1121495" cy="749865"/>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100" dirty="0" smtClean="0">
                <a:solidFill>
                  <a:schemeClr val="bg1">
                    <a:lumMod val="65000"/>
                  </a:schemeClr>
                </a:solidFill>
                <a:latin typeface="Huawei Sans" panose="020C0503030203020204" pitchFamily="34" charset="0"/>
              </a:rPr>
              <a:t>MPLS</a:t>
            </a:r>
            <a:endParaRPr lang="en-US" altLang="zh-CN" sz="1100" dirty="0">
              <a:solidFill>
                <a:schemeClr val="bg1">
                  <a:lumMod val="6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任意多边形 26"/>
          <p:cNvSpPr/>
          <p:nvPr/>
        </p:nvSpPr>
        <p:spPr>
          <a:xfrm>
            <a:off x="2701325" y="4813065"/>
            <a:ext cx="1022410" cy="783695"/>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100" dirty="0" smtClean="0">
                <a:solidFill>
                  <a:schemeClr val="bg1">
                    <a:lumMod val="65000"/>
                  </a:schemeClr>
                </a:solidFill>
                <a:latin typeface="Huawei Sans" panose="020C0503030203020204" pitchFamily="34" charset="0"/>
              </a:rPr>
              <a:t>Internet</a:t>
            </a:r>
            <a:endParaRPr lang="en-US" altLang="zh-CN" sz="1100" dirty="0">
              <a:solidFill>
                <a:schemeClr val="bg1">
                  <a:lumMod val="6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40" name="图片 39" descr="防火墙.png"/>
          <p:cNvPicPr>
            <a:picLocks noChangeAspect="1"/>
          </p:cNvPicPr>
          <p:nvPr/>
        </p:nvPicPr>
        <p:blipFill>
          <a:blip r:embed="rId4" cstate="print"/>
          <a:stretch>
            <a:fillRect/>
          </a:stretch>
        </p:blipFill>
        <p:spPr>
          <a:xfrm>
            <a:off x="1831805" y="4109882"/>
            <a:ext cx="490909" cy="401653"/>
          </a:xfrm>
          <a:prstGeom prst="rect">
            <a:avLst/>
          </a:prstGeom>
        </p:spPr>
      </p:pic>
      <p:pic>
        <p:nvPicPr>
          <p:cNvPr id="41" name="图片 40" descr="防火墙.png"/>
          <p:cNvPicPr>
            <a:picLocks noChangeAspect="1"/>
          </p:cNvPicPr>
          <p:nvPr/>
        </p:nvPicPr>
        <p:blipFill>
          <a:blip r:embed="rId4" cstate="print"/>
          <a:stretch>
            <a:fillRect/>
          </a:stretch>
        </p:blipFill>
        <p:spPr>
          <a:xfrm>
            <a:off x="1831805" y="5242839"/>
            <a:ext cx="490909" cy="401653"/>
          </a:xfrm>
          <a:prstGeom prst="rect">
            <a:avLst/>
          </a:prstGeom>
        </p:spPr>
      </p:pic>
      <p:sp>
        <p:nvSpPr>
          <p:cNvPr id="43" name="圆角矩形 42"/>
          <p:cNvSpPr/>
          <p:nvPr/>
        </p:nvSpPr>
        <p:spPr>
          <a:xfrm>
            <a:off x="4670871" y="4579330"/>
            <a:ext cx="1337138"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6" name="任意多边形 55"/>
          <p:cNvSpPr/>
          <p:nvPr/>
        </p:nvSpPr>
        <p:spPr>
          <a:xfrm>
            <a:off x="2285937" y="3971632"/>
            <a:ext cx="2086187" cy="492965"/>
          </a:xfrm>
          <a:custGeom>
            <a:avLst/>
            <a:gdLst>
              <a:gd name="connsiteX0" fmla="*/ 0 w 2325950"/>
              <a:gd name="connsiteY0" fmla="*/ 142043 h 142043"/>
              <a:gd name="connsiteX1" fmla="*/ 2325950 w 2325950"/>
              <a:gd name="connsiteY1" fmla="*/ 0 h 142043"/>
              <a:gd name="connsiteX0" fmla="*/ 0 w 2313510"/>
              <a:gd name="connsiteY0" fmla="*/ 250053 h 250053"/>
              <a:gd name="connsiteX1" fmla="*/ 2313510 w 2313510"/>
              <a:gd name="connsiteY1" fmla="*/ 0 h 250053"/>
              <a:gd name="connsiteX0" fmla="*/ 0 w 2313510"/>
              <a:gd name="connsiteY0" fmla="*/ 250053 h 355993"/>
              <a:gd name="connsiteX1" fmla="*/ 2313510 w 2313510"/>
              <a:gd name="connsiteY1" fmla="*/ 0 h 355993"/>
              <a:gd name="connsiteX0" fmla="*/ 0 w 2313510"/>
              <a:gd name="connsiteY0" fmla="*/ 250053 h 424996"/>
              <a:gd name="connsiteX1" fmla="*/ 2313510 w 2313510"/>
              <a:gd name="connsiteY1" fmla="*/ 0 h 424996"/>
              <a:gd name="connsiteX0" fmla="*/ 0 w 2313510"/>
              <a:gd name="connsiteY0" fmla="*/ 250053 h 408719"/>
              <a:gd name="connsiteX1" fmla="*/ 2313510 w 2313510"/>
              <a:gd name="connsiteY1" fmla="*/ 0 h 408719"/>
            </a:gdLst>
            <a:ahLst/>
            <a:cxnLst>
              <a:cxn ang="0">
                <a:pos x="connsiteX0" y="connsiteY0"/>
              </a:cxn>
              <a:cxn ang="0">
                <a:pos x="connsiteX1" y="connsiteY1"/>
              </a:cxn>
            </a:cxnLst>
            <a:rect l="l" t="t" r="r" b="b"/>
            <a:pathLst>
              <a:path w="2313510" h="408719">
                <a:moveTo>
                  <a:pt x="0" y="250053"/>
                </a:moveTo>
                <a:cubicBezTo>
                  <a:pt x="1192051" y="565741"/>
                  <a:pt x="1544413" y="372880"/>
                  <a:pt x="2313510" y="0"/>
                </a:cubicBezTo>
              </a:path>
            </a:pathLst>
          </a:custGeom>
          <a:noFill/>
          <a:ln w="57150">
            <a:solidFill>
              <a:srgbClr val="EBB3CC"/>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7" name="任意多边形 56"/>
          <p:cNvSpPr/>
          <p:nvPr/>
        </p:nvSpPr>
        <p:spPr>
          <a:xfrm>
            <a:off x="2176082" y="4963328"/>
            <a:ext cx="2145636" cy="513816"/>
          </a:xfrm>
          <a:custGeom>
            <a:avLst/>
            <a:gdLst>
              <a:gd name="connsiteX0" fmla="*/ 0 w 2325950"/>
              <a:gd name="connsiteY0" fmla="*/ 142043 h 142043"/>
              <a:gd name="connsiteX1" fmla="*/ 2325950 w 2325950"/>
              <a:gd name="connsiteY1" fmla="*/ 0 h 142043"/>
              <a:gd name="connsiteX0" fmla="*/ 0 w 2325950"/>
              <a:gd name="connsiteY0" fmla="*/ 142043 h 142043"/>
              <a:gd name="connsiteX1" fmla="*/ 2325950 w 2325950"/>
              <a:gd name="connsiteY1" fmla="*/ 0 h 142043"/>
              <a:gd name="connsiteX0" fmla="*/ 0 w 2325950"/>
              <a:gd name="connsiteY0" fmla="*/ 142043 h 142043"/>
              <a:gd name="connsiteX1" fmla="*/ 2325950 w 2325950"/>
              <a:gd name="connsiteY1" fmla="*/ 0 h 142043"/>
              <a:gd name="connsiteX0" fmla="*/ 0 w 2325950"/>
              <a:gd name="connsiteY0" fmla="*/ 142043 h 142043"/>
              <a:gd name="connsiteX1" fmla="*/ 2325950 w 2325950"/>
              <a:gd name="connsiteY1" fmla="*/ 0 h 142043"/>
              <a:gd name="connsiteX0" fmla="*/ 0 w 2270663"/>
              <a:gd name="connsiteY0" fmla="*/ 138967 h 138967"/>
              <a:gd name="connsiteX1" fmla="*/ 2270663 w 2270663"/>
              <a:gd name="connsiteY1" fmla="*/ 0 h 138967"/>
              <a:gd name="connsiteX0" fmla="*/ 0 w 2307521"/>
              <a:gd name="connsiteY0" fmla="*/ 143196 h 143196"/>
              <a:gd name="connsiteX1" fmla="*/ 2307521 w 2307521"/>
              <a:gd name="connsiteY1" fmla="*/ 0 h 143196"/>
              <a:gd name="connsiteX0" fmla="*/ 0 w 2319807"/>
              <a:gd name="connsiteY0" fmla="*/ 142811 h 142811"/>
              <a:gd name="connsiteX1" fmla="*/ 2319807 w 2319807"/>
              <a:gd name="connsiteY1" fmla="*/ 0 h 142811"/>
              <a:gd name="connsiteX0" fmla="*/ 0 w 2310592"/>
              <a:gd name="connsiteY0" fmla="*/ 143965 h 143965"/>
              <a:gd name="connsiteX1" fmla="*/ 2310592 w 2310592"/>
              <a:gd name="connsiteY1" fmla="*/ 0 h 143965"/>
              <a:gd name="connsiteX0" fmla="*/ 0 w 2333628"/>
              <a:gd name="connsiteY0" fmla="*/ 145887 h 145887"/>
              <a:gd name="connsiteX1" fmla="*/ 2333628 w 2333628"/>
              <a:gd name="connsiteY1" fmla="*/ 0 h 145887"/>
              <a:gd name="connsiteX0" fmla="*/ 0 w 2324413"/>
              <a:gd name="connsiteY0" fmla="*/ 145503 h 145503"/>
              <a:gd name="connsiteX1" fmla="*/ 2324413 w 2324413"/>
              <a:gd name="connsiteY1" fmla="*/ 0 h 145503"/>
              <a:gd name="connsiteX0" fmla="*/ 0 w 2307519"/>
              <a:gd name="connsiteY0" fmla="*/ 133968 h 133968"/>
              <a:gd name="connsiteX1" fmla="*/ 2307519 w 2307519"/>
              <a:gd name="connsiteY1" fmla="*/ 0 h 133968"/>
              <a:gd name="connsiteX0" fmla="*/ 0 w 2309055"/>
              <a:gd name="connsiteY0" fmla="*/ 129354 h 129354"/>
              <a:gd name="connsiteX1" fmla="*/ 2309055 w 2309055"/>
              <a:gd name="connsiteY1" fmla="*/ 0 h 129354"/>
              <a:gd name="connsiteX0" fmla="*/ 0 w 2316734"/>
              <a:gd name="connsiteY0" fmla="*/ 132045 h 132045"/>
              <a:gd name="connsiteX1" fmla="*/ 2316734 w 2316734"/>
              <a:gd name="connsiteY1" fmla="*/ 0 h 132045"/>
              <a:gd name="connsiteX0" fmla="*/ 0 w 2316734"/>
              <a:gd name="connsiteY0" fmla="*/ 132045 h 132045"/>
              <a:gd name="connsiteX1" fmla="*/ 2316734 w 2316734"/>
              <a:gd name="connsiteY1" fmla="*/ 0 h 132045"/>
              <a:gd name="connsiteX0" fmla="*/ 0 w 2315199"/>
              <a:gd name="connsiteY0" fmla="*/ 135890 h 135890"/>
              <a:gd name="connsiteX1" fmla="*/ 2315199 w 2315199"/>
              <a:gd name="connsiteY1" fmla="*/ 0 h 135890"/>
              <a:gd name="connsiteX0" fmla="*/ 0 w 2315199"/>
              <a:gd name="connsiteY0" fmla="*/ 135890 h 135890"/>
              <a:gd name="connsiteX1" fmla="*/ 2315199 w 2315199"/>
              <a:gd name="connsiteY1" fmla="*/ 0 h 135890"/>
              <a:gd name="connsiteX0" fmla="*/ 0 w 2307009"/>
              <a:gd name="connsiteY0" fmla="*/ 141529 h 141529"/>
              <a:gd name="connsiteX1" fmla="*/ 2307009 w 2307009"/>
              <a:gd name="connsiteY1" fmla="*/ 0 h 141529"/>
              <a:gd name="connsiteX0" fmla="*/ 0 w 2307009"/>
              <a:gd name="connsiteY0" fmla="*/ 141529 h 141529"/>
              <a:gd name="connsiteX1" fmla="*/ 2307009 w 2307009"/>
              <a:gd name="connsiteY1" fmla="*/ 0 h 141529"/>
            </a:gdLst>
            <a:ahLst/>
            <a:cxnLst>
              <a:cxn ang="0">
                <a:pos x="connsiteX0" y="connsiteY0"/>
              </a:cxn>
              <a:cxn ang="0">
                <a:pos x="connsiteX1" y="connsiteY1"/>
              </a:cxn>
            </a:cxnLst>
            <a:rect l="l" t="t" r="r" b="b"/>
            <a:pathLst>
              <a:path w="2307009" h="141529">
                <a:moveTo>
                  <a:pt x="0" y="141529"/>
                </a:moveTo>
                <a:cubicBezTo>
                  <a:pt x="780948" y="74957"/>
                  <a:pt x="1361735" y="9924"/>
                  <a:pt x="2307009" y="0"/>
                </a:cubicBezTo>
              </a:path>
            </a:pathLst>
          </a:custGeom>
          <a:noFill/>
          <a:ln w="57150">
            <a:solidFill>
              <a:srgbClr val="EBB3CC"/>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8" name="任意多边形 57"/>
          <p:cNvSpPr/>
          <p:nvPr/>
        </p:nvSpPr>
        <p:spPr>
          <a:xfrm>
            <a:off x="2262662" y="4089987"/>
            <a:ext cx="2069109" cy="1248995"/>
          </a:xfrm>
          <a:custGeom>
            <a:avLst/>
            <a:gdLst>
              <a:gd name="connsiteX0" fmla="*/ 0 w 2325950"/>
              <a:gd name="connsiteY0" fmla="*/ 142043 h 142043"/>
              <a:gd name="connsiteX1" fmla="*/ 2325950 w 2325950"/>
              <a:gd name="connsiteY1" fmla="*/ 0 h 142043"/>
              <a:gd name="connsiteX0" fmla="*/ 0 w 2325950"/>
              <a:gd name="connsiteY0" fmla="*/ 142043 h 142043"/>
              <a:gd name="connsiteX1" fmla="*/ 2325950 w 2325950"/>
              <a:gd name="connsiteY1" fmla="*/ 0 h 142043"/>
              <a:gd name="connsiteX0" fmla="*/ 0 w 2325950"/>
              <a:gd name="connsiteY0" fmla="*/ 142043 h 142043"/>
              <a:gd name="connsiteX1" fmla="*/ 2325950 w 2325950"/>
              <a:gd name="connsiteY1" fmla="*/ 0 h 142043"/>
              <a:gd name="connsiteX0" fmla="*/ 0 w 2325950"/>
              <a:gd name="connsiteY0" fmla="*/ 142043 h 142043"/>
              <a:gd name="connsiteX1" fmla="*/ 2325950 w 2325950"/>
              <a:gd name="connsiteY1" fmla="*/ 0 h 142043"/>
              <a:gd name="connsiteX0" fmla="*/ 0 w 2325950"/>
              <a:gd name="connsiteY0" fmla="*/ 142043 h 142043"/>
              <a:gd name="connsiteX1" fmla="*/ 2325950 w 2325950"/>
              <a:gd name="connsiteY1" fmla="*/ 0 h 142043"/>
              <a:gd name="connsiteX0" fmla="*/ 0 w 2322807"/>
              <a:gd name="connsiteY0" fmla="*/ 132380 h 132380"/>
              <a:gd name="connsiteX1" fmla="*/ 2322807 w 2322807"/>
              <a:gd name="connsiteY1" fmla="*/ 0 h 132380"/>
              <a:gd name="connsiteX0" fmla="*/ 0 w 2311808"/>
              <a:gd name="connsiteY0" fmla="*/ 132015 h 132015"/>
              <a:gd name="connsiteX1" fmla="*/ 2311808 w 2311808"/>
              <a:gd name="connsiteY1" fmla="*/ 0 h 132015"/>
              <a:gd name="connsiteX0" fmla="*/ 0 w 2311808"/>
              <a:gd name="connsiteY0" fmla="*/ 132015 h 132015"/>
              <a:gd name="connsiteX1" fmla="*/ 2311808 w 2311808"/>
              <a:gd name="connsiteY1" fmla="*/ 0 h 132015"/>
              <a:gd name="connsiteX0" fmla="*/ 0 w 2311808"/>
              <a:gd name="connsiteY0" fmla="*/ 132015 h 132015"/>
              <a:gd name="connsiteX1" fmla="*/ 2311808 w 2311808"/>
              <a:gd name="connsiteY1" fmla="*/ 0 h 132015"/>
              <a:gd name="connsiteX0" fmla="*/ 0 w 2311808"/>
              <a:gd name="connsiteY0" fmla="*/ 132015 h 132015"/>
              <a:gd name="connsiteX1" fmla="*/ 2311808 w 2311808"/>
              <a:gd name="connsiteY1" fmla="*/ 0 h 132015"/>
              <a:gd name="connsiteX0" fmla="*/ 0 w 2307719"/>
              <a:gd name="connsiteY0" fmla="*/ 142711 h 142711"/>
              <a:gd name="connsiteX1" fmla="*/ 2307719 w 2307719"/>
              <a:gd name="connsiteY1" fmla="*/ 0 h 142711"/>
              <a:gd name="connsiteX0" fmla="*/ 0 w 2307719"/>
              <a:gd name="connsiteY0" fmla="*/ 142711 h 142711"/>
              <a:gd name="connsiteX1" fmla="*/ 2307719 w 2307719"/>
              <a:gd name="connsiteY1" fmla="*/ 0 h 142711"/>
              <a:gd name="connsiteX0" fmla="*/ 0 w 2303630"/>
              <a:gd name="connsiteY0" fmla="*/ 141252 h 141252"/>
              <a:gd name="connsiteX1" fmla="*/ 2303630 w 2303630"/>
              <a:gd name="connsiteY1" fmla="*/ 0 h 141252"/>
              <a:gd name="connsiteX0" fmla="*/ 0 w 2303630"/>
              <a:gd name="connsiteY0" fmla="*/ 141252 h 141252"/>
              <a:gd name="connsiteX1" fmla="*/ 2303630 w 2303630"/>
              <a:gd name="connsiteY1" fmla="*/ 0 h 141252"/>
              <a:gd name="connsiteX0" fmla="*/ 0 w 2303630"/>
              <a:gd name="connsiteY0" fmla="*/ 141252 h 141252"/>
              <a:gd name="connsiteX1" fmla="*/ 2303630 w 2303630"/>
              <a:gd name="connsiteY1" fmla="*/ 0 h 141252"/>
              <a:gd name="connsiteX0" fmla="*/ 0 w 2303630"/>
              <a:gd name="connsiteY0" fmla="*/ 141252 h 141252"/>
              <a:gd name="connsiteX1" fmla="*/ 2303630 w 2303630"/>
              <a:gd name="connsiteY1" fmla="*/ 0 h 141252"/>
              <a:gd name="connsiteX0" fmla="*/ 0 w 2279094"/>
              <a:gd name="connsiteY0" fmla="*/ 145628 h 145628"/>
              <a:gd name="connsiteX1" fmla="*/ 2279094 w 2279094"/>
              <a:gd name="connsiteY1" fmla="*/ 0 h 145628"/>
              <a:gd name="connsiteX0" fmla="*/ 0 w 2279094"/>
              <a:gd name="connsiteY0" fmla="*/ 145628 h 145628"/>
              <a:gd name="connsiteX1" fmla="*/ 2279094 w 2279094"/>
              <a:gd name="connsiteY1" fmla="*/ 0 h 145628"/>
              <a:gd name="connsiteX0" fmla="*/ 0 w 2291362"/>
              <a:gd name="connsiteY0" fmla="*/ 143440 h 143440"/>
              <a:gd name="connsiteX1" fmla="*/ 2291362 w 2291362"/>
              <a:gd name="connsiteY1" fmla="*/ 0 h 143440"/>
              <a:gd name="connsiteX0" fmla="*/ 0 w 2291362"/>
              <a:gd name="connsiteY0" fmla="*/ 143440 h 143440"/>
              <a:gd name="connsiteX1" fmla="*/ 2291362 w 2291362"/>
              <a:gd name="connsiteY1" fmla="*/ 0 h 143440"/>
            </a:gdLst>
            <a:ahLst/>
            <a:cxnLst>
              <a:cxn ang="0">
                <a:pos x="connsiteX0" y="connsiteY0"/>
              </a:cxn>
              <a:cxn ang="0">
                <a:pos x="connsiteX1" y="connsiteY1"/>
              </a:cxn>
            </a:cxnLst>
            <a:rect l="l" t="t" r="r" b="b"/>
            <a:pathLst>
              <a:path w="2291362" h="143440">
                <a:moveTo>
                  <a:pt x="0" y="143440"/>
                </a:moveTo>
                <a:cubicBezTo>
                  <a:pt x="790688" y="119063"/>
                  <a:pt x="1517636" y="99125"/>
                  <a:pt x="2291362" y="0"/>
                </a:cubicBezTo>
              </a:path>
            </a:pathLst>
          </a:custGeom>
          <a:noFill/>
          <a:ln w="57150">
            <a:solidFill>
              <a:srgbClr val="EBB3CC"/>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9" name="任意多边形 58"/>
          <p:cNvSpPr/>
          <p:nvPr/>
        </p:nvSpPr>
        <p:spPr>
          <a:xfrm flipV="1">
            <a:off x="2261379" y="5443484"/>
            <a:ext cx="2060338" cy="402092"/>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Lst>
            <a:ahLst/>
            <a:cxnLst>
              <a:cxn ang="0">
                <a:pos x="connsiteX0" y="connsiteY0"/>
              </a:cxn>
              <a:cxn ang="0">
                <a:pos x="connsiteX1" y="connsiteY1"/>
              </a:cxn>
            </a:cxnLst>
            <a:rect l="l" t="t" r="r" b="b"/>
            <a:pathLst>
              <a:path w="2251209" h="432374">
                <a:moveTo>
                  <a:pt x="0" y="303646"/>
                </a:moveTo>
                <a:cubicBezTo>
                  <a:pt x="1037419" y="613642"/>
                  <a:pt x="1637659" y="304545"/>
                  <a:pt x="2251209" y="0"/>
                </a:cubicBezTo>
              </a:path>
            </a:pathLst>
          </a:custGeom>
          <a:noFill/>
          <a:ln w="57150">
            <a:solidFill>
              <a:srgbClr val="EBB3CC"/>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61" name="图片 60" descr="防火墙.png"/>
          <p:cNvPicPr>
            <a:picLocks noChangeAspect="1"/>
          </p:cNvPicPr>
          <p:nvPr/>
        </p:nvPicPr>
        <p:blipFill>
          <a:blip r:embed="rId4" cstate="print"/>
          <a:stretch>
            <a:fillRect/>
          </a:stretch>
        </p:blipFill>
        <p:spPr>
          <a:xfrm>
            <a:off x="4382345" y="3843542"/>
            <a:ext cx="490909" cy="401653"/>
          </a:xfrm>
          <a:prstGeom prst="rect">
            <a:avLst/>
          </a:prstGeom>
        </p:spPr>
      </p:pic>
      <p:pic>
        <p:nvPicPr>
          <p:cNvPr id="62" name="图片 61" descr="AP.png"/>
          <p:cNvPicPr>
            <a:picLocks noChangeAspect="1"/>
          </p:cNvPicPr>
          <p:nvPr/>
        </p:nvPicPr>
        <p:blipFill>
          <a:blip r:embed="rId5" cstate="print"/>
          <a:stretch>
            <a:fillRect/>
          </a:stretch>
        </p:blipFill>
        <p:spPr>
          <a:xfrm>
            <a:off x="4381170" y="4670232"/>
            <a:ext cx="490909" cy="401653"/>
          </a:xfrm>
          <a:prstGeom prst="rect">
            <a:avLst/>
          </a:prstGeom>
        </p:spPr>
      </p:pic>
      <p:sp>
        <p:nvSpPr>
          <p:cNvPr id="63" name="文本框 62"/>
          <p:cNvSpPr txBox="1"/>
          <p:nvPr/>
        </p:nvSpPr>
        <p:spPr>
          <a:xfrm>
            <a:off x="4951939" y="3890480"/>
            <a:ext cx="893193" cy="261610"/>
          </a:xfrm>
          <a:prstGeom prst="rect">
            <a:avLst/>
          </a:prstGeom>
          <a:noFill/>
        </p:spPr>
        <p:txBody>
          <a:bodyPr wrap="none" rtlCol="0">
            <a:spAutoFit/>
          </a:bodyPr>
          <a:lstStyle>
            <a:defPPr>
              <a:defRPr lang="zh-CN"/>
            </a:defPPr>
            <a:lvl1pPr>
              <a:defRPr sz="1400">
                <a:solidFill>
                  <a:schemeClr val="bg1">
                    <a:lumMod val="65000"/>
                  </a:schemeClr>
                </a:solidFill>
              </a:defRPr>
            </a:lvl1pPr>
          </a:lstStyle>
          <a:p>
            <a:pPr fontAlgn="ctr"/>
            <a:r>
              <a:rPr lang="en-US" sz="1100" dirty="0" smtClean="0">
                <a:latin typeface="Huawei Sans" panose="020C0503030203020204" pitchFamily="34" charset="0"/>
              </a:rPr>
              <a:t>Branch site</a:t>
            </a:r>
            <a:endParaRPr lang="en-US" sz="1100" dirty="0">
              <a:latin typeface="Huawei Sans" panose="020C0503030203020204" pitchFamily="34" charset="0"/>
            </a:endParaRPr>
          </a:p>
        </p:txBody>
      </p:sp>
      <p:sp>
        <p:nvSpPr>
          <p:cNvPr id="64" name="文本框 63"/>
          <p:cNvSpPr txBox="1"/>
          <p:nvPr/>
        </p:nvSpPr>
        <p:spPr>
          <a:xfrm>
            <a:off x="4951940" y="5556117"/>
            <a:ext cx="893193" cy="261610"/>
          </a:xfrm>
          <a:prstGeom prst="rect">
            <a:avLst/>
          </a:prstGeom>
          <a:noFill/>
        </p:spPr>
        <p:txBody>
          <a:bodyPr wrap="none" rtlCol="0">
            <a:spAutoFit/>
          </a:bodyPr>
          <a:lstStyle>
            <a:defPPr>
              <a:defRPr lang="zh-CN"/>
            </a:defPPr>
            <a:lvl1pPr>
              <a:defRPr sz="1400">
                <a:solidFill>
                  <a:schemeClr val="bg1">
                    <a:lumMod val="65000"/>
                  </a:schemeClr>
                </a:solidFill>
              </a:defRPr>
            </a:lvl1pPr>
          </a:lstStyle>
          <a:p>
            <a:pPr fontAlgn="ctr"/>
            <a:r>
              <a:rPr lang="en-US" sz="1100" dirty="0" smtClean="0">
                <a:latin typeface="Huawei Sans" panose="020C0503030203020204" pitchFamily="34" charset="0"/>
              </a:rPr>
              <a:t>Branch site</a:t>
            </a:r>
            <a:endParaRPr lang="en-US" sz="1100" dirty="0">
              <a:latin typeface="Huawei Sans" panose="020C0503030203020204" pitchFamily="34" charset="0"/>
            </a:endParaRPr>
          </a:p>
        </p:txBody>
      </p:sp>
      <p:sp>
        <p:nvSpPr>
          <p:cNvPr id="65" name="文本框 64"/>
          <p:cNvSpPr txBox="1"/>
          <p:nvPr/>
        </p:nvSpPr>
        <p:spPr>
          <a:xfrm>
            <a:off x="4951940" y="4717169"/>
            <a:ext cx="893193" cy="261610"/>
          </a:xfrm>
          <a:prstGeom prst="rect">
            <a:avLst/>
          </a:prstGeom>
          <a:noFill/>
        </p:spPr>
        <p:txBody>
          <a:bodyPr wrap="none" rtlCol="0">
            <a:spAutoFit/>
          </a:bodyPr>
          <a:lstStyle>
            <a:defPPr>
              <a:defRPr lang="zh-CN"/>
            </a:defPPr>
            <a:lvl1pPr>
              <a:defRPr sz="1400">
                <a:solidFill>
                  <a:schemeClr val="bg1">
                    <a:lumMod val="65000"/>
                  </a:schemeClr>
                </a:solidFill>
              </a:defRPr>
            </a:lvl1pPr>
          </a:lstStyle>
          <a:p>
            <a:pPr fontAlgn="ctr"/>
            <a:r>
              <a:rPr lang="en-US" sz="1100" dirty="0" smtClean="0">
                <a:latin typeface="Huawei Sans" panose="020C0503030203020204" pitchFamily="34" charset="0"/>
              </a:rPr>
              <a:t>Branch site</a:t>
            </a:r>
            <a:endParaRPr lang="en-US" sz="1100" dirty="0">
              <a:latin typeface="Huawei Sans" panose="020C0503030203020204" pitchFamily="34" charset="0"/>
            </a:endParaRPr>
          </a:p>
        </p:txBody>
      </p:sp>
      <p:sp>
        <p:nvSpPr>
          <p:cNvPr id="67" name="任意多边形 66"/>
          <p:cNvSpPr/>
          <p:nvPr/>
        </p:nvSpPr>
        <p:spPr>
          <a:xfrm flipV="1">
            <a:off x="3677988" y="5024946"/>
            <a:ext cx="650755" cy="654474"/>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Lst>
            <a:ahLst/>
            <a:cxnLst>
              <a:cxn ang="0">
                <a:pos x="connsiteX0" y="connsiteY0"/>
              </a:cxn>
              <a:cxn ang="0">
                <a:pos x="connsiteX1" y="connsiteY1"/>
              </a:cxn>
            </a:cxnLst>
            <a:rect l="l" t="t" r="r" b="b"/>
            <a:pathLst>
              <a:path w="721712" h="747900">
                <a:moveTo>
                  <a:pt x="697354" y="0"/>
                </a:moveTo>
                <a:cubicBezTo>
                  <a:pt x="-532004" y="409005"/>
                  <a:pt x="117377" y="608610"/>
                  <a:pt x="721712" y="747900"/>
                </a:cubicBezTo>
              </a:path>
            </a:pathLst>
          </a:custGeom>
          <a:noFill/>
          <a:ln w="57150">
            <a:solidFill>
              <a:srgbClr val="EBB3CC"/>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78" name="直接箭头连接符 77"/>
          <p:cNvCxnSpPr>
            <a:stCxn id="46" idx="2"/>
          </p:cNvCxnSpPr>
          <p:nvPr/>
        </p:nvCxnSpPr>
        <p:spPr>
          <a:xfrm flipH="1">
            <a:off x="1991545" y="2958118"/>
            <a:ext cx="1305672" cy="1088601"/>
          </a:xfrm>
          <a:prstGeom prst="straightConnector1">
            <a:avLst/>
          </a:prstGeom>
          <a:ln w="19050">
            <a:solidFill>
              <a:srgbClr val="FDD35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79" name="直接箭头连接符 78"/>
          <p:cNvCxnSpPr>
            <a:stCxn id="46" idx="2"/>
          </p:cNvCxnSpPr>
          <p:nvPr/>
        </p:nvCxnSpPr>
        <p:spPr>
          <a:xfrm>
            <a:off x="3297217" y="2958118"/>
            <a:ext cx="1455279" cy="862949"/>
          </a:xfrm>
          <a:prstGeom prst="straightConnector1">
            <a:avLst/>
          </a:prstGeom>
          <a:ln w="19050">
            <a:solidFill>
              <a:srgbClr val="FDD35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82" name="直接箭头连接符 81"/>
          <p:cNvCxnSpPr>
            <a:stCxn id="46" idx="2"/>
          </p:cNvCxnSpPr>
          <p:nvPr/>
        </p:nvCxnSpPr>
        <p:spPr>
          <a:xfrm flipH="1">
            <a:off x="1986945" y="2958118"/>
            <a:ext cx="1310272" cy="2271651"/>
          </a:xfrm>
          <a:prstGeom prst="straightConnector1">
            <a:avLst/>
          </a:prstGeom>
          <a:ln w="19050">
            <a:solidFill>
              <a:srgbClr val="FDD35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85" name="直接箭头连接符 84"/>
          <p:cNvCxnSpPr>
            <a:stCxn id="46" idx="2"/>
          </p:cNvCxnSpPr>
          <p:nvPr/>
        </p:nvCxnSpPr>
        <p:spPr>
          <a:xfrm>
            <a:off x="3297217" y="2958118"/>
            <a:ext cx="1174050" cy="1745982"/>
          </a:xfrm>
          <a:prstGeom prst="straightConnector1">
            <a:avLst/>
          </a:prstGeom>
          <a:ln w="19050">
            <a:solidFill>
              <a:srgbClr val="FDD35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88" name="直接箭头连接符 87"/>
          <p:cNvCxnSpPr>
            <a:stCxn id="46" idx="2"/>
          </p:cNvCxnSpPr>
          <p:nvPr/>
        </p:nvCxnSpPr>
        <p:spPr>
          <a:xfrm>
            <a:off x="3297217" y="2958118"/>
            <a:ext cx="1174050" cy="2613439"/>
          </a:xfrm>
          <a:prstGeom prst="straightConnector1">
            <a:avLst/>
          </a:prstGeom>
          <a:ln w="19050">
            <a:solidFill>
              <a:srgbClr val="FDD351"/>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6102538" y="1013275"/>
            <a:ext cx="5646549" cy="4978286"/>
          </a:xfrm>
          <a:prstGeom prst="rect">
            <a:avLst/>
          </a:prstGeom>
        </p:spPr>
        <p:txBody>
          <a:bodyPr wrap="square">
            <a:spAutoFit/>
          </a:bodyPr>
          <a:lstStyle/>
          <a:p>
            <a:pPr marL="302400" indent="-302400" defTabSz="1219304" fontAlgn="ctr">
              <a:lnSpc>
                <a:spcPct val="125000"/>
              </a:lnSpc>
              <a:spcAft>
                <a:spcPts val="600"/>
              </a:spcAft>
              <a:buFont typeface="Huawei Sans" panose="020C0503030203020204" pitchFamily="34" charset="0"/>
              <a:buChar char="•"/>
            </a:pPr>
            <a:r>
              <a:rPr lang="en-US" sz="1400" dirty="0" smtClean="0">
                <a:solidFill>
                  <a:prstClr val="black"/>
                </a:solidFill>
                <a:latin typeface="Huawei Sans" panose="020C0503030203020204" pitchFamily="34" charset="0"/>
              </a:rPr>
              <a:t>On </a:t>
            </a:r>
            <a:r>
              <a:rPr lang="en-US" sz="1400" dirty="0" err="1" smtClean="0">
                <a:solidFill>
                  <a:prstClr val="black"/>
                </a:solidFill>
                <a:latin typeface="Huawei Sans" panose="020C0503030203020204" pitchFamily="34" charset="0"/>
              </a:rPr>
              <a:t>iMaster</a:t>
            </a:r>
            <a:r>
              <a:rPr lang="en-US" sz="1400" dirty="0" smtClean="0">
                <a:solidFill>
                  <a:prstClr val="black"/>
                </a:solidFill>
                <a:latin typeface="Huawei Sans" panose="020C0503030203020204" pitchFamily="34" charset="0"/>
              </a:rPr>
              <a:t> NCE-Campus, create sites, record device information, and configure service deployment information for the devices. The devices then register with </a:t>
            </a:r>
            <a:r>
              <a:rPr lang="en-US" sz="1400" dirty="0" err="1" smtClean="0">
                <a:solidFill>
                  <a:prstClr val="black"/>
                </a:solidFill>
                <a:latin typeface="Huawei Sans" panose="020C0503030203020204" pitchFamily="34" charset="0"/>
              </a:rPr>
              <a:t>iMaster</a:t>
            </a:r>
            <a:r>
              <a:rPr lang="en-US" sz="1400" dirty="0" smtClean="0">
                <a:solidFill>
                  <a:prstClr val="black"/>
                </a:solidFill>
                <a:latin typeface="Huawei Sans" panose="020C0503030203020204" pitchFamily="34" charset="0"/>
              </a:rPr>
              <a:t> NCE-Campus.</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02400" indent="-302400" defTabSz="1219304" fontAlgn="ctr">
              <a:lnSpc>
                <a:spcPct val="125000"/>
              </a:lnSpc>
              <a:spcAft>
                <a:spcPts val="600"/>
              </a:spcAft>
              <a:buFont typeface="Huawei Sans" panose="020C0503030203020204" pitchFamily="34" charset="0"/>
              <a:buChar char="•"/>
            </a:pPr>
            <a:r>
              <a:rPr lang="en-US" sz="1400" dirty="0" smtClean="0">
                <a:solidFill>
                  <a:prstClr val="black"/>
                </a:solidFill>
                <a:latin typeface="Huawei Sans" panose="020C0503030203020204" pitchFamily="34" charset="0"/>
              </a:rPr>
              <a:t>Define the subnet segments that can access VPN services.</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02400" indent="-302400" defTabSz="1219304" fontAlgn="ctr">
              <a:lnSpc>
                <a:spcPct val="125000"/>
              </a:lnSpc>
              <a:spcAft>
                <a:spcPts val="600"/>
              </a:spcAft>
              <a:buFont typeface="Huawei Sans" panose="020C0503030203020204" pitchFamily="34" charset="0"/>
              <a:buChar char="•"/>
            </a:pPr>
            <a:r>
              <a:rPr lang="en-US" sz="1400" dirty="0" smtClean="0">
                <a:solidFill>
                  <a:prstClr val="black"/>
                </a:solidFill>
                <a:latin typeface="Huawei Sans" panose="020C0503030203020204" pitchFamily="34" charset="0"/>
              </a:rPr>
              <a:t>On </a:t>
            </a:r>
            <a:r>
              <a:rPr lang="en-US" sz="1400" dirty="0" err="1" smtClean="0">
                <a:solidFill>
                  <a:prstClr val="black"/>
                </a:solidFill>
                <a:latin typeface="Huawei Sans" panose="020C0503030203020204" pitchFamily="34" charset="0"/>
              </a:rPr>
              <a:t>iMaster</a:t>
            </a:r>
            <a:r>
              <a:rPr lang="en-US" sz="1400" dirty="0" smtClean="0">
                <a:solidFill>
                  <a:prstClr val="black"/>
                </a:solidFill>
                <a:latin typeface="Huawei Sans" panose="020C0503030203020204" pitchFamily="34" charset="0"/>
              </a:rPr>
              <a:t> NCE-Campus, orchestrate the site VPNs and define the IPsec VPN interconnection model (hub-spoke or full-mesh).</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02400" indent="-302400" defTabSz="1219304" fontAlgn="ctr">
              <a:lnSpc>
                <a:spcPct val="125000"/>
              </a:lnSpc>
              <a:spcAft>
                <a:spcPts val="600"/>
              </a:spcAft>
              <a:buFont typeface="Huawei Sans" panose="020C0503030203020204" pitchFamily="34" charset="0"/>
              <a:buChar char="•"/>
            </a:pPr>
            <a:r>
              <a:rPr lang="en-US" sz="1400" dirty="0" smtClean="0">
                <a:solidFill>
                  <a:prstClr val="black"/>
                </a:solidFill>
                <a:latin typeface="Huawei Sans" panose="020C0503030203020204" pitchFamily="34" charset="0"/>
              </a:rPr>
              <a:t>When adding devices to site VPNs, specify their network segment. During IPsec link establishment, the network segment is sent to the peer end to generate static user network routes (UNRs). This ensures that traffic can be properly transmitted between sites.</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02400" indent="-302400" defTabSz="1219304" fontAlgn="ctr">
              <a:lnSpc>
                <a:spcPct val="125000"/>
              </a:lnSpc>
              <a:spcAft>
                <a:spcPts val="600"/>
              </a:spcAft>
              <a:buFont typeface="Huawei Sans" panose="020C0503030203020204" pitchFamily="34" charset="0"/>
              <a:buChar char="•"/>
            </a:pPr>
            <a:r>
              <a:rPr lang="en-US" sz="1400" dirty="0" smtClean="0">
                <a:solidFill>
                  <a:prstClr val="black"/>
                </a:solidFill>
                <a:latin typeface="Huawei Sans" panose="020C0503030203020204" pitchFamily="34" charset="0"/>
              </a:rPr>
              <a:t>In the hub-spoke model, configure a template IPsec policy for the hub sites to monitor the link establishment requests from the spoke. The spoke node proactively sends link establishment requests to the hub. In this way, IPsec VPN channels are established between the headquarters and branches.</a:t>
            </a:r>
            <a:endParaRPr lang="en-US" sz="1400" dirty="0">
              <a:solidFill>
                <a:prstClr val="black"/>
              </a:solidFill>
              <a:latin typeface="Huawei Sans" panose="020C0503030203020204" pitchFamily="34" charset="0"/>
            </a:endParaRPr>
          </a:p>
        </p:txBody>
      </p:sp>
      <p:sp>
        <p:nvSpPr>
          <p:cNvPr id="46" name="圆角矩形 45"/>
          <p:cNvSpPr/>
          <p:nvPr/>
        </p:nvSpPr>
        <p:spPr>
          <a:xfrm>
            <a:off x="1365490" y="1514475"/>
            <a:ext cx="3863454" cy="1443643"/>
          </a:xfrm>
          <a:prstGeom prst="roundRect">
            <a:avLst>
              <a:gd name="adj" fmla="val 2222"/>
            </a:avLst>
          </a:prstGeom>
          <a:solidFill>
            <a:schemeClr val="bg1"/>
          </a:solidFill>
          <a:ln w="12700">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1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 name="圆角矩形 46"/>
          <p:cNvSpPr/>
          <p:nvPr/>
        </p:nvSpPr>
        <p:spPr>
          <a:xfrm>
            <a:off x="1772517" y="1379324"/>
            <a:ext cx="3049401" cy="301032"/>
          </a:xfrm>
          <a:prstGeom prst="roundRect">
            <a:avLst/>
          </a:prstGeom>
          <a:solidFill>
            <a:srgbClr val="30B5C5"/>
          </a:solidFill>
          <a:ln>
            <a:solidFill>
              <a:srgbClr val="56C4D2"/>
            </a:solidFill>
          </a:ln>
        </p:spPr>
        <p:txBody>
          <a:bodyPr lIns="0" tIns="0" rIns="0" bIns="0" rtlCol="0" anchor="ctr"/>
          <a:lstStyle/>
          <a:p>
            <a:pPr algn="ctr" fontAlgn="ctr"/>
            <a:r>
              <a:rPr lang="en-US" sz="1100" dirty="0" err="1" smtClean="0">
                <a:solidFill>
                  <a:schemeClr val="bg1"/>
                </a:solidFill>
                <a:latin typeface="Huawei Sans" panose="020C0503030203020204" pitchFamily="34" charset="0"/>
              </a:rPr>
              <a:t>iMaster</a:t>
            </a:r>
            <a:r>
              <a:rPr lang="en-US" sz="1100" dirty="0" smtClean="0">
                <a:solidFill>
                  <a:schemeClr val="bg1"/>
                </a:solidFill>
                <a:latin typeface="Huawei Sans" panose="020C0503030203020204" pitchFamily="34" charset="0"/>
              </a:rPr>
              <a:t> NCE-Campus</a:t>
            </a:r>
            <a:endParaRPr lang="en-US" altLang="zh-CN" sz="11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圆角矩形 47"/>
          <p:cNvSpPr/>
          <p:nvPr/>
        </p:nvSpPr>
        <p:spPr>
          <a:xfrm>
            <a:off x="1772517" y="1828039"/>
            <a:ext cx="3049401" cy="301032"/>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100" dirty="0" smtClean="0">
                <a:solidFill>
                  <a:srgbClr val="30B5C5"/>
                </a:solidFill>
                <a:latin typeface="Huawei Sans" panose="020C0503030203020204" pitchFamily="34" charset="0"/>
              </a:rPr>
              <a:t>UI</a:t>
            </a:r>
            <a:endParaRPr lang="en-US" sz="1100" dirty="0">
              <a:solidFill>
                <a:srgbClr val="30B5C5"/>
              </a:solidFill>
              <a:latin typeface="Huawei Sans" panose="020C0503030203020204" pitchFamily="34" charset="0"/>
            </a:endParaRPr>
          </a:p>
        </p:txBody>
      </p:sp>
      <p:sp>
        <p:nvSpPr>
          <p:cNvPr id="49" name="圆角矩形 48"/>
          <p:cNvSpPr/>
          <p:nvPr/>
        </p:nvSpPr>
        <p:spPr>
          <a:xfrm>
            <a:off x="1772517" y="2560154"/>
            <a:ext cx="3049401" cy="301032"/>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100" dirty="0" smtClean="0">
                <a:solidFill>
                  <a:srgbClr val="30B5C5"/>
                </a:solidFill>
                <a:latin typeface="Huawei Sans" panose="020C0503030203020204" pitchFamily="34" charset="0"/>
              </a:rPr>
              <a:t>Southbound NE layer</a:t>
            </a:r>
            <a:endParaRPr lang="en-US" sz="1100" dirty="0">
              <a:solidFill>
                <a:srgbClr val="30B5C5"/>
              </a:solidFill>
              <a:latin typeface="Huawei Sans" panose="020C0503030203020204" pitchFamily="34" charset="0"/>
            </a:endParaRPr>
          </a:p>
        </p:txBody>
      </p:sp>
      <p:grpSp>
        <p:nvGrpSpPr>
          <p:cNvPr id="50" name="组合 49"/>
          <p:cNvGrpSpPr/>
          <p:nvPr/>
        </p:nvGrpSpPr>
        <p:grpSpPr>
          <a:xfrm>
            <a:off x="1772517" y="2194097"/>
            <a:ext cx="3044399" cy="301032"/>
            <a:chOff x="335360" y="2385922"/>
            <a:chExt cx="3044399" cy="301032"/>
          </a:xfrm>
        </p:grpSpPr>
        <p:sp>
          <p:nvSpPr>
            <p:cNvPr id="51" name="圆角矩形 50"/>
            <p:cNvSpPr/>
            <p:nvPr/>
          </p:nvSpPr>
          <p:spPr>
            <a:xfrm>
              <a:off x="335360" y="2385922"/>
              <a:ext cx="1189758" cy="301032"/>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100" dirty="0" smtClean="0">
                  <a:solidFill>
                    <a:srgbClr val="30B5C5"/>
                  </a:solidFill>
                  <a:latin typeface="Huawei Sans" panose="020C0503030203020204" pitchFamily="34" charset="0"/>
                </a:rPr>
                <a:t>Site configuration</a:t>
              </a:r>
              <a:endParaRPr lang="en-US" sz="1100" dirty="0">
                <a:solidFill>
                  <a:srgbClr val="30B5C5"/>
                </a:solidFill>
                <a:latin typeface="Huawei Sans" panose="020C0503030203020204" pitchFamily="34" charset="0"/>
              </a:endParaRPr>
            </a:p>
          </p:txBody>
        </p:sp>
        <p:sp>
          <p:nvSpPr>
            <p:cNvPr id="52" name="圆角矩形 51"/>
            <p:cNvSpPr/>
            <p:nvPr/>
          </p:nvSpPr>
          <p:spPr>
            <a:xfrm>
              <a:off x="1610843" y="2385922"/>
              <a:ext cx="1038225" cy="301032"/>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100" dirty="0" smtClean="0">
                  <a:solidFill>
                    <a:srgbClr val="30B5C5"/>
                  </a:solidFill>
                  <a:latin typeface="Huawei Sans" panose="020C0503030203020204" pitchFamily="34" charset="0"/>
                </a:rPr>
                <a:t>Inter-site VPN</a:t>
              </a:r>
              <a:endParaRPr lang="en-US" altLang="zh-CN" sz="11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圆角矩形 52"/>
            <p:cNvSpPr/>
            <p:nvPr/>
          </p:nvSpPr>
          <p:spPr>
            <a:xfrm>
              <a:off x="2734793" y="2385922"/>
              <a:ext cx="644966" cy="301032"/>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100" dirty="0" smtClean="0">
                  <a:solidFill>
                    <a:srgbClr val="30B5C5"/>
                  </a:solidFill>
                  <a:latin typeface="Huawei Sans" panose="020C0503030203020204" pitchFamily="34" charset="0"/>
                </a:rPr>
                <a:t>O&amp;M</a:t>
              </a:r>
              <a:endParaRPr lang="en-US" sz="1100" dirty="0">
                <a:solidFill>
                  <a:srgbClr val="30B5C5"/>
                </a:solidFill>
                <a:latin typeface="Huawei Sans" panose="020C0503030203020204" pitchFamily="34" charset="0"/>
              </a:endParaRPr>
            </a:p>
          </p:txBody>
        </p:sp>
      </p:grpSp>
      <p:cxnSp>
        <p:nvCxnSpPr>
          <p:cNvPr id="54" name="直接箭头连接符 53"/>
          <p:cNvCxnSpPr/>
          <p:nvPr/>
        </p:nvCxnSpPr>
        <p:spPr>
          <a:xfrm>
            <a:off x="1831805" y="6116324"/>
            <a:ext cx="344277" cy="0"/>
          </a:xfrm>
          <a:prstGeom prst="straightConnector1">
            <a:avLst/>
          </a:prstGeom>
          <a:noFill/>
          <a:ln w="38100">
            <a:solidFill>
              <a:srgbClr val="EBB3CC">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cxnSp>
      <p:sp>
        <p:nvSpPr>
          <p:cNvPr id="55" name="文本框 54"/>
          <p:cNvSpPr txBox="1"/>
          <p:nvPr/>
        </p:nvSpPr>
        <p:spPr>
          <a:xfrm>
            <a:off x="2145682" y="5989366"/>
            <a:ext cx="707245" cy="230832"/>
          </a:xfrm>
          <a:prstGeom prst="rect">
            <a:avLst/>
          </a:prstGeom>
          <a:noFill/>
        </p:spPr>
        <p:txBody>
          <a:bodyPr wrap="none" rtlCol="0">
            <a:spAutoFit/>
          </a:bodyPr>
          <a:lstStyle/>
          <a:p>
            <a:pPr fontAlgn="ctr"/>
            <a:r>
              <a:rPr lang="en-US" sz="900" dirty="0" smtClean="0">
                <a:latin typeface="Huawei Sans" panose="020C0503030203020204" pitchFamily="34" charset="0"/>
              </a:rPr>
              <a:t>IPsec VPN</a:t>
            </a:r>
            <a:endParaRPr lang="en-US" altLang="zh-CN" sz="9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60" name="直接箭头连接符 59"/>
          <p:cNvCxnSpPr/>
          <p:nvPr/>
        </p:nvCxnSpPr>
        <p:spPr>
          <a:xfrm>
            <a:off x="3145347" y="6116324"/>
            <a:ext cx="344277" cy="0"/>
          </a:xfrm>
          <a:prstGeom prst="straightConnector1">
            <a:avLst/>
          </a:prstGeom>
          <a:ln w="19050">
            <a:solidFill>
              <a:srgbClr val="FDD351"/>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66" name="文本框 65"/>
          <p:cNvSpPr txBox="1"/>
          <p:nvPr/>
        </p:nvSpPr>
        <p:spPr>
          <a:xfrm>
            <a:off x="3473832" y="5989366"/>
            <a:ext cx="1335622" cy="230832"/>
          </a:xfrm>
          <a:prstGeom prst="rect">
            <a:avLst/>
          </a:prstGeom>
          <a:noFill/>
        </p:spPr>
        <p:txBody>
          <a:bodyPr wrap="none" rtlCol="0">
            <a:spAutoFit/>
          </a:bodyPr>
          <a:lstStyle/>
          <a:p>
            <a:pPr fontAlgn="ctr"/>
            <a:r>
              <a:rPr lang="en-US" sz="900" dirty="0" smtClean="0">
                <a:latin typeface="Huawei Sans" panose="020C0503030203020204" pitchFamily="34" charset="0"/>
              </a:rPr>
              <a:t>Management channel</a:t>
            </a:r>
            <a:endParaRPr lang="en-US" altLang="zh-CN" sz="9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399720387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3" name="直接箭头连接符 72"/>
          <p:cNvCxnSpPr>
            <a:stCxn id="54" idx="2"/>
          </p:cNvCxnSpPr>
          <p:nvPr/>
        </p:nvCxnSpPr>
        <p:spPr>
          <a:xfrm>
            <a:off x="3297217" y="2958119"/>
            <a:ext cx="1224469" cy="2435641"/>
          </a:xfrm>
          <a:prstGeom prst="straightConnector1">
            <a:avLst/>
          </a:prstGeom>
          <a:ln w="19050">
            <a:solidFill>
              <a:srgbClr val="FDD351"/>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5" name="圆角矩形 14"/>
          <p:cNvSpPr/>
          <p:nvPr/>
        </p:nvSpPr>
        <p:spPr>
          <a:xfrm>
            <a:off x="751250" y="4942014"/>
            <a:ext cx="1337138"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51" name="直接箭头连接符 50"/>
          <p:cNvCxnSpPr>
            <a:stCxn id="54" idx="2"/>
            <a:endCxn id="72" idx="0"/>
          </p:cNvCxnSpPr>
          <p:nvPr/>
        </p:nvCxnSpPr>
        <p:spPr>
          <a:xfrm flipH="1">
            <a:off x="2026000" y="2958119"/>
            <a:ext cx="1271217" cy="2080480"/>
          </a:xfrm>
          <a:prstGeom prst="straightConnector1">
            <a:avLst/>
          </a:prstGeom>
          <a:ln w="19050">
            <a:solidFill>
              <a:srgbClr val="FDD35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79" name="直接箭头连接符 78"/>
          <p:cNvCxnSpPr>
            <a:stCxn id="54" idx="2"/>
            <a:endCxn id="70" idx="0"/>
          </p:cNvCxnSpPr>
          <p:nvPr/>
        </p:nvCxnSpPr>
        <p:spPr>
          <a:xfrm flipH="1">
            <a:off x="2146055" y="2958119"/>
            <a:ext cx="1151162" cy="1052993"/>
          </a:xfrm>
          <a:prstGeom prst="straightConnector1">
            <a:avLst/>
          </a:prstGeom>
          <a:ln w="19050">
            <a:solidFill>
              <a:srgbClr val="FDD35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0" name="直接箭头连接符 49"/>
          <p:cNvCxnSpPr>
            <a:stCxn id="54" idx="2"/>
            <a:endCxn id="71" idx="0"/>
          </p:cNvCxnSpPr>
          <p:nvPr/>
        </p:nvCxnSpPr>
        <p:spPr>
          <a:xfrm>
            <a:off x="3297217" y="2958119"/>
            <a:ext cx="1474668" cy="884309"/>
          </a:xfrm>
          <a:prstGeom prst="straightConnector1">
            <a:avLst/>
          </a:prstGeom>
          <a:ln w="19050">
            <a:solidFill>
              <a:srgbClr val="FDD351"/>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48" name="任意多边形 47"/>
          <p:cNvSpPr/>
          <p:nvPr/>
        </p:nvSpPr>
        <p:spPr>
          <a:xfrm>
            <a:off x="2710903" y="4112308"/>
            <a:ext cx="842595" cy="563385"/>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100" dirty="0" smtClean="0">
                <a:solidFill>
                  <a:schemeClr val="bg1">
                    <a:lumMod val="65000"/>
                  </a:schemeClr>
                </a:solidFill>
                <a:latin typeface="Huawei Sans" panose="020C0503030203020204" pitchFamily="34" charset="0"/>
              </a:rPr>
              <a:t>MPLS</a:t>
            </a:r>
            <a:endParaRPr lang="en-US" altLang="zh-CN" sz="1100" dirty="0">
              <a:solidFill>
                <a:schemeClr val="bg1">
                  <a:lumMod val="6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 name="标题 3"/>
          <p:cNvSpPr>
            <a:spLocks noGrp="1"/>
          </p:cNvSpPr>
          <p:nvPr>
            <p:ph type="title"/>
          </p:nvPr>
        </p:nvSpPr>
        <p:spPr/>
        <p:txBody>
          <a:bodyPr/>
          <a:lstStyle/>
          <a:p>
            <a:r>
              <a:rPr lang="en-US" smtClean="0"/>
              <a:t>Interconnection Solution 2: EVPN Interconnection Solution</a:t>
            </a:r>
            <a:endParaRPr lang="en-US" altLang="zh-CN" dirty="0">
              <a:sym typeface="Huawei Sans" panose="020C0503030203020204" pitchFamily="34" charset="0"/>
            </a:endParaRPr>
          </a:p>
        </p:txBody>
      </p:sp>
      <p:sp>
        <p:nvSpPr>
          <p:cNvPr id="5" name="圆角矩形 4"/>
          <p:cNvSpPr/>
          <p:nvPr/>
        </p:nvSpPr>
        <p:spPr>
          <a:xfrm>
            <a:off x="4760485" y="3745843"/>
            <a:ext cx="1337138"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 name="圆角矩形 9"/>
          <p:cNvSpPr/>
          <p:nvPr/>
        </p:nvSpPr>
        <p:spPr>
          <a:xfrm>
            <a:off x="4767110" y="5302156"/>
            <a:ext cx="1337138"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77409" y="5398741"/>
            <a:ext cx="490909" cy="402545"/>
          </a:xfrm>
          <a:prstGeom prst="rect">
            <a:avLst/>
          </a:prstGeom>
        </p:spPr>
      </p:pic>
      <p:sp>
        <p:nvSpPr>
          <p:cNvPr id="14" name="圆角矩形 13"/>
          <p:cNvSpPr/>
          <p:nvPr/>
        </p:nvSpPr>
        <p:spPr>
          <a:xfrm>
            <a:off x="774376" y="3914527"/>
            <a:ext cx="1337138"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 name="文本框 17"/>
          <p:cNvSpPr txBox="1"/>
          <p:nvPr/>
        </p:nvSpPr>
        <p:spPr>
          <a:xfrm>
            <a:off x="871913" y="4058496"/>
            <a:ext cx="373820" cy="261610"/>
          </a:xfrm>
          <a:prstGeom prst="rect">
            <a:avLst/>
          </a:prstGeom>
          <a:noFill/>
        </p:spPr>
        <p:txBody>
          <a:bodyPr wrap="none" rtlCol="0">
            <a:spAutoFit/>
          </a:bodyPr>
          <a:lstStyle/>
          <a:p>
            <a:pPr fontAlgn="ctr"/>
            <a:r>
              <a:rPr lang="en-US" sz="1100" dirty="0" smtClean="0">
                <a:solidFill>
                  <a:schemeClr val="bg1">
                    <a:lumMod val="65000"/>
                  </a:schemeClr>
                </a:solidFill>
                <a:latin typeface="Huawei Sans" panose="020C0503030203020204" pitchFamily="34" charset="0"/>
              </a:rPr>
              <a:t>DC</a:t>
            </a:r>
            <a:endParaRPr lang="en-US" altLang="zh-CN" sz="1100" dirty="0">
              <a:solidFill>
                <a:schemeClr val="bg1">
                  <a:lumMod val="6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文本框 24"/>
          <p:cNvSpPr txBox="1"/>
          <p:nvPr/>
        </p:nvSpPr>
        <p:spPr>
          <a:xfrm>
            <a:off x="848788" y="5085983"/>
            <a:ext cx="902810" cy="261610"/>
          </a:xfrm>
          <a:prstGeom prst="rect">
            <a:avLst/>
          </a:prstGeom>
          <a:noFill/>
        </p:spPr>
        <p:txBody>
          <a:bodyPr wrap="square" rtlCol="0">
            <a:spAutoFit/>
          </a:bodyPr>
          <a:lstStyle/>
          <a:p>
            <a:pPr fontAlgn="ctr"/>
            <a:r>
              <a:rPr lang="en-US" sz="1100" dirty="0" smtClean="0">
                <a:solidFill>
                  <a:schemeClr val="bg1">
                    <a:lumMod val="65000"/>
                  </a:schemeClr>
                </a:solidFill>
                <a:latin typeface="Huawei Sans" panose="020C0503030203020204" pitchFamily="34" charset="0"/>
              </a:rPr>
              <a:t>HQ</a:t>
            </a:r>
            <a:endParaRPr lang="en-US" altLang="zh-CN" sz="1100" dirty="0">
              <a:solidFill>
                <a:schemeClr val="bg1">
                  <a:lumMod val="6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任意多边形 26"/>
          <p:cNvSpPr/>
          <p:nvPr/>
        </p:nvSpPr>
        <p:spPr>
          <a:xfrm>
            <a:off x="2764446" y="4723997"/>
            <a:ext cx="1065541" cy="71245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100" dirty="0" smtClean="0">
                <a:solidFill>
                  <a:schemeClr val="bg1">
                    <a:lumMod val="65000"/>
                  </a:schemeClr>
                </a:solidFill>
                <a:latin typeface="Huawei Sans" panose="020C0503030203020204" pitchFamily="34" charset="0"/>
              </a:rPr>
              <a:t>Internet</a:t>
            </a:r>
            <a:endParaRPr lang="en-US" altLang="zh-CN" sz="1100" dirty="0">
              <a:solidFill>
                <a:schemeClr val="bg1">
                  <a:lumMod val="6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6" name="任意多边形 55"/>
          <p:cNvSpPr/>
          <p:nvPr/>
        </p:nvSpPr>
        <p:spPr>
          <a:xfrm>
            <a:off x="2404349" y="3986989"/>
            <a:ext cx="2147077" cy="421200"/>
          </a:xfrm>
          <a:custGeom>
            <a:avLst/>
            <a:gdLst>
              <a:gd name="connsiteX0" fmla="*/ 0 w 2325950"/>
              <a:gd name="connsiteY0" fmla="*/ 142043 h 142043"/>
              <a:gd name="connsiteX1" fmla="*/ 2325950 w 2325950"/>
              <a:gd name="connsiteY1" fmla="*/ 0 h 142043"/>
              <a:gd name="connsiteX0" fmla="*/ 0 w 2313510"/>
              <a:gd name="connsiteY0" fmla="*/ 250053 h 250053"/>
              <a:gd name="connsiteX1" fmla="*/ 2313510 w 2313510"/>
              <a:gd name="connsiteY1" fmla="*/ 0 h 250053"/>
              <a:gd name="connsiteX0" fmla="*/ 0 w 2313510"/>
              <a:gd name="connsiteY0" fmla="*/ 250053 h 355993"/>
              <a:gd name="connsiteX1" fmla="*/ 2313510 w 2313510"/>
              <a:gd name="connsiteY1" fmla="*/ 0 h 355993"/>
              <a:gd name="connsiteX0" fmla="*/ 0 w 2313510"/>
              <a:gd name="connsiteY0" fmla="*/ 250053 h 424996"/>
              <a:gd name="connsiteX1" fmla="*/ 2313510 w 2313510"/>
              <a:gd name="connsiteY1" fmla="*/ 0 h 424996"/>
              <a:gd name="connsiteX0" fmla="*/ 0 w 2313510"/>
              <a:gd name="connsiteY0" fmla="*/ 250053 h 408719"/>
              <a:gd name="connsiteX1" fmla="*/ 2313510 w 2313510"/>
              <a:gd name="connsiteY1" fmla="*/ 0 h 408719"/>
              <a:gd name="connsiteX0" fmla="*/ 0 w 2338081"/>
              <a:gd name="connsiteY0" fmla="*/ 113168 h 318679"/>
              <a:gd name="connsiteX1" fmla="*/ 2338081 w 2338081"/>
              <a:gd name="connsiteY1" fmla="*/ 0 h 318679"/>
              <a:gd name="connsiteX0" fmla="*/ 0 w 2342177"/>
              <a:gd name="connsiteY0" fmla="*/ 134228 h 331360"/>
              <a:gd name="connsiteX1" fmla="*/ 2342177 w 2342177"/>
              <a:gd name="connsiteY1" fmla="*/ 0 h 331360"/>
              <a:gd name="connsiteX0" fmla="*/ 0 w 2342177"/>
              <a:gd name="connsiteY0" fmla="*/ 134228 h 349218"/>
              <a:gd name="connsiteX1" fmla="*/ 2342177 w 2342177"/>
              <a:gd name="connsiteY1" fmla="*/ 0 h 349218"/>
            </a:gdLst>
            <a:ahLst/>
            <a:cxnLst>
              <a:cxn ang="0">
                <a:pos x="connsiteX0" y="connsiteY0"/>
              </a:cxn>
              <a:cxn ang="0">
                <a:pos x="connsiteX1" y="connsiteY1"/>
              </a:cxn>
            </a:cxnLst>
            <a:rect l="l" t="t" r="r" b="b"/>
            <a:pathLst>
              <a:path w="2342177" h="349218">
                <a:moveTo>
                  <a:pt x="0" y="134228"/>
                </a:moveTo>
                <a:cubicBezTo>
                  <a:pt x="1052818" y="492034"/>
                  <a:pt x="1573080" y="372880"/>
                  <a:pt x="2342177" y="0"/>
                </a:cubicBezTo>
              </a:path>
            </a:pathLst>
          </a:custGeom>
          <a:noFill/>
          <a:ln w="57150">
            <a:solidFill>
              <a:srgbClr val="EBB3CC"/>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8" name="任意多边形 57"/>
          <p:cNvSpPr/>
          <p:nvPr/>
        </p:nvSpPr>
        <p:spPr>
          <a:xfrm>
            <a:off x="2214633" y="4090062"/>
            <a:ext cx="2348291" cy="1113078"/>
          </a:xfrm>
          <a:custGeom>
            <a:avLst/>
            <a:gdLst>
              <a:gd name="connsiteX0" fmla="*/ 0 w 2325950"/>
              <a:gd name="connsiteY0" fmla="*/ 142043 h 142043"/>
              <a:gd name="connsiteX1" fmla="*/ 2325950 w 2325950"/>
              <a:gd name="connsiteY1" fmla="*/ 0 h 142043"/>
              <a:gd name="connsiteX0" fmla="*/ 0 w 2325950"/>
              <a:gd name="connsiteY0" fmla="*/ 142043 h 142043"/>
              <a:gd name="connsiteX1" fmla="*/ 2325950 w 2325950"/>
              <a:gd name="connsiteY1" fmla="*/ 0 h 142043"/>
              <a:gd name="connsiteX0" fmla="*/ 0 w 2325950"/>
              <a:gd name="connsiteY0" fmla="*/ 142043 h 142043"/>
              <a:gd name="connsiteX1" fmla="*/ 2325950 w 2325950"/>
              <a:gd name="connsiteY1" fmla="*/ 0 h 142043"/>
              <a:gd name="connsiteX0" fmla="*/ 0 w 2325950"/>
              <a:gd name="connsiteY0" fmla="*/ 142043 h 142043"/>
              <a:gd name="connsiteX1" fmla="*/ 2325950 w 2325950"/>
              <a:gd name="connsiteY1" fmla="*/ 0 h 142043"/>
              <a:gd name="connsiteX0" fmla="*/ 0 w 2325950"/>
              <a:gd name="connsiteY0" fmla="*/ 142043 h 142043"/>
              <a:gd name="connsiteX1" fmla="*/ 2325950 w 2325950"/>
              <a:gd name="connsiteY1" fmla="*/ 0 h 142043"/>
              <a:gd name="connsiteX0" fmla="*/ 0 w 2322807"/>
              <a:gd name="connsiteY0" fmla="*/ 132380 h 132380"/>
              <a:gd name="connsiteX1" fmla="*/ 2322807 w 2322807"/>
              <a:gd name="connsiteY1" fmla="*/ 0 h 132380"/>
              <a:gd name="connsiteX0" fmla="*/ 0 w 2311808"/>
              <a:gd name="connsiteY0" fmla="*/ 132015 h 132015"/>
              <a:gd name="connsiteX1" fmla="*/ 2311808 w 2311808"/>
              <a:gd name="connsiteY1" fmla="*/ 0 h 132015"/>
              <a:gd name="connsiteX0" fmla="*/ 0 w 2311808"/>
              <a:gd name="connsiteY0" fmla="*/ 132015 h 132015"/>
              <a:gd name="connsiteX1" fmla="*/ 2311808 w 2311808"/>
              <a:gd name="connsiteY1" fmla="*/ 0 h 132015"/>
              <a:gd name="connsiteX0" fmla="*/ 0 w 2311808"/>
              <a:gd name="connsiteY0" fmla="*/ 132015 h 132015"/>
              <a:gd name="connsiteX1" fmla="*/ 2311808 w 2311808"/>
              <a:gd name="connsiteY1" fmla="*/ 0 h 132015"/>
              <a:gd name="connsiteX0" fmla="*/ 0 w 2311808"/>
              <a:gd name="connsiteY0" fmla="*/ 132015 h 132015"/>
              <a:gd name="connsiteX1" fmla="*/ 2311808 w 2311808"/>
              <a:gd name="connsiteY1" fmla="*/ 0 h 132015"/>
              <a:gd name="connsiteX0" fmla="*/ 0 w 2307719"/>
              <a:gd name="connsiteY0" fmla="*/ 142711 h 142711"/>
              <a:gd name="connsiteX1" fmla="*/ 2307719 w 2307719"/>
              <a:gd name="connsiteY1" fmla="*/ 0 h 142711"/>
              <a:gd name="connsiteX0" fmla="*/ 0 w 2307719"/>
              <a:gd name="connsiteY0" fmla="*/ 142711 h 142711"/>
              <a:gd name="connsiteX1" fmla="*/ 2307719 w 2307719"/>
              <a:gd name="connsiteY1" fmla="*/ 0 h 142711"/>
              <a:gd name="connsiteX0" fmla="*/ 0 w 2303630"/>
              <a:gd name="connsiteY0" fmla="*/ 141252 h 141252"/>
              <a:gd name="connsiteX1" fmla="*/ 2303630 w 2303630"/>
              <a:gd name="connsiteY1" fmla="*/ 0 h 141252"/>
              <a:gd name="connsiteX0" fmla="*/ 0 w 2303630"/>
              <a:gd name="connsiteY0" fmla="*/ 141252 h 141252"/>
              <a:gd name="connsiteX1" fmla="*/ 2303630 w 2303630"/>
              <a:gd name="connsiteY1" fmla="*/ 0 h 141252"/>
              <a:gd name="connsiteX0" fmla="*/ 0 w 2303630"/>
              <a:gd name="connsiteY0" fmla="*/ 141252 h 141252"/>
              <a:gd name="connsiteX1" fmla="*/ 2303630 w 2303630"/>
              <a:gd name="connsiteY1" fmla="*/ 0 h 141252"/>
              <a:gd name="connsiteX0" fmla="*/ 0 w 2303630"/>
              <a:gd name="connsiteY0" fmla="*/ 141252 h 141252"/>
              <a:gd name="connsiteX1" fmla="*/ 2303630 w 2303630"/>
              <a:gd name="connsiteY1" fmla="*/ 0 h 141252"/>
              <a:gd name="connsiteX0" fmla="*/ 0 w 2279094"/>
              <a:gd name="connsiteY0" fmla="*/ 145628 h 145628"/>
              <a:gd name="connsiteX1" fmla="*/ 2279094 w 2279094"/>
              <a:gd name="connsiteY1" fmla="*/ 0 h 145628"/>
              <a:gd name="connsiteX0" fmla="*/ 0 w 2279094"/>
              <a:gd name="connsiteY0" fmla="*/ 145628 h 145628"/>
              <a:gd name="connsiteX1" fmla="*/ 2279094 w 2279094"/>
              <a:gd name="connsiteY1" fmla="*/ 0 h 145628"/>
              <a:gd name="connsiteX0" fmla="*/ 0 w 2291362"/>
              <a:gd name="connsiteY0" fmla="*/ 143440 h 143440"/>
              <a:gd name="connsiteX1" fmla="*/ 2291362 w 2291362"/>
              <a:gd name="connsiteY1" fmla="*/ 0 h 143440"/>
              <a:gd name="connsiteX0" fmla="*/ 0 w 2291362"/>
              <a:gd name="connsiteY0" fmla="*/ 143440 h 143440"/>
              <a:gd name="connsiteX1" fmla="*/ 2291362 w 2291362"/>
              <a:gd name="connsiteY1" fmla="*/ 0 h 143440"/>
              <a:gd name="connsiteX0" fmla="*/ 0 w 2393596"/>
              <a:gd name="connsiteY0" fmla="*/ 142968 h 142968"/>
              <a:gd name="connsiteX1" fmla="*/ 2393596 w 2393596"/>
              <a:gd name="connsiteY1" fmla="*/ 0 h 142968"/>
              <a:gd name="connsiteX0" fmla="*/ 0 w 2393596"/>
              <a:gd name="connsiteY0" fmla="*/ 142968 h 142968"/>
              <a:gd name="connsiteX1" fmla="*/ 2393596 w 2393596"/>
              <a:gd name="connsiteY1" fmla="*/ 0 h 142968"/>
            </a:gdLst>
            <a:ahLst/>
            <a:cxnLst>
              <a:cxn ang="0">
                <a:pos x="connsiteX0" y="connsiteY0"/>
              </a:cxn>
              <a:cxn ang="0">
                <a:pos x="connsiteX1" y="connsiteY1"/>
              </a:cxn>
            </a:cxnLst>
            <a:rect l="l" t="t" r="r" b="b"/>
            <a:pathLst>
              <a:path w="2393596" h="142968">
                <a:moveTo>
                  <a:pt x="0" y="142968"/>
                </a:moveTo>
                <a:cubicBezTo>
                  <a:pt x="839760" y="130401"/>
                  <a:pt x="1619870" y="99125"/>
                  <a:pt x="2393596" y="0"/>
                </a:cubicBezTo>
              </a:path>
            </a:pathLst>
          </a:custGeom>
          <a:noFill/>
          <a:ln w="57150">
            <a:solidFill>
              <a:srgbClr val="EBB3CC"/>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9" name="任意多边形 58"/>
          <p:cNvSpPr/>
          <p:nvPr/>
        </p:nvSpPr>
        <p:spPr>
          <a:xfrm flipV="1">
            <a:off x="2179999" y="5237978"/>
            <a:ext cx="2173354" cy="411009"/>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2251209"/>
              <a:gd name="connsiteY0" fmla="*/ 303646 h 475992"/>
              <a:gd name="connsiteX1" fmla="*/ 2251209 w 2251209"/>
              <a:gd name="connsiteY1" fmla="*/ 0 h 475992"/>
              <a:gd name="connsiteX0" fmla="*/ 0 w 2251209"/>
              <a:gd name="connsiteY0" fmla="*/ 272919 h 452199"/>
              <a:gd name="connsiteX1" fmla="*/ 2251209 w 2251209"/>
              <a:gd name="connsiteY1" fmla="*/ 0 h 452199"/>
              <a:gd name="connsiteX0" fmla="*/ 0 w 2251209"/>
              <a:gd name="connsiteY0" fmla="*/ 272919 h 458583"/>
              <a:gd name="connsiteX1" fmla="*/ 2251209 w 2251209"/>
              <a:gd name="connsiteY1" fmla="*/ 0 h 458583"/>
              <a:gd name="connsiteX0" fmla="*/ 0 w 2251209"/>
              <a:gd name="connsiteY0" fmla="*/ 272919 h 465276"/>
              <a:gd name="connsiteX1" fmla="*/ 2251209 w 2251209"/>
              <a:gd name="connsiteY1" fmla="*/ 0 h 465276"/>
              <a:gd name="connsiteX0" fmla="*/ 0 w 2251209"/>
              <a:gd name="connsiteY0" fmla="*/ 272919 h 450102"/>
              <a:gd name="connsiteX1" fmla="*/ 2251209 w 2251209"/>
              <a:gd name="connsiteY1" fmla="*/ 0 h 450102"/>
              <a:gd name="connsiteX0" fmla="*/ 0 w 2335940"/>
              <a:gd name="connsiteY0" fmla="*/ 373066 h 527105"/>
              <a:gd name="connsiteX1" fmla="*/ 2335940 w 2335940"/>
              <a:gd name="connsiteY1" fmla="*/ 0 h 527105"/>
              <a:gd name="connsiteX0" fmla="*/ 0 w 2335940"/>
              <a:gd name="connsiteY0" fmla="*/ 373066 h 441963"/>
              <a:gd name="connsiteX1" fmla="*/ 2335940 w 2335940"/>
              <a:gd name="connsiteY1" fmla="*/ 0 h 441963"/>
              <a:gd name="connsiteX0" fmla="*/ 0 w 2335940"/>
              <a:gd name="connsiteY0" fmla="*/ 373066 h 441963"/>
              <a:gd name="connsiteX1" fmla="*/ 2335940 w 2335940"/>
              <a:gd name="connsiteY1" fmla="*/ 0 h 441963"/>
            </a:gdLst>
            <a:ahLst/>
            <a:cxnLst>
              <a:cxn ang="0">
                <a:pos x="connsiteX0" y="connsiteY0"/>
              </a:cxn>
              <a:cxn ang="0">
                <a:pos x="connsiteX1" y="connsiteY1"/>
              </a:cxn>
            </a:cxnLst>
            <a:rect l="l" t="t" r="r" b="b"/>
            <a:pathLst>
              <a:path w="2335940" h="441963">
                <a:moveTo>
                  <a:pt x="0" y="373066"/>
                </a:moveTo>
                <a:cubicBezTo>
                  <a:pt x="1387438" y="552188"/>
                  <a:pt x="1586217" y="365999"/>
                  <a:pt x="2335940" y="0"/>
                </a:cubicBezTo>
              </a:path>
            </a:pathLst>
          </a:custGeom>
          <a:noFill/>
          <a:ln w="57150">
            <a:solidFill>
              <a:srgbClr val="EBB3CC"/>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文本框 62"/>
          <p:cNvSpPr txBox="1"/>
          <p:nvPr/>
        </p:nvSpPr>
        <p:spPr>
          <a:xfrm>
            <a:off x="5041553" y="3889812"/>
            <a:ext cx="893193" cy="261610"/>
          </a:xfrm>
          <a:prstGeom prst="rect">
            <a:avLst/>
          </a:prstGeom>
          <a:noFill/>
        </p:spPr>
        <p:txBody>
          <a:bodyPr wrap="none" rtlCol="0">
            <a:spAutoFit/>
          </a:bodyPr>
          <a:lstStyle/>
          <a:p>
            <a:pPr fontAlgn="ctr"/>
            <a:r>
              <a:rPr lang="en-US" sz="1100" dirty="0" smtClean="0">
                <a:solidFill>
                  <a:schemeClr val="bg1">
                    <a:lumMod val="65000"/>
                  </a:schemeClr>
                </a:solidFill>
                <a:latin typeface="Huawei Sans" panose="020C0503030203020204" pitchFamily="34" charset="0"/>
              </a:rPr>
              <a:t>Branch site</a:t>
            </a:r>
            <a:endParaRPr lang="en-US" sz="1100" dirty="0">
              <a:solidFill>
                <a:schemeClr val="bg1">
                  <a:lumMod val="65000"/>
                </a:schemeClr>
              </a:solidFill>
              <a:latin typeface="Huawei Sans" panose="020C0503030203020204" pitchFamily="34" charset="0"/>
            </a:endParaRPr>
          </a:p>
        </p:txBody>
      </p:sp>
      <p:sp>
        <p:nvSpPr>
          <p:cNvPr id="64" name="文本框 63"/>
          <p:cNvSpPr txBox="1"/>
          <p:nvPr/>
        </p:nvSpPr>
        <p:spPr>
          <a:xfrm>
            <a:off x="5048179" y="5446125"/>
            <a:ext cx="902810" cy="261610"/>
          </a:xfrm>
          <a:prstGeom prst="rect">
            <a:avLst/>
          </a:prstGeom>
          <a:noFill/>
        </p:spPr>
        <p:txBody>
          <a:bodyPr wrap="square" rtlCol="0">
            <a:spAutoFit/>
          </a:bodyPr>
          <a:lstStyle/>
          <a:p>
            <a:pPr fontAlgn="ctr"/>
            <a:r>
              <a:rPr lang="en-US" sz="1100" dirty="0" smtClean="0">
                <a:solidFill>
                  <a:schemeClr val="bg1">
                    <a:lumMod val="65000"/>
                  </a:schemeClr>
                </a:solidFill>
                <a:latin typeface="Huawei Sans" panose="020C0503030203020204" pitchFamily="34" charset="0"/>
              </a:rPr>
              <a:t>Branch site</a:t>
            </a:r>
            <a:endParaRPr lang="en-US" sz="1100" dirty="0">
              <a:solidFill>
                <a:schemeClr val="bg1">
                  <a:lumMod val="65000"/>
                </a:schemeClr>
              </a:solidFill>
              <a:latin typeface="Huawei Sans" panose="020C0503030203020204" pitchFamily="34" charset="0"/>
            </a:endParaRPr>
          </a:p>
        </p:txBody>
      </p:sp>
      <p:sp>
        <p:nvSpPr>
          <p:cNvPr id="2" name="矩形 1"/>
          <p:cNvSpPr/>
          <p:nvPr/>
        </p:nvSpPr>
        <p:spPr>
          <a:xfrm>
            <a:off x="6687865" y="1296780"/>
            <a:ext cx="5061223" cy="4594078"/>
          </a:xfrm>
          <a:prstGeom prst="rect">
            <a:avLst/>
          </a:prstGeom>
        </p:spPr>
        <p:txBody>
          <a:bodyPr wrap="square">
            <a:spAutoFit/>
          </a:bodyPr>
          <a:lstStyle/>
          <a:p>
            <a:pPr marL="302400" indent="-302400" defTabSz="914034" fontAlgn="ctr">
              <a:lnSpc>
                <a:spcPct val="140000"/>
              </a:lnSpc>
              <a:spcAft>
                <a:spcPts val="600"/>
              </a:spcAft>
              <a:buFont typeface="Huawei Sans" panose="020C0503030203020204" pitchFamily="34" charset="0"/>
              <a:buChar char="•"/>
            </a:pPr>
            <a:r>
              <a:rPr lang="en-US" sz="1400" dirty="0" smtClean="0">
                <a:latin typeface="Huawei Sans" panose="020C0503030203020204" pitchFamily="34" charset="0"/>
              </a:rPr>
              <a:t>SD-WAN-powered EVPN interconnection solution:</a:t>
            </a:r>
          </a:p>
          <a:p>
            <a:pPr marL="542925" lvl="1" indent="-228600" defTabSz="914034" fontAlgn="ctr">
              <a:lnSpc>
                <a:spcPct val="140000"/>
              </a:lnSpc>
              <a:spcBef>
                <a:spcPts val="720"/>
              </a:spcBef>
              <a:spcAft>
                <a:spcPts val="600"/>
              </a:spcAft>
              <a:buFont typeface="Huawei Sans" panose="020C0503030203020204" pitchFamily="34" charset="0"/>
              <a:buChar char="▫"/>
            </a:pPr>
            <a:r>
              <a:rPr lang="en-US" sz="1200" dirty="0" smtClean="0">
                <a:latin typeface="Huawei Sans" panose="020C0503030203020204" pitchFamily="34" charset="0"/>
              </a:rPr>
              <a:t>The WAN is abstracted and modeled to decouple upper-layer network services from lower-layer networks, implementing network automation.</a:t>
            </a:r>
          </a:p>
          <a:p>
            <a:pPr marL="542925" lvl="1" indent="-228600" defTabSz="914034" fontAlgn="ctr">
              <a:lnSpc>
                <a:spcPct val="140000"/>
              </a:lnSpc>
              <a:spcBef>
                <a:spcPts val="720"/>
              </a:spcBef>
              <a:spcAft>
                <a:spcPts val="600"/>
              </a:spcAft>
              <a:buFont typeface="Huawei Sans" panose="020C0503030203020204" pitchFamily="34" charset="0"/>
              <a:buChar char="▫"/>
            </a:pPr>
            <a:r>
              <a:rPr lang="en-US" sz="1200" dirty="0" smtClean="0">
                <a:latin typeface="Huawei Sans" panose="020C0503030203020204" pitchFamily="34" charset="0"/>
              </a:rPr>
              <a:t>An independent BGP EVPN control plane is deployed to separate network forwarding and control planes, thereby implementing centralized network control.</a:t>
            </a:r>
          </a:p>
          <a:p>
            <a:pPr marL="542925" lvl="1" indent="-228600" defTabSz="914034" fontAlgn="ctr">
              <a:lnSpc>
                <a:spcPct val="140000"/>
              </a:lnSpc>
              <a:spcBef>
                <a:spcPts val="720"/>
              </a:spcBef>
              <a:spcAft>
                <a:spcPts val="600"/>
              </a:spcAft>
              <a:buFont typeface="Huawei Sans" panose="020C0503030203020204" pitchFamily="34" charset="0"/>
              <a:buChar char="▫"/>
            </a:pPr>
            <a:r>
              <a:rPr lang="en-US" sz="1200" dirty="0" smtClean="0">
                <a:latin typeface="Huawei Sans" panose="020C0503030203020204" pitchFamily="34" charset="0"/>
              </a:rPr>
              <a:t>Centralized network monitoring and visualization enable centralized management of WANs in an E2E manner, implementing intelligent O&amp;M.</a:t>
            </a:r>
            <a:endParaRPr lang="en-US" altLang="zh-CN" sz="1200" dirty="0" smtClean="0">
              <a:latin typeface="Huawei Sans" panose="020C0503030203020204" pitchFamily="34" charset="0"/>
              <a:sym typeface="Huawei Sans" panose="020C0503030203020204" pitchFamily="34" charset="0"/>
            </a:endParaRPr>
          </a:p>
          <a:p>
            <a:pPr marL="302400" indent="-302400" defTabSz="914034" fontAlgn="ctr">
              <a:lnSpc>
                <a:spcPct val="140000"/>
              </a:lnSpc>
              <a:spcBef>
                <a:spcPts val="720"/>
              </a:spcBef>
              <a:spcAft>
                <a:spcPts val="600"/>
              </a:spcAft>
              <a:buFont typeface="Huawei Sans" panose="020C0503030203020204" pitchFamily="34" charset="0"/>
              <a:buChar char="•"/>
            </a:pPr>
            <a:r>
              <a:rPr lang="en-US" sz="1400" dirty="0">
                <a:latin typeface="Huawei Sans" panose="020C0503030203020204" pitchFamily="34" charset="0"/>
              </a:rPr>
              <a:t>This course focuses on the implementation of the control plane and data plane. In this solution, BGP EVPN on the control plane and GRE on the data plane are extended based on standard protocols.</a:t>
            </a:r>
            <a:endParaRPr lang="en-US" altLang="zh-CN" sz="1400" dirty="0">
              <a:latin typeface="Huawei Sans" panose="020C0503030203020204" pitchFamily="34" charset="0"/>
              <a:sym typeface="Huawei Sans" panose="020C0503030203020204" pitchFamily="34" charset="0"/>
            </a:endParaRPr>
          </a:p>
        </p:txBody>
      </p:sp>
      <p:cxnSp>
        <p:nvCxnSpPr>
          <p:cNvPr id="39" name="直接箭头连接符 38"/>
          <p:cNvCxnSpPr/>
          <p:nvPr/>
        </p:nvCxnSpPr>
        <p:spPr>
          <a:xfrm>
            <a:off x="698613" y="6072338"/>
            <a:ext cx="344277" cy="0"/>
          </a:xfrm>
          <a:prstGeom prst="straightConnector1">
            <a:avLst/>
          </a:prstGeom>
          <a:noFill/>
          <a:ln w="38100">
            <a:solidFill>
              <a:srgbClr val="EBB3CC">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cxnSp>
      <p:sp>
        <p:nvSpPr>
          <p:cNvPr id="42" name="文本框 41"/>
          <p:cNvSpPr txBox="1"/>
          <p:nvPr/>
        </p:nvSpPr>
        <p:spPr>
          <a:xfrm>
            <a:off x="1012490" y="5956922"/>
            <a:ext cx="966931" cy="230832"/>
          </a:xfrm>
          <a:prstGeom prst="rect">
            <a:avLst/>
          </a:prstGeom>
          <a:noFill/>
        </p:spPr>
        <p:txBody>
          <a:bodyPr wrap="none" rtlCol="0">
            <a:spAutoFit/>
          </a:bodyPr>
          <a:lstStyle/>
          <a:p>
            <a:pPr fontAlgn="ctr"/>
            <a:r>
              <a:rPr lang="en-US" sz="900" dirty="0" smtClean="0">
                <a:latin typeface="Huawei Sans" panose="020C0503030203020204" pitchFamily="34" charset="0"/>
              </a:rPr>
              <a:t>GRE/IPsec VPN</a:t>
            </a:r>
            <a:endParaRPr lang="en-US" altLang="zh-CN" sz="9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 name="圆角矩形 53"/>
          <p:cNvSpPr/>
          <p:nvPr/>
        </p:nvSpPr>
        <p:spPr>
          <a:xfrm>
            <a:off x="1365490" y="1423697"/>
            <a:ext cx="3863454" cy="1534422"/>
          </a:xfrm>
          <a:prstGeom prst="roundRect">
            <a:avLst>
              <a:gd name="adj" fmla="val 2222"/>
            </a:avLst>
          </a:prstGeom>
          <a:solidFill>
            <a:schemeClr val="bg1"/>
          </a:solidFill>
          <a:ln w="12700">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1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 name="圆角矩形 54"/>
          <p:cNvSpPr/>
          <p:nvPr/>
        </p:nvSpPr>
        <p:spPr>
          <a:xfrm>
            <a:off x="1772517" y="1284186"/>
            <a:ext cx="3049401" cy="301032"/>
          </a:xfrm>
          <a:prstGeom prst="roundRect">
            <a:avLst/>
          </a:prstGeom>
          <a:solidFill>
            <a:srgbClr val="30B5C5"/>
          </a:solidFill>
          <a:ln>
            <a:solidFill>
              <a:srgbClr val="56C4D2"/>
            </a:solidFill>
          </a:ln>
        </p:spPr>
        <p:txBody>
          <a:bodyPr lIns="0" tIns="0" rIns="0" bIns="0" rtlCol="0" anchor="ctr"/>
          <a:lstStyle/>
          <a:p>
            <a:pPr algn="ctr" fontAlgn="ctr"/>
            <a:r>
              <a:rPr lang="en-US" sz="1100" dirty="0" err="1" smtClean="0">
                <a:solidFill>
                  <a:schemeClr val="bg1"/>
                </a:solidFill>
                <a:latin typeface="Huawei Sans" panose="020C0503030203020204" pitchFamily="34" charset="0"/>
              </a:rPr>
              <a:t>iMaster</a:t>
            </a:r>
            <a:r>
              <a:rPr lang="en-US" sz="1100" dirty="0" smtClean="0">
                <a:solidFill>
                  <a:schemeClr val="bg1"/>
                </a:solidFill>
                <a:latin typeface="Huawei Sans" panose="020C0503030203020204" pitchFamily="34" charset="0"/>
              </a:rPr>
              <a:t> NCE-Campus</a:t>
            </a:r>
            <a:endParaRPr lang="en-US" sz="1100" dirty="0">
              <a:solidFill>
                <a:schemeClr val="bg1"/>
              </a:solidFill>
              <a:latin typeface="Huawei Sans" panose="020C0503030203020204" pitchFamily="34" charset="0"/>
            </a:endParaRPr>
          </a:p>
        </p:txBody>
      </p:sp>
      <p:sp>
        <p:nvSpPr>
          <p:cNvPr id="60" name="圆角矩形 59"/>
          <p:cNvSpPr/>
          <p:nvPr/>
        </p:nvSpPr>
        <p:spPr>
          <a:xfrm>
            <a:off x="1772517" y="1751839"/>
            <a:ext cx="3049401" cy="301032"/>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100" dirty="0" smtClean="0">
                <a:solidFill>
                  <a:srgbClr val="30B5C5"/>
                </a:solidFill>
                <a:latin typeface="Huawei Sans" panose="020C0503030203020204" pitchFamily="34" charset="0"/>
              </a:rPr>
              <a:t>UI</a:t>
            </a:r>
            <a:endParaRPr lang="en-US" sz="1100" dirty="0">
              <a:solidFill>
                <a:srgbClr val="30B5C5"/>
              </a:solidFill>
              <a:latin typeface="Huawei Sans" panose="020C0503030203020204" pitchFamily="34" charset="0"/>
            </a:endParaRPr>
          </a:p>
        </p:txBody>
      </p:sp>
      <p:sp>
        <p:nvSpPr>
          <p:cNvPr id="66" name="圆角矩形 65"/>
          <p:cNvSpPr/>
          <p:nvPr/>
        </p:nvSpPr>
        <p:spPr>
          <a:xfrm>
            <a:off x="1772517" y="2483954"/>
            <a:ext cx="3049401" cy="301032"/>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100" dirty="0" smtClean="0">
                <a:solidFill>
                  <a:srgbClr val="30B5C5"/>
                </a:solidFill>
                <a:latin typeface="Huawei Sans" panose="020C0503030203020204" pitchFamily="34" charset="0"/>
              </a:rPr>
              <a:t>Southbound NE layer</a:t>
            </a:r>
            <a:endParaRPr lang="en-US" sz="1100" dirty="0">
              <a:solidFill>
                <a:srgbClr val="30B5C5"/>
              </a:solidFill>
              <a:latin typeface="Huawei Sans" panose="020C0503030203020204" pitchFamily="34" charset="0"/>
            </a:endParaRPr>
          </a:p>
        </p:txBody>
      </p:sp>
      <p:grpSp>
        <p:nvGrpSpPr>
          <p:cNvPr id="68" name="组合 67"/>
          <p:cNvGrpSpPr/>
          <p:nvPr/>
        </p:nvGrpSpPr>
        <p:grpSpPr>
          <a:xfrm>
            <a:off x="1772516" y="2117897"/>
            <a:ext cx="3044400" cy="301032"/>
            <a:chOff x="335359" y="2385922"/>
            <a:chExt cx="3044400" cy="301032"/>
          </a:xfrm>
        </p:grpSpPr>
        <p:sp>
          <p:nvSpPr>
            <p:cNvPr id="77" name="圆角矩形 76"/>
            <p:cNvSpPr/>
            <p:nvPr/>
          </p:nvSpPr>
          <p:spPr>
            <a:xfrm>
              <a:off x="335359" y="2385922"/>
              <a:ext cx="1250409" cy="301032"/>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100" dirty="0" smtClean="0">
                  <a:solidFill>
                    <a:srgbClr val="30B5C5"/>
                  </a:solidFill>
                  <a:latin typeface="Huawei Sans" panose="020C0503030203020204" pitchFamily="34" charset="0"/>
                </a:rPr>
                <a:t>Site configuration</a:t>
              </a:r>
              <a:endParaRPr lang="en-US" sz="1100" dirty="0">
                <a:solidFill>
                  <a:srgbClr val="30B5C5"/>
                </a:solidFill>
                <a:latin typeface="Huawei Sans" panose="020C0503030203020204" pitchFamily="34" charset="0"/>
              </a:endParaRPr>
            </a:p>
          </p:txBody>
        </p:sp>
        <p:sp>
          <p:nvSpPr>
            <p:cNvPr id="80" name="圆角矩形 79"/>
            <p:cNvSpPr/>
            <p:nvPr/>
          </p:nvSpPr>
          <p:spPr>
            <a:xfrm>
              <a:off x="1658359" y="2385922"/>
              <a:ext cx="1053707" cy="301032"/>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100" dirty="0" smtClean="0">
                  <a:solidFill>
                    <a:srgbClr val="30B5C5"/>
                  </a:solidFill>
                  <a:latin typeface="Huawei Sans" panose="020C0503030203020204" pitchFamily="34" charset="0"/>
                </a:rPr>
                <a:t>Virtual network</a:t>
              </a:r>
              <a:endParaRPr lang="en-US" sz="1100" dirty="0">
                <a:solidFill>
                  <a:srgbClr val="30B5C5"/>
                </a:solidFill>
                <a:latin typeface="Huawei Sans" panose="020C0503030203020204" pitchFamily="34" charset="0"/>
              </a:endParaRPr>
            </a:p>
          </p:txBody>
        </p:sp>
        <p:sp>
          <p:nvSpPr>
            <p:cNvPr id="81" name="圆角矩形 80"/>
            <p:cNvSpPr/>
            <p:nvPr/>
          </p:nvSpPr>
          <p:spPr>
            <a:xfrm>
              <a:off x="2784657" y="2385922"/>
              <a:ext cx="595102" cy="301032"/>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100" dirty="0" smtClean="0">
                  <a:solidFill>
                    <a:srgbClr val="30B5C5"/>
                  </a:solidFill>
                  <a:latin typeface="Huawei Sans" panose="020C0503030203020204" pitchFamily="34" charset="0"/>
                </a:rPr>
                <a:t>O&amp;M</a:t>
              </a:r>
              <a:endParaRPr lang="en-US" sz="1100" dirty="0">
                <a:solidFill>
                  <a:srgbClr val="30B5C5"/>
                </a:solidFill>
                <a:latin typeface="Huawei Sans" panose="020C0503030203020204" pitchFamily="34" charset="0"/>
              </a:endParaRPr>
            </a:p>
          </p:txBody>
        </p:sp>
      </p:grpSp>
      <p:cxnSp>
        <p:nvCxnSpPr>
          <p:cNvPr id="86" name="直接箭头连接符 85"/>
          <p:cNvCxnSpPr>
            <a:stCxn id="52" idx="2"/>
            <a:endCxn id="70" idx="3"/>
          </p:cNvCxnSpPr>
          <p:nvPr/>
        </p:nvCxnSpPr>
        <p:spPr>
          <a:xfrm flipH="1">
            <a:off x="2391509" y="3808751"/>
            <a:ext cx="901417" cy="403634"/>
          </a:xfrm>
          <a:prstGeom prst="straightConnector1">
            <a:avLst/>
          </a:prstGeom>
          <a:ln w="19050">
            <a:solidFill>
              <a:srgbClr val="D33859"/>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87" name="直接箭头连接符 86"/>
          <p:cNvCxnSpPr>
            <a:stCxn id="52" idx="2"/>
            <a:endCxn id="72" idx="3"/>
          </p:cNvCxnSpPr>
          <p:nvPr/>
        </p:nvCxnSpPr>
        <p:spPr>
          <a:xfrm flipH="1">
            <a:off x="2271454" y="3808751"/>
            <a:ext cx="1021472" cy="1431121"/>
          </a:xfrm>
          <a:prstGeom prst="straightConnector1">
            <a:avLst/>
          </a:prstGeom>
          <a:ln w="19050">
            <a:solidFill>
              <a:srgbClr val="D33859"/>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89" name="直接箭头连接符 88"/>
          <p:cNvCxnSpPr>
            <a:stCxn id="52" idx="2"/>
            <a:endCxn id="71" idx="1"/>
          </p:cNvCxnSpPr>
          <p:nvPr/>
        </p:nvCxnSpPr>
        <p:spPr>
          <a:xfrm>
            <a:off x="3292926" y="3808751"/>
            <a:ext cx="1233504" cy="234950"/>
          </a:xfrm>
          <a:prstGeom prst="straightConnector1">
            <a:avLst/>
          </a:prstGeom>
          <a:ln w="19050">
            <a:solidFill>
              <a:srgbClr val="D33859"/>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92" name="直接箭头连接符 91"/>
          <p:cNvCxnSpPr>
            <a:stCxn id="52" idx="2"/>
            <a:endCxn id="11" idx="1"/>
          </p:cNvCxnSpPr>
          <p:nvPr/>
        </p:nvCxnSpPr>
        <p:spPr>
          <a:xfrm>
            <a:off x="3292926" y="3808751"/>
            <a:ext cx="1184483" cy="1791263"/>
          </a:xfrm>
          <a:prstGeom prst="straightConnector1">
            <a:avLst/>
          </a:prstGeom>
          <a:ln w="19050">
            <a:solidFill>
              <a:srgbClr val="D33859"/>
            </a:solidFill>
            <a:prstDash val="sysDot"/>
            <a:tailEnd type="triangle"/>
          </a:ln>
        </p:spPr>
        <p:style>
          <a:lnRef idx="1">
            <a:schemeClr val="accent1"/>
          </a:lnRef>
          <a:fillRef idx="0">
            <a:schemeClr val="accent1"/>
          </a:fillRef>
          <a:effectRef idx="0">
            <a:schemeClr val="accent1"/>
          </a:effectRef>
          <a:fontRef idx="minor">
            <a:schemeClr val="tx1"/>
          </a:fontRef>
        </p:style>
      </p:cxnSp>
      <p:pic>
        <p:nvPicPr>
          <p:cNvPr id="70" name="图片 6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0600" y="4011112"/>
            <a:ext cx="490909" cy="402545"/>
          </a:xfrm>
          <a:prstGeom prst="rect">
            <a:avLst/>
          </a:prstGeom>
        </p:spPr>
      </p:pic>
      <p:pic>
        <p:nvPicPr>
          <p:cNvPr id="71" name="图片 7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26430" y="3842428"/>
            <a:ext cx="490909" cy="402545"/>
          </a:xfrm>
          <a:prstGeom prst="rect">
            <a:avLst/>
          </a:prstGeom>
        </p:spPr>
      </p:pic>
      <p:pic>
        <p:nvPicPr>
          <p:cNvPr id="72" name="图片 7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0545" y="5038599"/>
            <a:ext cx="490909" cy="402545"/>
          </a:xfrm>
          <a:prstGeom prst="rect">
            <a:avLst/>
          </a:prstGeom>
        </p:spPr>
      </p:pic>
      <p:cxnSp>
        <p:nvCxnSpPr>
          <p:cNvPr id="74" name="直接箭头连接符 73"/>
          <p:cNvCxnSpPr/>
          <p:nvPr/>
        </p:nvCxnSpPr>
        <p:spPr>
          <a:xfrm>
            <a:off x="1938434" y="6072338"/>
            <a:ext cx="344277" cy="0"/>
          </a:xfrm>
          <a:prstGeom prst="straightConnector1">
            <a:avLst/>
          </a:prstGeom>
          <a:ln w="19050">
            <a:solidFill>
              <a:srgbClr val="FDD351"/>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75" name="文本框 74"/>
          <p:cNvSpPr txBox="1"/>
          <p:nvPr/>
        </p:nvSpPr>
        <p:spPr>
          <a:xfrm>
            <a:off x="2266919" y="5956922"/>
            <a:ext cx="1335622" cy="230832"/>
          </a:xfrm>
          <a:prstGeom prst="rect">
            <a:avLst/>
          </a:prstGeom>
          <a:noFill/>
        </p:spPr>
        <p:txBody>
          <a:bodyPr wrap="none" rtlCol="0">
            <a:spAutoFit/>
          </a:bodyPr>
          <a:lstStyle/>
          <a:p>
            <a:pPr fontAlgn="ctr"/>
            <a:r>
              <a:rPr lang="en-US" sz="900" dirty="0" smtClean="0">
                <a:latin typeface="Huawei Sans" panose="020C0503030203020204" pitchFamily="34" charset="0"/>
              </a:rPr>
              <a:t>Management channel</a:t>
            </a:r>
            <a:endParaRPr lang="en-US" altLang="zh-CN" sz="9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6" name="任意多边形 75"/>
          <p:cNvSpPr/>
          <p:nvPr/>
        </p:nvSpPr>
        <p:spPr>
          <a:xfrm flipV="1">
            <a:off x="3551088" y="4238664"/>
            <a:ext cx="1006143" cy="1229082"/>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Lst>
            <a:ahLst/>
            <a:cxnLst>
              <a:cxn ang="0">
                <a:pos x="connsiteX0" y="connsiteY0"/>
              </a:cxn>
              <a:cxn ang="0">
                <a:pos x="connsiteX1" y="connsiteY1"/>
              </a:cxn>
            </a:cxnLst>
            <a:rect l="l" t="t" r="r" b="b"/>
            <a:pathLst>
              <a:path w="887405" h="1004890">
                <a:moveTo>
                  <a:pt x="627821" y="0"/>
                </a:moveTo>
                <a:cubicBezTo>
                  <a:pt x="-601537" y="409005"/>
                  <a:pt x="243866" y="434687"/>
                  <a:pt x="887405" y="1004890"/>
                </a:cubicBezTo>
              </a:path>
            </a:pathLst>
          </a:custGeom>
          <a:noFill/>
          <a:ln w="57150">
            <a:solidFill>
              <a:srgbClr val="EBB3CC"/>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90" name="直接箭头连接符 89"/>
          <p:cNvCxnSpPr/>
          <p:nvPr/>
        </p:nvCxnSpPr>
        <p:spPr>
          <a:xfrm>
            <a:off x="3538279" y="6072338"/>
            <a:ext cx="344277" cy="0"/>
          </a:xfrm>
          <a:prstGeom prst="straightConnector1">
            <a:avLst/>
          </a:prstGeom>
          <a:ln w="19050">
            <a:solidFill>
              <a:srgbClr val="D33859"/>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91" name="文本框 90"/>
          <p:cNvSpPr txBox="1"/>
          <p:nvPr/>
        </p:nvSpPr>
        <p:spPr>
          <a:xfrm>
            <a:off x="3866764" y="5956922"/>
            <a:ext cx="2416046" cy="230832"/>
          </a:xfrm>
          <a:prstGeom prst="rect">
            <a:avLst/>
          </a:prstGeom>
          <a:noFill/>
        </p:spPr>
        <p:txBody>
          <a:bodyPr wrap="none" rtlCol="0">
            <a:spAutoFit/>
          </a:bodyPr>
          <a:lstStyle/>
          <a:p>
            <a:pPr fontAlgn="ctr"/>
            <a:r>
              <a:rPr lang="en-US" sz="900" dirty="0" smtClean="0">
                <a:latin typeface="Huawei Sans" panose="020C0503030203020204" pitchFamily="34" charset="0"/>
              </a:rPr>
              <a:t>Control plane: BGP EVPN peer relationship</a:t>
            </a:r>
            <a:endParaRPr lang="en-US" altLang="zh-CN" sz="9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52" name="图片 51"/>
          <p:cNvPicPr>
            <a:picLocks noChangeAspect="1"/>
          </p:cNvPicPr>
          <p:nvPr/>
        </p:nvPicPr>
        <p:blipFill>
          <a:blip r:embed="rId4"/>
          <a:stretch>
            <a:fillRect/>
          </a:stretch>
        </p:blipFill>
        <p:spPr>
          <a:xfrm>
            <a:off x="3022926" y="3378888"/>
            <a:ext cx="540000" cy="429863"/>
          </a:xfrm>
          <a:prstGeom prst="rect">
            <a:avLst/>
          </a:prstGeom>
        </p:spPr>
      </p:pic>
      <p:sp>
        <p:nvSpPr>
          <p:cNvPr id="53" name="文本框 21"/>
          <p:cNvSpPr txBox="1"/>
          <p:nvPr/>
        </p:nvSpPr>
        <p:spPr>
          <a:xfrm>
            <a:off x="3551088" y="3414483"/>
            <a:ext cx="367408" cy="261610"/>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100" b="1" dirty="0" smtClean="0">
                <a:latin typeface="Huawei Sans" panose="020C0503030203020204" pitchFamily="34" charset="0"/>
              </a:rPr>
              <a:t>RR</a:t>
            </a:r>
            <a:endParaRPr lang="en-US" altLang="zh-CN" sz="11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302219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a:prstGeom prst="rect">
            <a:avLst/>
          </a:prstGeom>
        </p:spPr>
        <p:txBody>
          <a:bodyPr/>
          <a:lstStyle/>
          <a:p>
            <a:r>
              <a:rPr lang="en-US" sz="2000" dirty="0" smtClean="0">
                <a:solidFill>
                  <a:schemeClr val="bg1">
                    <a:lumMod val="50000"/>
                  </a:schemeClr>
                </a:solidFill>
                <a:latin typeface="Huawei Sans" panose="020C0503030203020204" pitchFamily="34" charset="0"/>
              </a:rPr>
              <a:t>Overview of Campus Multi-Branch Interconnection Technology</a:t>
            </a:r>
          </a:p>
          <a:p>
            <a:r>
              <a:rPr lang="en-US" sz="2000" b="1" dirty="0" smtClean="0">
                <a:latin typeface="Huawei Sans" panose="020C0503030203020204" pitchFamily="34" charset="0"/>
              </a:rPr>
              <a:t>Campus Multi-Branch Interconnection Technology: IPsec VPN</a:t>
            </a:r>
          </a:p>
          <a:p>
            <a:pPr marL="742950" lvl="1" indent="-285750">
              <a:buSzPct val="60000"/>
              <a:buFont typeface="Wingdings" panose="05000000000000000000" pitchFamily="2" charset="2"/>
              <a:buChar char="n"/>
            </a:pPr>
            <a:r>
              <a:rPr lang="en-US" sz="1800" b="1" dirty="0" smtClean="0">
                <a:latin typeface="Huawei Sans" panose="020C0503030203020204" pitchFamily="34" charset="0"/>
              </a:rPr>
              <a:t>Basic Concepts</a:t>
            </a:r>
          </a:p>
          <a:p>
            <a:pPr marL="714375" lvl="1" indent="-257175"/>
            <a:r>
              <a:rPr lang="en-US" sz="1800" dirty="0" smtClean="0">
                <a:solidFill>
                  <a:schemeClr val="bg1">
                    <a:lumMod val="50000"/>
                  </a:schemeClr>
                </a:solidFill>
                <a:latin typeface="Huawei Sans" panose="020C0503030203020204" pitchFamily="34" charset="0"/>
              </a:rPr>
              <a:t>IPsec</a:t>
            </a:r>
            <a:endParaRPr lang="en-US" altLang="zh-CN" sz="1800" dirty="0" smtClean="0">
              <a:solidFill>
                <a:schemeClr val="bg1">
                  <a:lumMod val="50000"/>
                </a:schemeClr>
              </a:solidFill>
              <a:latin typeface="Huawei Sans" panose="020C0503030203020204" pitchFamily="34" charset="0"/>
              <a:sym typeface="Huawei Sans" panose="020C0503030203020204" pitchFamily="34" charset="0"/>
            </a:endParaRPr>
          </a:p>
          <a:p>
            <a:pPr marL="714375" lvl="1" indent="-257175"/>
            <a:r>
              <a:rPr lang="en-US" sz="1800" dirty="0" smtClean="0">
                <a:solidFill>
                  <a:schemeClr val="bg1">
                    <a:lumMod val="50000"/>
                  </a:schemeClr>
                </a:solidFill>
                <a:latin typeface="Huawei Sans" panose="020C0503030203020204" pitchFamily="34" charset="0"/>
              </a:rPr>
              <a:t>IKE</a:t>
            </a:r>
          </a:p>
          <a:p>
            <a:pPr marL="714375" lvl="1" indent="-257175"/>
            <a:r>
              <a:rPr lang="en-US" sz="1800" dirty="0" smtClean="0">
                <a:solidFill>
                  <a:schemeClr val="bg1">
                    <a:lumMod val="50000"/>
                  </a:schemeClr>
                </a:solidFill>
                <a:latin typeface="Huawei Sans" panose="020C0503030203020204" pitchFamily="34" charset="0"/>
              </a:rPr>
              <a:t>Advanced IPsec Functions</a:t>
            </a:r>
            <a:endParaRPr lang="en-US" altLang="zh-CN" sz="1800" dirty="0" smtClean="0">
              <a:solidFill>
                <a:schemeClr val="bg1">
                  <a:lumMod val="50000"/>
                </a:schemeClr>
              </a:solidFill>
              <a:latin typeface="Huawei Sans" panose="020C0503030203020204" pitchFamily="34" charset="0"/>
              <a:sym typeface="Huawei Sans" panose="020C0503030203020204" pitchFamily="34" charset="0"/>
            </a:endParaRPr>
          </a:p>
          <a:p>
            <a:pPr marL="714375" lvl="1" indent="-257175"/>
            <a:r>
              <a:rPr lang="en-US" sz="1800" dirty="0" smtClean="0">
                <a:solidFill>
                  <a:schemeClr val="bg1">
                    <a:lumMod val="50000"/>
                  </a:schemeClr>
                </a:solidFill>
                <a:latin typeface="Huawei Sans" panose="020C0503030203020204" pitchFamily="34" charset="0"/>
              </a:rPr>
              <a:t>IPsec Configuration Examples</a:t>
            </a:r>
          </a:p>
          <a:p>
            <a:pPr marL="714375" lvl="1" indent="-257175"/>
            <a:r>
              <a:rPr lang="en-US" sz="1800" dirty="0" smtClean="0">
                <a:solidFill>
                  <a:schemeClr val="bg1">
                    <a:lumMod val="50000"/>
                  </a:schemeClr>
                </a:solidFill>
                <a:latin typeface="Huawei Sans" panose="020C0503030203020204" pitchFamily="34" charset="0"/>
              </a:rPr>
              <a:t>Example for Configuring Campus IPsec VPN Interconnection</a:t>
            </a:r>
            <a:endParaRPr lang="en-US" altLang="zh-CN" sz="1800" dirty="0" smtClean="0">
              <a:solidFill>
                <a:schemeClr val="bg1">
                  <a:lumMod val="50000"/>
                </a:schemeClr>
              </a:solidFill>
              <a:latin typeface="Huawei Sans" panose="020C0503030203020204" pitchFamily="34" charset="0"/>
              <a:sym typeface="Huawei Sans" panose="020C0503030203020204" pitchFamily="34" charset="0"/>
            </a:endParaRPr>
          </a:p>
          <a:p>
            <a:r>
              <a:rPr lang="en-US" sz="2000" dirty="0" smtClean="0">
                <a:solidFill>
                  <a:schemeClr val="bg1">
                    <a:lumMod val="50000"/>
                  </a:schemeClr>
                </a:solidFill>
                <a:latin typeface="Huawei Sans" panose="020C0503030203020204" pitchFamily="34" charset="0"/>
              </a:rPr>
              <a:t>Campus Multi-Branch Interconnection Technology: SD-WAN</a:t>
            </a:r>
            <a:endParaRPr lang="en-US" altLang="zh-CN" sz="2000" dirty="0">
              <a:solidFill>
                <a:schemeClr val="bg1">
                  <a:lumMod val="50000"/>
                </a:schemeClr>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96597483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mtClean="0"/>
              <a:t>VPN Background and Basic Concepts</a:t>
            </a:r>
            <a:endParaRPr lang="en-US" altLang="zh-CN" dirty="0">
              <a:sym typeface="Huawei Sans" panose="020C0503030203020204" pitchFamily="34" charset="0"/>
            </a:endParaRPr>
          </a:p>
        </p:txBody>
      </p:sp>
      <p:sp>
        <p:nvSpPr>
          <p:cNvPr id="5" name="文本占位符 4"/>
          <p:cNvSpPr>
            <a:spLocks noGrp="1"/>
          </p:cNvSpPr>
          <p:nvPr>
            <p:ph type="body" sz="quarter" idx="10"/>
          </p:nvPr>
        </p:nvSpPr>
        <p:spPr/>
        <p:txBody>
          <a:bodyPr/>
          <a:lstStyle/>
          <a:p>
            <a:r>
              <a:rPr lang="en-US" sz="1800" smtClean="0"/>
              <a:t>Enterprise A has branches in different places, which need to communicate with the other branches and the headquarters securely and reliably. Private lines can meet such requirements but are costly. If data is directly transmitted over the Internet, there may be security risks.</a:t>
            </a:r>
            <a:endParaRPr lang="en-US" sz="1800" dirty="0"/>
          </a:p>
        </p:txBody>
      </p:sp>
      <p:grpSp>
        <p:nvGrpSpPr>
          <p:cNvPr id="59" name="组合 58"/>
          <p:cNvGrpSpPr/>
          <p:nvPr/>
        </p:nvGrpSpPr>
        <p:grpSpPr>
          <a:xfrm>
            <a:off x="2630815" y="2595071"/>
            <a:ext cx="7201279" cy="1984309"/>
            <a:chOff x="1827094" y="2817373"/>
            <a:chExt cx="7201279" cy="1984309"/>
          </a:xfrm>
        </p:grpSpPr>
        <p:sp>
          <p:nvSpPr>
            <p:cNvPr id="11" name="矩形 15"/>
            <p:cNvSpPr/>
            <p:nvPr/>
          </p:nvSpPr>
          <p:spPr>
            <a:xfrm>
              <a:off x="1827094" y="3978801"/>
              <a:ext cx="508473" cy="338554"/>
            </a:xfrm>
            <a:prstGeom prst="rect">
              <a:avLst/>
            </a:prstGeom>
          </p:spPr>
          <p:txBody>
            <a:bodyPr wrap="none">
              <a:spAutoFit/>
            </a:bodyPr>
            <a:lstStyle/>
            <a:p>
              <a:pPr fontAlgn="ctr"/>
              <a:r>
                <a:rPr lang="en-US" sz="1600" b="1" dirty="0" smtClean="0">
                  <a:latin typeface="Huawei Sans" panose="020C0503030203020204" pitchFamily="34" charset="0"/>
                </a:rPr>
                <a:t>HQ</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5"/>
            <p:cNvSpPr/>
            <p:nvPr/>
          </p:nvSpPr>
          <p:spPr>
            <a:xfrm>
              <a:off x="8009447" y="2986650"/>
              <a:ext cx="869149" cy="338554"/>
            </a:xfrm>
            <a:prstGeom prst="rect">
              <a:avLst/>
            </a:prstGeom>
          </p:spPr>
          <p:txBody>
            <a:bodyPr wrap="none">
              <a:spAutoFit/>
            </a:bodyPr>
            <a:lstStyle/>
            <a:p>
              <a:pPr fontAlgn="ctr"/>
              <a:r>
                <a:rPr lang="en-US" sz="1600" b="1" dirty="0" smtClean="0">
                  <a:latin typeface="Huawei Sans" panose="020C0503030203020204" pitchFamily="34" charset="0"/>
                </a:rPr>
                <a:t>Branch</a:t>
              </a:r>
              <a:endParaRPr lang="en-US" sz="1600" b="1" dirty="0">
                <a:latin typeface="Huawei Sans" panose="020C0503030203020204" pitchFamily="34" charset="0"/>
              </a:endParaRPr>
            </a:p>
          </p:txBody>
        </p:sp>
        <p:sp>
          <p:nvSpPr>
            <p:cNvPr id="13" name="矩形 15"/>
            <p:cNvSpPr/>
            <p:nvPr/>
          </p:nvSpPr>
          <p:spPr>
            <a:xfrm>
              <a:off x="8159224" y="4247989"/>
              <a:ext cx="869149" cy="338554"/>
            </a:xfrm>
            <a:prstGeom prst="rect">
              <a:avLst/>
            </a:prstGeom>
          </p:spPr>
          <p:txBody>
            <a:bodyPr wrap="none">
              <a:spAutoFit/>
            </a:bodyPr>
            <a:lstStyle/>
            <a:p>
              <a:pPr fontAlgn="ctr"/>
              <a:r>
                <a:rPr lang="en-US" sz="1600" b="1" dirty="0" smtClean="0">
                  <a:latin typeface="Huawei Sans" panose="020C0503030203020204" pitchFamily="34" charset="0"/>
                </a:rPr>
                <a:t>Branch</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 name="Straight Connector 8"/>
            <p:cNvCxnSpPr/>
            <p:nvPr/>
          </p:nvCxnSpPr>
          <p:spPr bwMode="auto">
            <a:xfrm>
              <a:off x="4121233" y="4047299"/>
              <a:ext cx="714927" cy="0"/>
            </a:xfrm>
            <a:prstGeom prst="line">
              <a:avLst/>
            </a:prstGeom>
            <a:solidFill>
              <a:schemeClr val="accent1"/>
            </a:solidFill>
            <a:ln w="38100" cap="flat" cmpd="sng" algn="ctr">
              <a:solidFill>
                <a:schemeClr val="tx1"/>
              </a:solidFill>
              <a:prstDash val="solid"/>
              <a:round/>
              <a:headEnd type="none" w="med" len="med"/>
              <a:tailEnd type="none" w="med" len="med"/>
            </a:ln>
            <a:effectLst/>
          </p:spPr>
        </p:cxnSp>
        <p:cxnSp>
          <p:nvCxnSpPr>
            <p:cNvPr id="17" name="Straight Connector 59"/>
            <p:cNvCxnSpPr/>
            <p:nvPr/>
          </p:nvCxnSpPr>
          <p:spPr bwMode="auto">
            <a:xfrm flipV="1">
              <a:off x="6314167" y="3314423"/>
              <a:ext cx="539337" cy="429038"/>
            </a:xfrm>
            <a:prstGeom prst="line">
              <a:avLst/>
            </a:prstGeom>
            <a:solidFill>
              <a:schemeClr val="accent1"/>
            </a:solidFill>
            <a:ln w="38100" cap="flat" cmpd="sng" algn="ctr">
              <a:solidFill>
                <a:schemeClr val="tx1"/>
              </a:solidFill>
              <a:prstDash val="solid"/>
              <a:round/>
              <a:headEnd type="none" w="med" len="med"/>
              <a:tailEnd type="none" w="med" len="med"/>
            </a:ln>
            <a:effectLst/>
          </p:spPr>
        </p:cxnSp>
        <p:pic>
          <p:nvPicPr>
            <p:cNvPr id="31"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70796" y="3852448"/>
              <a:ext cx="490909" cy="401653"/>
            </a:xfrm>
            <a:prstGeom prst="rect">
              <a:avLst/>
            </a:prstGeom>
          </p:spPr>
        </p:pic>
        <p:pic>
          <p:nvPicPr>
            <p:cNvPr id="4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30983" y="3009348"/>
              <a:ext cx="490909" cy="401653"/>
            </a:xfrm>
            <a:prstGeom prst="rect">
              <a:avLst/>
            </a:prstGeom>
          </p:spPr>
        </p:pic>
        <p:pic>
          <p:nvPicPr>
            <p:cNvPr id="41"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74344" y="4178590"/>
              <a:ext cx="490909" cy="401653"/>
            </a:xfrm>
            <a:prstGeom prst="rect">
              <a:avLst/>
            </a:prstGeom>
          </p:spPr>
        </p:pic>
        <p:cxnSp>
          <p:nvCxnSpPr>
            <p:cNvPr id="42" name="Straight Connector 8"/>
            <p:cNvCxnSpPr/>
            <p:nvPr/>
          </p:nvCxnSpPr>
          <p:spPr bwMode="auto">
            <a:xfrm>
              <a:off x="6394627" y="4361402"/>
              <a:ext cx="714927" cy="0"/>
            </a:xfrm>
            <a:prstGeom prst="line">
              <a:avLst/>
            </a:prstGeom>
            <a:solidFill>
              <a:schemeClr val="accent1"/>
            </a:solidFill>
            <a:ln w="38100" cap="flat" cmpd="sng" algn="ctr">
              <a:solidFill>
                <a:schemeClr val="tx1"/>
              </a:solidFill>
              <a:prstDash val="solid"/>
              <a:round/>
              <a:headEnd type="none" w="med" len="med"/>
              <a:tailEnd type="none" w="med" len="med"/>
            </a:ln>
            <a:effectLst/>
          </p:spPr>
        </p:cxnSp>
        <p:grpSp>
          <p:nvGrpSpPr>
            <p:cNvPr id="43" name="组合 35"/>
            <p:cNvGrpSpPr/>
            <p:nvPr/>
          </p:nvGrpSpPr>
          <p:grpSpPr>
            <a:xfrm>
              <a:off x="4343567" y="3350222"/>
              <a:ext cx="2560274" cy="1451460"/>
              <a:chOff x="3269076" y="1744970"/>
              <a:chExt cx="1860118" cy="1054529"/>
            </a:xfrm>
            <a:solidFill>
              <a:schemeClr val="bg1">
                <a:lumMod val="75000"/>
              </a:schemeClr>
            </a:solidFill>
          </p:grpSpPr>
          <p:sp>
            <p:nvSpPr>
              <p:cNvPr id="44" name="矩形 36"/>
              <p:cNvSpPr/>
              <p:nvPr/>
            </p:nvSpPr>
            <p:spPr>
              <a:xfrm>
                <a:off x="3495526" y="2457907"/>
                <a:ext cx="1426464" cy="3415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Oval 62"/>
              <p:cNvSpPr/>
              <p:nvPr/>
            </p:nvSpPr>
            <p:spPr bwMode="auto">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Oval 63"/>
              <p:cNvSpPr/>
              <p:nvPr/>
            </p:nvSpPr>
            <p:spPr bwMode="auto">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Oval 64"/>
              <p:cNvSpPr/>
              <p:nvPr/>
            </p:nvSpPr>
            <p:spPr bwMode="auto">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Oval 65"/>
              <p:cNvSpPr/>
              <p:nvPr/>
            </p:nvSpPr>
            <p:spPr bwMode="auto">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Oval 64"/>
              <p:cNvSpPr/>
              <p:nvPr/>
            </p:nvSpPr>
            <p:spPr bwMode="auto">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0" name="矩形 15"/>
            <p:cNvSpPr/>
            <p:nvPr/>
          </p:nvSpPr>
          <p:spPr>
            <a:xfrm>
              <a:off x="5134945" y="4072198"/>
              <a:ext cx="989373" cy="338554"/>
            </a:xfrm>
            <a:prstGeom prst="rect">
              <a:avLst/>
            </a:prstGeom>
          </p:spPr>
          <p:txBody>
            <a:bodyPr wrap="none">
              <a:spAutoFit/>
            </a:bodyPr>
            <a:lstStyle/>
            <a:p>
              <a:pPr fontAlgn="ctr"/>
              <a:r>
                <a:rPr lang="en-US" sz="1600" b="1" dirty="0" smtClean="0">
                  <a:latin typeface="Huawei Sans" panose="020C0503030203020204" pitchFamily="34" charset="0"/>
                </a:rPr>
                <a:t>Internet</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1" name="图片 50"/>
            <p:cNvPicPr>
              <a:picLocks noChangeAspect="1"/>
            </p:cNvPicPr>
            <p:nvPr/>
          </p:nvPicPr>
          <p:blipFill>
            <a:blip r:embed="rId4"/>
            <a:stretch>
              <a:fillRect/>
            </a:stretch>
          </p:blipFill>
          <p:spPr>
            <a:xfrm>
              <a:off x="2530341" y="3712127"/>
              <a:ext cx="960000" cy="612000"/>
            </a:xfrm>
            <a:prstGeom prst="rect">
              <a:avLst/>
            </a:prstGeom>
          </p:spPr>
        </p:pic>
        <p:sp>
          <p:nvSpPr>
            <p:cNvPr id="52" name="Freeform 186"/>
            <p:cNvSpPr>
              <a:spLocks noEditPoints="1"/>
            </p:cNvSpPr>
            <p:nvPr/>
          </p:nvSpPr>
          <p:spPr bwMode="auto">
            <a:xfrm>
              <a:off x="7432136" y="2817373"/>
              <a:ext cx="558800" cy="560388"/>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Freeform 30"/>
            <p:cNvSpPr>
              <a:spLocks noEditPoints="1"/>
            </p:cNvSpPr>
            <p:nvPr/>
          </p:nvSpPr>
          <p:spPr bwMode="auto">
            <a:xfrm>
              <a:off x="7812281" y="4060329"/>
              <a:ext cx="261937" cy="638175"/>
            </a:xfrm>
            <a:custGeom>
              <a:avLst/>
              <a:gdLst/>
              <a:ahLst/>
              <a:cxnLst>
                <a:cxn ang="0">
                  <a:pos x="2156" y="993"/>
                </a:cxn>
                <a:cxn ang="0">
                  <a:pos x="4056" y="3975"/>
                </a:cxn>
                <a:cxn ang="0">
                  <a:pos x="3497" y="2787"/>
                </a:cxn>
                <a:cxn ang="0">
                  <a:pos x="3497" y="3320"/>
                </a:cxn>
                <a:cxn ang="0">
                  <a:pos x="4076" y="4477"/>
                </a:cxn>
                <a:cxn ang="0">
                  <a:pos x="3574" y="13182"/>
                </a:cxn>
                <a:cxn ang="0">
                  <a:pos x="3574" y="13682"/>
                </a:cxn>
                <a:cxn ang="0">
                  <a:pos x="3763" y="11440"/>
                </a:cxn>
                <a:cxn ang="0">
                  <a:pos x="1316" y="11940"/>
                </a:cxn>
                <a:cxn ang="0">
                  <a:pos x="4076" y="8829"/>
                </a:cxn>
                <a:cxn ang="0">
                  <a:pos x="2822" y="8829"/>
                </a:cxn>
                <a:cxn ang="0">
                  <a:pos x="1818" y="8458"/>
                </a:cxn>
                <a:cxn ang="0">
                  <a:pos x="564" y="7088"/>
                </a:cxn>
                <a:cxn ang="0">
                  <a:pos x="3679" y="7587"/>
                </a:cxn>
                <a:cxn ang="0">
                  <a:pos x="1065" y="4477"/>
                </a:cxn>
                <a:cxn ang="0">
                  <a:pos x="1096" y="4477"/>
                </a:cxn>
                <a:cxn ang="0">
                  <a:pos x="2570" y="4976"/>
                </a:cxn>
                <a:cxn ang="0">
                  <a:pos x="1086" y="4976"/>
                </a:cxn>
                <a:cxn ang="0">
                  <a:pos x="3574" y="15423"/>
                </a:cxn>
                <a:cxn ang="0">
                  <a:pos x="2822" y="15423"/>
                </a:cxn>
                <a:cxn ang="0">
                  <a:pos x="2070" y="15423"/>
                </a:cxn>
                <a:cxn ang="0">
                  <a:pos x="1316" y="15423"/>
                </a:cxn>
                <a:cxn ang="0">
                  <a:pos x="564" y="15423"/>
                </a:cxn>
                <a:cxn ang="0">
                  <a:pos x="2822" y="14552"/>
                </a:cxn>
                <a:cxn ang="0">
                  <a:pos x="1316" y="14552"/>
                </a:cxn>
                <a:cxn ang="0">
                  <a:pos x="564" y="14552"/>
                </a:cxn>
                <a:cxn ang="0">
                  <a:pos x="3574" y="12811"/>
                </a:cxn>
                <a:cxn ang="0">
                  <a:pos x="2822" y="12811"/>
                </a:cxn>
                <a:cxn ang="0">
                  <a:pos x="2070" y="12811"/>
                </a:cxn>
                <a:cxn ang="0">
                  <a:pos x="1316" y="12811"/>
                </a:cxn>
                <a:cxn ang="0">
                  <a:pos x="564" y="12811"/>
                </a:cxn>
                <a:cxn ang="0">
                  <a:pos x="3574" y="11070"/>
                </a:cxn>
                <a:cxn ang="0">
                  <a:pos x="2822" y="11070"/>
                </a:cxn>
                <a:cxn ang="0">
                  <a:pos x="2070" y="11070"/>
                </a:cxn>
                <a:cxn ang="0">
                  <a:pos x="1316" y="11070"/>
                </a:cxn>
                <a:cxn ang="0">
                  <a:pos x="564" y="11070"/>
                </a:cxn>
                <a:cxn ang="0">
                  <a:pos x="3574" y="10199"/>
                </a:cxn>
                <a:cxn ang="0">
                  <a:pos x="1316" y="10199"/>
                </a:cxn>
                <a:cxn ang="0">
                  <a:pos x="564" y="10199"/>
                </a:cxn>
                <a:cxn ang="0">
                  <a:pos x="2070" y="9329"/>
                </a:cxn>
                <a:cxn ang="0">
                  <a:pos x="1316" y="9329"/>
                </a:cxn>
                <a:cxn ang="0">
                  <a:pos x="564" y="9329"/>
                </a:cxn>
                <a:cxn ang="0">
                  <a:pos x="3574" y="8458"/>
                </a:cxn>
                <a:cxn ang="0">
                  <a:pos x="2070" y="8458"/>
                </a:cxn>
                <a:cxn ang="0">
                  <a:pos x="3574" y="6717"/>
                </a:cxn>
                <a:cxn ang="0">
                  <a:pos x="2070" y="6717"/>
                </a:cxn>
                <a:cxn ang="0">
                  <a:pos x="1316" y="6717"/>
                </a:cxn>
                <a:cxn ang="0">
                  <a:pos x="564" y="6717"/>
                </a:cxn>
                <a:cxn ang="0">
                  <a:pos x="3574" y="5847"/>
                </a:cxn>
                <a:cxn ang="0">
                  <a:pos x="2822" y="5847"/>
                </a:cxn>
                <a:cxn ang="0">
                  <a:pos x="2070" y="5847"/>
                </a:cxn>
                <a:cxn ang="0">
                  <a:pos x="564" y="5847"/>
                </a:cxn>
              </a:cxnLst>
              <a:rect l="0" t="0" r="r" b="b"/>
              <a:pathLst>
                <a:path w="4640" h="16096">
                  <a:moveTo>
                    <a:pt x="0" y="16096"/>
                  </a:moveTo>
                  <a:lnTo>
                    <a:pt x="0" y="3975"/>
                  </a:lnTo>
                  <a:lnTo>
                    <a:pt x="584" y="3975"/>
                  </a:lnTo>
                  <a:lnTo>
                    <a:pt x="584" y="2624"/>
                  </a:lnTo>
                  <a:lnTo>
                    <a:pt x="2156" y="993"/>
                  </a:lnTo>
                  <a:lnTo>
                    <a:pt x="2156" y="0"/>
                  </a:lnTo>
                  <a:lnTo>
                    <a:pt x="2484" y="0"/>
                  </a:lnTo>
                  <a:lnTo>
                    <a:pt x="2484" y="1015"/>
                  </a:lnTo>
                  <a:lnTo>
                    <a:pt x="4056" y="2624"/>
                  </a:lnTo>
                  <a:lnTo>
                    <a:pt x="4056" y="3975"/>
                  </a:lnTo>
                  <a:lnTo>
                    <a:pt x="4640" y="3975"/>
                  </a:lnTo>
                  <a:lnTo>
                    <a:pt x="4640" y="16096"/>
                  </a:lnTo>
                  <a:lnTo>
                    <a:pt x="0" y="16096"/>
                  </a:lnTo>
                  <a:close/>
                  <a:moveTo>
                    <a:pt x="1143" y="2787"/>
                  </a:moveTo>
                  <a:lnTo>
                    <a:pt x="3497" y="2787"/>
                  </a:lnTo>
                  <a:lnTo>
                    <a:pt x="3497" y="3158"/>
                  </a:lnTo>
                  <a:lnTo>
                    <a:pt x="1143" y="3158"/>
                  </a:lnTo>
                  <a:lnTo>
                    <a:pt x="1143" y="2787"/>
                  </a:lnTo>
                  <a:close/>
                  <a:moveTo>
                    <a:pt x="1143" y="3320"/>
                  </a:moveTo>
                  <a:lnTo>
                    <a:pt x="3497" y="3320"/>
                  </a:lnTo>
                  <a:lnTo>
                    <a:pt x="3497" y="3692"/>
                  </a:lnTo>
                  <a:lnTo>
                    <a:pt x="1143" y="3692"/>
                  </a:lnTo>
                  <a:lnTo>
                    <a:pt x="1143" y="3320"/>
                  </a:lnTo>
                  <a:close/>
                  <a:moveTo>
                    <a:pt x="3574" y="4477"/>
                  </a:moveTo>
                  <a:lnTo>
                    <a:pt x="4076" y="4477"/>
                  </a:lnTo>
                  <a:lnTo>
                    <a:pt x="4076" y="4976"/>
                  </a:lnTo>
                  <a:lnTo>
                    <a:pt x="3574" y="4976"/>
                  </a:lnTo>
                  <a:lnTo>
                    <a:pt x="3574" y="4477"/>
                  </a:lnTo>
                  <a:close/>
                  <a:moveTo>
                    <a:pt x="1316" y="13182"/>
                  </a:moveTo>
                  <a:lnTo>
                    <a:pt x="3574" y="13182"/>
                  </a:lnTo>
                  <a:lnTo>
                    <a:pt x="3846" y="13182"/>
                  </a:lnTo>
                  <a:lnTo>
                    <a:pt x="4076" y="13182"/>
                  </a:lnTo>
                  <a:lnTo>
                    <a:pt x="4076" y="13682"/>
                  </a:lnTo>
                  <a:lnTo>
                    <a:pt x="3846" y="13682"/>
                  </a:lnTo>
                  <a:lnTo>
                    <a:pt x="3574" y="13682"/>
                  </a:lnTo>
                  <a:lnTo>
                    <a:pt x="1316" y="13682"/>
                  </a:lnTo>
                  <a:lnTo>
                    <a:pt x="1316" y="13182"/>
                  </a:lnTo>
                  <a:close/>
                  <a:moveTo>
                    <a:pt x="1316" y="11440"/>
                  </a:moveTo>
                  <a:lnTo>
                    <a:pt x="3574" y="11440"/>
                  </a:lnTo>
                  <a:lnTo>
                    <a:pt x="3763" y="11440"/>
                  </a:lnTo>
                  <a:lnTo>
                    <a:pt x="4076" y="11440"/>
                  </a:lnTo>
                  <a:lnTo>
                    <a:pt x="4076" y="11940"/>
                  </a:lnTo>
                  <a:lnTo>
                    <a:pt x="3763" y="11940"/>
                  </a:lnTo>
                  <a:lnTo>
                    <a:pt x="3574" y="11940"/>
                  </a:lnTo>
                  <a:lnTo>
                    <a:pt x="1316" y="11940"/>
                  </a:lnTo>
                  <a:lnTo>
                    <a:pt x="1316" y="11440"/>
                  </a:lnTo>
                  <a:close/>
                  <a:moveTo>
                    <a:pt x="2822" y="8829"/>
                  </a:moveTo>
                  <a:lnTo>
                    <a:pt x="3220" y="8829"/>
                  </a:lnTo>
                  <a:lnTo>
                    <a:pt x="3324" y="8829"/>
                  </a:lnTo>
                  <a:lnTo>
                    <a:pt x="4076" y="8829"/>
                  </a:lnTo>
                  <a:lnTo>
                    <a:pt x="4076" y="9329"/>
                  </a:lnTo>
                  <a:lnTo>
                    <a:pt x="3324" y="9329"/>
                  </a:lnTo>
                  <a:lnTo>
                    <a:pt x="3220" y="9329"/>
                  </a:lnTo>
                  <a:lnTo>
                    <a:pt x="2822" y="9329"/>
                  </a:lnTo>
                  <a:lnTo>
                    <a:pt x="2822" y="8829"/>
                  </a:lnTo>
                  <a:close/>
                  <a:moveTo>
                    <a:pt x="564" y="7958"/>
                  </a:moveTo>
                  <a:lnTo>
                    <a:pt x="878" y="7958"/>
                  </a:lnTo>
                  <a:lnTo>
                    <a:pt x="1066" y="7958"/>
                  </a:lnTo>
                  <a:lnTo>
                    <a:pt x="1818" y="7958"/>
                  </a:lnTo>
                  <a:lnTo>
                    <a:pt x="1818" y="8458"/>
                  </a:lnTo>
                  <a:lnTo>
                    <a:pt x="1066" y="8458"/>
                  </a:lnTo>
                  <a:lnTo>
                    <a:pt x="878" y="8458"/>
                  </a:lnTo>
                  <a:lnTo>
                    <a:pt x="564" y="8458"/>
                  </a:lnTo>
                  <a:lnTo>
                    <a:pt x="564" y="7958"/>
                  </a:lnTo>
                  <a:close/>
                  <a:moveTo>
                    <a:pt x="564" y="7088"/>
                  </a:moveTo>
                  <a:lnTo>
                    <a:pt x="3574" y="7088"/>
                  </a:lnTo>
                  <a:lnTo>
                    <a:pt x="3679" y="7088"/>
                  </a:lnTo>
                  <a:lnTo>
                    <a:pt x="4076" y="7088"/>
                  </a:lnTo>
                  <a:lnTo>
                    <a:pt x="4076" y="7587"/>
                  </a:lnTo>
                  <a:lnTo>
                    <a:pt x="3679" y="7587"/>
                  </a:lnTo>
                  <a:lnTo>
                    <a:pt x="3574" y="7587"/>
                  </a:lnTo>
                  <a:lnTo>
                    <a:pt x="564" y="7587"/>
                  </a:lnTo>
                  <a:lnTo>
                    <a:pt x="564" y="7088"/>
                  </a:lnTo>
                  <a:close/>
                  <a:moveTo>
                    <a:pt x="564" y="4477"/>
                  </a:moveTo>
                  <a:lnTo>
                    <a:pt x="1065" y="4477"/>
                  </a:lnTo>
                  <a:lnTo>
                    <a:pt x="1065" y="4976"/>
                  </a:lnTo>
                  <a:lnTo>
                    <a:pt x="564" y="4976"/>
                  </a:lnTo>
                  <a:lnTo>
                    <a:pt x="564" y="4477"/>
                  </a:lnTo>
                  <a:close/>
                  <a:moveTo>
                    <a:pt x="1086" y="4477"/>
                  </a:moveTo>
                  <a:lnTo>
                    <a:pt x="1096" y="4477"/>
                  </a:lnTo>
                  <a:lnTo>
                    <a:pt x="1160" y="4477"/>
                  </a:lnTo>
                  <a:lnTo>
                    <a:pt x="1164" y="4477"/>
                  </a:lnTo>
                  <a:lnTo>
                    <a:pt x="1382" y="4477"/>
                  </a:lnTo>
                  <a:lnTo>
                    <a:pt x="2570" y="4477"/>
                  </a:lnTo>
                  <a:lnTo>
                    <a:pt x="2570" y="4976"/>
                  </a:lnTo>
                  <a:lnTo>
                    <a:pt x="1382" y="4976"/>
                  </a:lnTo>
                  <a:lnTo>
                    <a:pt x="1164" y="4976"/>
                  </a:lnTo>
                  <a:lnTo>
                    <a:pt x="1160" y="4976"/>
                  </a:lnTo>
                  <a:lnTo>
                    <a:pt x="1096" y="4976"/>
                  </a:lnTo>
                  <a:lnTo>
                    <a:pt x="1086" y="4976"/>
                  </a:lnTo>
                  <a:lnTo>
                    <a:pt x="1086" y="4477"/>
                  </a:lnTo>
                  <a:close/>
                  <a:moveTo>
                    <a:pt x="3574" y="14923"/>
                  </a:moveTo>
                  <a:lnTo>
                    <a:pt x="4076" y="14923"/>
                  </a:lnTo>
                  <a:lnTo>
                    <a:pt x="4076" y="15423"/>
                  </a:lnTo>
                  <a:lnTo>
                    <a:pt x="3574" y="15423"/>
                  </a:lnTo>
                  <a:lnTo>
                    <a:pt x="3574" y="14923"/>
                  </a:lnTo>
                  <a:close/>
                  <a:moveTo>
                    <a:pt x="2822" y="14923"/>
                  </a:moveTo>
                  <a:lnTo>
                    <a:pt x="3324" y="14923"/>
                  </a:lnTo>
                  <a:lnTo>
                    <a:pt x="3324" y="15423"/>
                  </a:lnTo>
                  <a:lnTo>
                    <a:pt x="2822" y="15423"/>
                  </a:lnTo>
                  <a:lnTo>
                    <a:pt x="2822" y="14923"/>
                  </a:lnTo>
                  <a:close/>
                  <a:moveTo>
                    <a:pt x="2070" y="14923"/>
                  </a:moveTo>
                  <a:lnTo>
                    <a:pt x="2570" y="14923"/>
                  </a:lnTo>
                  <a:lnTo>
                    <a:pt x="2570" y="15423"/>
                  </a:lnTo>
                  <a:lnTo>
                    <a:pt x="2070" y="15423"/>
                  </a:lnTo>
                  <a:lnTo>
                    <a:pt x="2070" y="14923"/>
                  </a:lnTo>
                  <a:close/>
                  <a:moveTo>
                    <a:pt x="1316" y="14923"/>
                  </a:moveTo>
                  <a:lnTo>
                    <a:pt x="1818" y="14923"/>
                  </a:lnTo>
                  <a:lnTo>
                    <a:pt x="1818" y="15423"/>
                  </a:lnTo>
                  <a:lnTo>
                    <a:pt x="1316" y="15423"/>
                  </a:lnTo>
                  <a:lnTo>
                    <a:pt x="1316" y="14923"/>
                  </a:lnTo>
                  <a:close/>
                  <a:moveTo>
                    <a:pt x="564" y="14923"/>
                  </a:moveTo>
                  <a:lnTo>
                    <a:pt x="1066" y="14923"/>
                  </a:lnTo>
                  <a:lnTo>
                    <a:pt x="1066" y="15423"/>
                  </a:lnTo>
                  <a:lnTo>
                    <a:pt x="564" y="15423"/>
                  </a:lnTo>
                  <a:lnTo>
                    <a:pt x="564" y="14923"/>
                  </a:lnTo>
                  <a:close/>
                  <a:moveTo>
                    <a:pt x="2822" y="14052"/>
                  </a:moveTo>
                  <a:lnTo>
                    <a:pt x="3324" y="14052"/>
                  </a:lnTo>
                  <a:lnTo>
                    <a:pt x="3324" y="14552"/>
                  </a:lnTo>
                  <a:lnTo>
                    <a:pt x="2822" y="14552"/>
                  </a:lnTo>
                  <a:lnTo>
                    <a:pt x="2822" y="14052"/>
                  </a:lnTo>
                  <a:close/>
                  <a:moveTo>
                    <a:pt x="1316" y="14052"/>
                  </a:moveTo>
                  <a:lnTo>
                    <a:pt x="1818" y="14052"/>
                  </a:lnTo>
                  <a:lnTo>
                    <a:pt x="1818" y="14552"/>
                  </a:lnTo>
                  <a:lnTo>
                    <a:pt x="1316" y="14552"/>
                  </a:lnTo>
                  <a:lnTo>
                    <a:pt x="1316" y="14052"/>
                  </a:lnTo>
                  <a:close/>
                  <a:moveTo>
                    <a:pt x="564" y="14052"/>
                  </a:moveTo>
                  <a:lnTo>
                    <a:pt x="1066" y="14052"/>
                  </a:lnTo>
                  <a:lnTo>
                    <a:pt x="1066" y="14552"/>
                  </a:lnTo>
                  <a:lnTo>
                    <a:pt x="564" y="14552"/>
                  </a:lnTo>
                  <a:lnTo>
                    <a:pt x="564" y="14052"/>
                  </a:lnTo>
                  <a:close/>
                  <a:moveTo>
                    <a:pt x="3574" y="12311"/>
                  </a:moveTo>
                  <a:lnTo>
                    <a:pt x="4076" y="12311"/>
                  </a:lnTo>
                  <a:lnTo>
                    <a:pt x="4076" y="12811"/>
                  </a:lnTo>
                  <a:lnTo>
                    <a:pt x="3574" y="12811"/>
                  </a:lnTo>
                  <a:lnTo>
                    <a:pt x="3574" y="12311"/>
                  </a:lnTo>
                  <a:close/>
                  <a:moveTo>
                    <a:pt x="2822" y="12311"/>
                  </a:moveTo>
                  <a:lnTo>
                    <a:pt x="3324" y="12311"/>
                  </a:lnTo>
                  <a:lnTo>
                    <a:pt x="3324" y="12811"/>
                  </a:lnTo>
                  <a:lnTo>
                    <a:pt x="2822" y="12811"/>
                  </a:lnTo>
                  <a:lnTo>
                    <a:pt x="2822" y="12311"/>
                  </a:lnTo>
                  <a:close/>
                  <a:moveTo>
                    <a:pt x="2070" y="12311"/>
                  </a:moveTo>
                  <a:lnTo>
                    <a:pt x="2570" y="12311"/>
                  </a:lnTo>
                  <a:lnTo>
                    <a:pt x="2570" y="12811"/>
                  </a:lnTo>
                  <a:lnTo>
                    <a:pt x="2070" y="12811"/>
                  </a:lnTo>
                  <a:lnTo>
                    <a:pt x="2070" y="12311"/>
                  </a:lnTo>
                  <a:close/>
                  <a:moveTo>
                    <a:pt x="1316" y="12311"/>
                  </a:moveTo>
                  <a:lnTo>
                    <a:pt x="1818" y="12311"/>
                  </a:lnTo>
                  <a:lnTo>
                    <a:pt x="1818" y="12811"/>
                  </a:lnTo>
                  <a:lnTo>
                    <a:pt x="1316" y="12811"/>
                  </a:lnTo>
                  <a:lnTo>
                    <a:pt x="1316" y="12311"/>
                  </a:lnTo>
                  <a:close/>
                  <a:moveTo>
                    <a:pt x="564" y="12311"/>
                  </a:moveTo>
                  <a:lnTo>
                    <a:pt x="1066" y="12311"/>
                  </a:lnTo>
                  <a:lnTo>
                    <a:pt x="1066" y="12811"/>
                  </a:lnTo>
                  <a:lnTo>
                    <a:pt x="564" y="12811"/>
                  </a:lnTo>
                  <a:lnTo>
                    <a:pt x="564" y="12311"/>
                  </a:lnTo>
                  <a:close/>
                  <a:moveTo>
                    <a:pt x="3574" y="10570"/>
                  </a:moveTo>
                  <a:lnTo>
                    <a:pt x="4076" y="10570"/>
                  </a:lnTo>
                  <a:lnTo>
                    <a:pt x="4076" y="11070"/>
                  </a:lnTo>
                  <a:lnTo>
                    <a:pt x="3574" y="11070"/>
                  </a:lnTo>
                  <a:lnTo>
                    <a:pt x="3574" y="10570"/>
                  </a:lnTo>
                  <a:close/>
                  <a:moveTo>
                    <a:pt x="2822" y="10570"/>
                  </a:moveTo>
                  <a:lnTo>
                    <a:pt x="3324" y="10570"/>
                  </a:lnTo>
                  <a:lnTo>
                    <a:pt x="3324" y="11070"/>
                  </a:lnTo>
                  <a:lnTo>
                    <a:pt x="2822" y="11070"/>
                  </a:lnTo>
                  <a:lnTo>
                    <a:pt x="2822" y="10570"/>
                  </a:lnTo>
                  <a:close/>
                  <a:moveTo>
                    <a:pt x="2070" y="10570"/>
                  </a:moveTo>
                  <a:lnTo>
                    <a:pt x="2570" y="10570"/>
                  </a:lnTo>
                  <a:lnTo>
                    <a:pt x="2570" y="11070"/>
                  </a:lnTo>
                  <a:lnTo>
                    <a:pt x="2070" y="11070"/>
                  </a:lnTo>
                  <a:lnTo>
                    <a:pt x="2070" y="10570"/>
                  </a:lnTo>
                  <a:close/>
                  <a:moveTo>
                    <a:pt x="1316" y="10570"/>
                  </a:moveTo>
                  <a:lnTo>
                    <a:pt x="1818" y="10570"/>
                  </a:lnTo>
                  <a:lnTo>
                    <a:pt x="1818" y="11070"/>
                  </a:lnTo>
                  <a:lnTo>
                    <a:pt x="1316" y="11070"/>
                  </a:lnTo>
                  <a:lnTo>
                    <a:pt x="1316" y="10570"/>
                  </a:lnTo>
                  <a:close/>
                  <a:moveTo>
                    <a:pt x="564" y="10570"/>
                  </a:moveTo>
                  <a:lnTo>
                    <a:pt x="1066" y="10570"/>
                  </a:lnTo>
                  <a:lnTo>
                    <a:pt x="1066" y="11070"/>
                  </a:lnTo>
                  <a:lnTo>
                    <a:pt x="564" y="11070"/>
                  </a:lnTo>
                  <a:lnTo>
                    <a:pt x="564" y="10570"/>
                  </a:lnTo>
                  <a:close/>
                  <a:moveTo>
                    <a:pt x="3574" y="9700"/>
                  </a:moveTo>
                  <a:lnTo>
                    <a:pt x="4076" y="9700"/>
                  </a:lnTo>
                  <a:lnTo>
                    <a:pt x="4076" y="10199"/>
                  </a:lnTo>
                  <a:lnTo>
                    <a:pt x="3574" y="10199"/>
                  </a:lnTo>
                  <a:lnTo>
                    <a:pt x="3574" y="9700"/>
                  </a:lnTo>
                  <a:close/>
                  <a:moveTo>
                    <a:pt x="1316" y="9700"/>
                  </a:moveTo>
                  <a:lnTo>
                    <a:pt x="1818" y="9700"/>
                  </a:lnTo>
                  <a:lnTo>
                    <a:pt x="1818" y="10199"/>
                  </a:lnTo>
                  <a:lnTo>
                    <a:pt x="1316" y="10199"/>
                  </a:lnTo>
                  <a:lnTo>
                    <a:pt x="1316" y="9700"/>
                  </a:lnTo>
                  <a:close/>
                  <a:moveTo>
                    <a:pt x="564" y="9700"/>
                  </a:moveTo>
                  <a:lnTo>
                    <a:pt x="1066" y="9700"/>
                  </a:lnTo>
                  <a:lnTo>
                    <a:pt x="1066" y="10199"/>
                  </a:lnTo>
                  <a:lnTo>
                    <a:pt x="564" y="10199"/>
                  </a:lnTo>
                  <a:lnTo>
                    <a:pt x="564" y="9700"/>
                  </a:lnTo>
                  <a:close/>
                  <a:moveTo>
                    <a:pt x="2070" y="8829"/>
                  </a:moveTo>
                  <a:lnTo>
                    <a:pt x="2570" y="8829"/>
                  </a:lnTo>
                  <a:lnTo>
                    <a:pt x="2570" y="9329"/>
                  </a:lnTo>
                  <a:lnTo>
                    <a:pt x="2070" y="9329"/>
                  </a:lnTo>
                  <a:lnTo>
                    <a:pt x="2070" y="8829"/>
                  </a:lnTo>
                  <a:close/>
                  <a:moveTo>
                    <a:pt x="1316" y="8829"/>
                  </a:moveTo>
                  <a:lnTo>
                    <a:pt x="1818" y="8829"/>
                  </a:lnTo>
                  <a:lnTo>
                    <a:pt x="1818" y="9329"/>
                  </a:lnTo>
                  <a:lnTo>
                    <a:pt x="1316" y="9329"/>
                  </a:lnTo>
                  <a:lnTo>
                    <a:pt x="1316" y="8829"/>
                  </a:lnTo>
                  <a:close/>
                  <a:moveTo>
                    <a:pt x="564" y="8829"/>
                  </a:moveTo>
                  <a:lnTo>
                    <a:pt x="1066" y="8829"/>
                  </a:lnTo>
                  <a:lnTo>
                    <a:pt x="1066" y="9329"/>
                  </a:lnTo>
                  <a:lnTo>
                    <a:pt x="564" y="9329"/>
                  </a:lnTo>
                  <a:lnTo>
                    <a:pt x="564" y="8829"/>
                  </a:lnTo>
                  <a:close/>
                  <a:moveTo>
                    <a:pt x="3574" y="7958"/>
                  </a:moveTo>
                  <a:lnTo>
                    <a:pt x="4076" y="7958"/>
                  </a:lnTo>
                  <a:lnTo>
                    <a:pt x="4076" y="8458"/>
                  </a:lnTo>
                  <a:lnTo>
                    <a:pt x="3574" y="8458"/>
                  </a:lnTo>
                  <a:lnTo>
                    <a:pt x="3574" y="7958"/>
                  </a:lnTo>
                  <a:close/>
                  <a:moveTo>
                    <a:pt x="2070" y="7958"/>
                  </a:moveTo>
                  <a:lnTo>
                    <a:pt x="2570" y="7958"/>
                  </a:lnTo>
                  <a:lnTo>
                    <a:pt x="2570" y="8458"/>
                  </a:lnTo>
                  <a:lnTo>
                    <a:pt x="2070" y="8458"/>
                  </a:lnTo>
                  <a:lnTo>
                    <a:pt x="2070" y="7958"/>
                  </a:lnTo>
                  <a:close/>
                  <a:moveTo>
                    <a:pt x="3574" y="6217"/>
                  </a:moveTo>
                  <a:lnTo>
                    <a:pt x="4076" y="6217"/>
                  </a:lnTo>
                  <a:lnTo>
                    <a:pt x="4076" y="6717"/>
                  </a:lnTo>
                  <a:lnTo>
                    <a:pt x="3574" y="6717"/>
                  </a:lnTo>
                  <a:lnTo>
                    <a:pt x="3574" y="6217"/>
                  </a:lnTo>
                  <a:close/>
                  <a:moveTo>
                    <a:pt x="2070" y="6217"/>
                  </a:moveTo>
                  <a:lnTo>
                    <a:pt x="2570" y="6217"/>
                  </a:lnTo>
                  <a:lnTo>
                    <a:pt x="2570" y="6717"/>
                  </a:lnTo>
                  <a:lnTo>
                    <a:pt x="2070" y="6717"/>
                  </a:lnTo>
                  <a:lnTo>
                    <a:pt x="2070" y="6217"/>
                  </a:lnTo>
                  <a:close/>
                  <a:moveTo>
                    <a:pt x="1316" y="6217"/>
                  </a:moveTo>
                  <a:lnTo>
                    <a:pt x="1818" y="6217"/>
                  </a:lnTo>
                  <a:lnTo>
                    <a:pt x="1818" y="6717"/>
                  </a:lnTo>
                  <a:lnTo>
                    <a:pt x="1316" y="6717"/>
                  </a:lnTo>
                  <a:lnTo>
                    <a:pt x="1316" y="6217"/>
                  </a:lnTo>
                  <a:close/>
                  <a:moveTo>
                    <a:pt x="564" y="6217"/>
                  </a:moveTo>
                  <a:lnTo>
                    <a:pt x="1066" y="6217"/>
                  </a:lnTo>
                  <a:lnTo>
                    <a:pt x="1066" y="6717"/>
                  </a:lnTo>
                  <a:lnTo>
                    <a:pt x="564" y="6717"/>
                  </a:lnTo>
                  <a:lnTo>
                    <a:pt x="564" y="6217"/>
                  </a:lnTo>
                  <a:close/>
                  <a:moveTo>
                    <a:pt x="3574" y="5347"/>
                  </a:moveTo>
                  <a:lnTo>
                    <a:pt x="4076" y="5347"/>
                  </a:lnTo>
                  <a:lnTo>
                    <a:pt x="4076" y="5847"/>
                  </a:lnTo>
                  <a:lnTo>
                    <a:pt x="3574" y="5847"/>
                  </a:lnTo>
                  <a:lnTo>
                    <a:pt x="3574" y="5347"/>
                  </a:lnTo>
                  <a:close/>
                  <a:moveTo>
                    <a:pt x="2822" y="5347"/>
                  </a:moveTo>
                  <a:lnTo>
                    <a:pt x="3324" y="5347"/>
                  </a:lnTo>
                  <a:lnTo>
                    <a:pt x="3324" y="5847"/>
                  </a:lnTo>
                  <a:lnTo>
                    <a:pt x="2822" y="5847"/>
                  </a:lnTo>
                  <a:lnTo>
                    <a:pt x="2822" y="5347"/>
                  </a:lnTo>
                  <a:close/>
                  <a:moveTo>
                    <a:pt x="2070" y="5347"/>
                  </a:moveTo>
                  <a:lnTo>
                    <a:pt x="2570" y="5347"/>
                  </a:lnTo>
                  <a:lnTo>
                    <a:pt x="2570" y="5847"/>
                  </a:lnTo>
                  <a:lnTo>
                    <a:pt x="2070" y="5847"/>
                  </a:lnTo>
                  <a:lnTo>
                    <a:pt x="2070" y="5347"/>
                  </a:lnTo>
                  <a:close/>
                  <a:moveTo>
                    <a:pt x="564" y="5347"/>
                  </a:moveTo>
                  <a:lnTo>
                    <a:pt x="1066" y="5347"/>
                  </a:lnTo>
                  <a:lnTo>
                    <a:pt x="1066" y="5847"/>
                  </a:lnTo>
                  <a:lnTo>
                    <a:pt x="564" y="5847"/>
                  </a:lnTo>
                  <a:lnTo>
                    <a:pt x="564" y="5347"/>
                  </a:lnTo>
                  <a:close/>
                </a:path>
              </a:pathLst>
            </a:custGeom>
            <a:solidFill>
              <a:schemeClr val="bg1">
                <a:lumMod val="50000"/>
              </a:schemeClr>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0" name="文本占位符 4"/>
          <p:cNvSpPr txBox="1">
            <a:spLocks/>
          </p:cNvSpPr>
          <p:nvPr/>
        </p:nvSpPr>
        <p:spPr bwMode="auto">
          <a:xfrm>
            <a:off x="1141309" y="5040948"/>
            <a:ext cx="10728325" cy="856522"/>
          </a:xfrm>
          <a:prstGeom prst="rect">
            <a:avLst/>
          </a:prstGeom>
          <a:noFill/>
          <a:ln w="9525">
            <a:noFill/>
            <a:miter lim="800000"/>
            <a:headEnd/>
            <a:tailEnd/>
          </a:ln>
        </p:spPr>
        <p:txBody>
          <a:bodyPr vert="horz" wrap="square" lIns="80141" tIns="40071" rIns="80141" bIns="40071" numCol="1" anchor="t" anchorCtr="0" compatLnSpc="1">
            <a:prstTxWarp prst="textNoShape">
              <a:avLst/>
            </a:prstTxWarp>
            <a:sp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800" dirty="0" smtClean="0">
                <a:latin typeface="Huawei Sans" panose="020C0503030203020204" pitchFamily="34" charset="0"/>
              </a:rPr>
              <a:t>An IP-based VPN is a dedicated network infrastructure simulated on a shared IP network infrastructure by using related technologies. VPN has two outstanding features: private and virtual.</a:t>
            </a:r>
            <a:endParaRPr lang="en-US" altLang="zh-CN" sz="18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10420290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BA12F2C-794E-4166-A246-A6AEFB3F495C}"/>
              </a:ext>
            </a:extLst>
          </p:cNvPr>
          <p:cNvSpPr>
            <a:spLocks noGrp="1"/>
          </p:cNvSpPr>
          <p:nvPr>
            <p:ph type="title"/>
          </p:nvPr>
        </p:nvSpPr>
        <p:spPr/>
        <p:txBody>
          <a:bodyPr/>
          <a:lstStyle/>
          <a:p>
            <a:r>
              <a:rPr lang="en-US" smtClean="0"/>
              <a:t>Tunneling Technologies</a:t>
            </a:r>
            <a:endParaRPr lang="en-US" dirty="0">
              <a:sym typeface="Huawei Sans" panose="020C0503030203020204" pitchFamily="34" charset="0"/>
            </a:endParaRPr>
          </a:p>
        </p:txBody>
      </p:sp>
      <p:sp>
        <p:nvSpPr>
          <p:cNvPr id="3" name="Text Placeholder 2">
            <a:extLst>
              <a:ext uri="{FF2B5EF4-FFF2-40B4-BE49-F238E27FC236}">
                <a16:creationId xmlns="" xmlns:a16="http://schemas.microsoft.com/office/drawing/2014/main" id="{27EC9306-30B2-4B3F-B1F4-4ADD352ED9AE}"/>
              </a:ext>
            </a:extLst>
          </p:cNvPr>
          <p:cNvSpPr>
            <a:spLocks noGrp="1"/>
          </p:cNvSpPr>
          <p:nvPr>
            <p:ph type="body" sz="quarter" idx="10"/>
          </p:nvPr>
        </p:nvSpPr>
        <p:spPr/>
        <p:txBody>
          <a:bodyPr/>
          <a:lstStyle/>
          <a:p>
            <a:r>
              <a:rPr lang="en-US" sz="1800" dirty="0" smtClean="0"/>
              <a:t>A tunnel is similar to a bridge. Forwarding channels are established on the underlying network (for example, the Internet). Users can establish a tunnel network by themselves without the intervention of the underlying network provider (for example, a carrier).</a:t>
            </a:r>
            <a:endParaRPr lang="en-US" altLang="zh-CN" sz="1800" dirty="0" smtClean="0">
              <a:sym typeface="Huawei Sans" panose="020C0503030203020204" pitchFamily="34" charset="0"/>
            </a:endParaRPr>
          </a:p>
          <a:p>
            <a:r>
              <a:rPr lang="en-US" sz="1800" dirty="0" smtClean="0"/>
              <a:t>There are many tunneling technologies, such as MPLS, GRE, L2TP, IPsec and VXLAN. Although there are various tunneling technologies, their fundamentals are the same.</a:t>
            </a:r>
            <a:endParaRPr lang="en-US" altLang="zh-CN" sz="1800" dirty="0">
              <a:sym typeface="Huawei Sans" panose="020C0503030203020204" pitchFamily="34" charset="0"/>
            </a:endParaRPr>
          </a:p>
        </p:txBody>
      </p:sp>
      <p:grpSp>
        <p:nvGrpSpPr>
          <p:cNvPr id="109" name="组合 35"/>
          <p:cNvGrpSpPr/>
          <p:nvPr/>
        </p:nvGrpSpPr>
        <p:grpSpPr>
          <a:xfrm>
            <a:off x="5002672" y="3197048"/>
            <a:ext cx="1830006" cy="1037460"/>
            <a:chOff x="3269076" y="1744970"/>
            <a:chExt cx="1860118" cy="1054529"/>
          </a:xfrm>
          <a:solidFill>
            <a:schemeClr val="bg1">
              <a:lumMod val="75000"/>
            </a:schemeClr>
          </a:solidFill>
        </p:grpSpPr>
        <p:sp>
          <p:nvSpPr>
            <p:cNvPr id="110" name="矩形 36"/>
            <p:cNvSpPr/>
            <p:nvPr/>
          </p:nvSpPr>
          <p:spPr>
            <a:xfrm>
              <a:off x="3495526" y="2457907"/>
              <a:ext cx="1426464" cy="3415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Oval 62"/>
            <p:cNvSpPr/>
            <p:nvPr/>
          </p:nvSpPr>
          <p:spPr bwMode="auto">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Oval 63"/>
            <p:cNvSpPr/>
            <p:nvPr/>
          </p:nvSpPr>
          <p:spPr bwMode="auto">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Oval 64"/>
            <p:cNvSpPr/>
            <p:nvPr/>
          </p:nvSpPr>
          <p:spPr bwMode="auto">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Oval 65"/>
            <p:cNvSpPr/>
            <p:nvPr/>
          </p:nvSpPr>
          <p:spPr bwMode="auto">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Oval 64"/>
            <p:cNvSpPr/>
            <p:nvPr/>
          </p:nvSpPr>
          <p:spPr bwMode="auto">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18" name="TextBox 43"/>
          <p:cNvSpPr txBox="1"/>
          <p:nvPr/>
        </p:nvSpPr>
        <p:spPr>
          <a:xfrm>
            <a:off x="4172842" y="3257230"/>
            <a:ext cx="809837" cy="276999"/>
          </a:xfrm>
          <a:prstGeom prst="rect">
            <a:avLst/>
          </a:prstGeom>
          <a:noFill/>
        </p:spPr>
        <p:txBody>
          <a:bodyPr wrap="none" rtlCol="0">
            <a:spAutoFit/>
          </a:bodyPr>
          <a:lstStyle/>
          <a:p>
            <a:pPr fontAlgn="ctr"/>
            <a:r>
              <a:rPr lang="en-US" sz="1200" dirty="0" smtClean="0">
                <a:latin typeface="Huawei Sans" panose="020C0503030203020204" pitchFamily="34" charset="0"/>
              </a:rPr>
              <a:t>100.1.1.1</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9" name="TextBox 44"/>
          <p:cNvSpPr txBox="1"/>
          <p:nvPr/>
        </p:nvSpPr>
        <p:spPr>
          <a:xfrm>
            <a:off x="6609344" y="3257230"/>
            <a:ext cx="809837"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200.2.2.2</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0" name="Can 45"/>
          <p:cNvSpPr/>
          <p:nvPr/>
        </p:nvSpPr>
        <p:spPr bwMode="auto">
          <a:xfrm rot="5400000">
            <a:off x="5676400" y="2222962"/>
            <a:ext cx="297521" cy="3024000"/>
          </a:xfrm>
          <a:prstGeom prst="can">
            <a:avLst>
              <a:gd name="adj" fmla="val 64511"/>
            </a:avLst>
          </a:prstGeom>
          <a:solidFill>
            <a:srgbClr val="BEE9EE"/>
          </a:solidFill>
          <a:ln w="12700" cap="flat" cmpd="sng" algn="ctr">
            <a:solidFill>
              <a:sysClr val="window" lastClr="FFFFFF"/>
            </a:solidFill>
            <a:prstDash val="solid"/>
            <a:miter lim="800000"/>
          </a:ln>
          <a:effectLst/>
        </p:spPr>
        <p:txBody>
          <a:bodyPr rtlCol="0" anchor="ctr"/>
          <a:lstStyle/>
          <a:p>
            <a:pPr algn="ctr"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TextBox 46"/>
          <p:cNvSpPr txBox="1"/>
          <p:nvPr/>
        </p:nvSpPr>
        <p:spPr>
          <a:xfrm>
            <a:off x="5484922" y="3575946"/>
            <a:ext cx="787396" cy="307777"/>
          </a:xfrm>
          <a:prstGeom prst="rect">
            <a:avLst/>
          </a:prstGeom>
          <a:noFill/>
        </p:spPr>
        <p:txBody>
          <a:bodyPr wrap="none" rtlCol="0">
            <a:spAutoFit/>
          </a:bodyPr>
          <a:lstStyle/>
          <a:p>
            <a:pPr algn="ctr" fontAlgn="ctr"/>
            <a:r>
              <a:rPr lang="en-US" sz="1400" b="1" dirty="0" smtClean="0">
                <a:solidFill>
                  <a:schemeClr val="bg1">
                    <a:lumMod val="50000"/>
                  </a:schemeClr>
                </a:solidFill>
                <a:latin typeface="Huawei Sans" panose="020C0503030203020204" pitchFamily="34" charset="0"/>
              </a:rPr>
              <a:t>Tunnel</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22" name="Straight Connector 3"/>
          <p:cNvCxnSpPr/>
          <p:nvPr/>
        </p:nvCxnSpPr>
        <p:spPr bwMode="auto">
          <a:xfrm>
            <a:off x="3036353" y="3734962"/>
            <a:ext cx="947836"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23" name="Straight Connector 61"/>
          <p:cNvCxnSpPr/>
          <p:nvPr/>
        </p:nvCxnSpPr>
        <p:spPr bwMode="auto">
          <a:xfrm>
            <a:off x="7824253" y="3734962"/>
            <a:ext cx="842046"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124" name="TextBox 63"/>
          <p:cNvSpPr txBox="1"/>
          <p:nvPr/>
        </p:nvSpPr>
        <p:spPr>
          <a:xfrm>
            <a:off x="2165913" y="3596463"/>
            <a:ext cx="453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PC1</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5" name="TextBox 64"/>
          <p:cNvSpPr txBox="1"/>
          <p:nvPr/>
        </p:nvSpPr>
        <p:spPr>
          <a:xfrm>
            <a:off x="9112255" y="3596463"/>
            <a:ext cx="453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PC2</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37" name="图片 13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702929" y="3482962"/>
            <a:ext cx="540000" cy="504000"/>
          </a:xfrm>
          <a:prstGeom prst="rect">
            <a:avLst/>
          </a:prstGeom>
        </p:spPr>
      </p:pic>
      <p:pic>
        <p:nvPicPr>
          <p:cNvPr id="138" name="图片 13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383820" y="3482962"/>
            <a:ext cx="540000" cy="504000"/>
          </a:xfrm>
          <a:prstGeom prst="rect">
            <a:avLst/>
          </a:prstGeom>
        </p:spPr>
      </p:pic>
      <p:pic>
        <p:nvPicPr>
          <p:cNvPr id="152" name="图片 11" descr="开放网络-蓝.png"/>
          <p:cNvPicPr>
            <a:picLocks noChangeAspect="1"/>
          </p:cNvPicPr>
          <p:nvPr/>
        </p:nvPicPr>
        <p:blipFill>
          <a:blip r:embed="rId4" cstate="print"/>
          <a:stretch>
            <a:fillRect/>
          </a:stretch>
        </p:blipFill>
        <p:spPr>
          <a:xfrm>
            <a:off x="2605419" y="3563317"/>
            <a:ext cx="445956" cy="343290"/>
          </a:xfrm>
          <a:prstGeom prst="rect">
            <a:avLst/>
          </a:prstGeom>
        </p:spPr>
      </p:pic>
      <p:pic>
        <p:nvPicPr>
          <p:cNvPr id="153" name="图片 11" descr="开放网络-蓝.png"/>
          <p:cNvPicPr>
            <a:picLocks noChangeAspect="1"/>
          </p:cNvPicPr>
          <p:nvPr/>
        </p:nvPicPr>
        <p:blipFill>
          <a:blip r:embed="rId4" cstate="print"/>
          <a:stretch>
            <a:fillRect/>
          </a:stretch>
        </p:blipFill>
        <p:spPr>
          <a:xfrm>
            <a:off x="8666299" y="3563317"/>
            <a:ext cx="445956" cy="343290"/>
          </a:xfrm>
          <a:prstGeom prst="rect">
            <a:avLst/>
          </a:prstGeom>
        </p:spPr>
      </p:pic>
      <p:sp>
        <p:nvSpPr>
          <p:cNvPr id="154" name="TextBox 46"/>
          <p:cNvSpPr txBox="1"/>
          <p:nvPr/>
        </p:nvSpPr>
        <p:spPr>
          <a:xfrm>
            <a:off x="5494263" y="3920793"/>
            <a:ext cx="832280"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Internet</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55" name="Straight Connector 3"/>
          <p:cNvCxnSpPr/>
          <p:nvPr/>
        </p:nvCxnSpPr>
        <p:spPr bwMode="auto">
          <a:xfrm>
            <a:off x="2843313" y="3986962"/>
            <a:ext cx="0" cy="1470251"/>
          </a:xfrm>
          <a:prstGeom prst="line">
            <a:avLst/>
          </a:prstGeom>
          <a:solidFill>
            <a:schemeClr val="accent1"/>
          </a:solidFill>
          <a:ln w="19050" cap="flat" cmpd="sng" algn="ctr">
            <a:solidFill>
              <a:schemeClr val="bg1">
                <a:lumMod val="75000"/>
              </a:schemeClr>
            </a:solidFill>
            <a:prstDash val="sysDot"/>
            <a:round/>
            <a:headEnd type="none" w="med" len="med"/>
            <a:tailEnd type="none" w="med" len="med"/>
          </a:ln>
          <a:effectLst/>
        </p:spPr>
      </p:cxnSp>
      <p:cxnSp>
        <p:nvCxnSpPr>
          <p:cNvPr id="156" name="Straight Connector 3"/>
          <p:cNvCxnSpPr/>
          <p:nvPr/>
        </p:nvCxnSpPr>
        <p:spPr bwMode="auto">
          <a:xfrm>
            <a:off x="3984189" y="3986962"/>
            <a:ext cx="0" cy="1470251"/>
          </a:xfrm>
          <a:prstGeom prst="line">
            <a:avLst/>
          </a:prstGeom>
          <a:solidFill>
            <a:schemeClr val="accent1"/>
          </a:solidFill>
          <a:ln w="19050" cap="flat" cmpd="sng" algn="ctr">
            <a:solidFill>
              <a:schemeClr val="bg1">
                <a:lumMod val="75000"/>
              </a:schemeClr>
            </a:solidFill>
            <a:prstDash val="sysDot"/>
            <a:round/>
            <a:headEnd type="none" w="med" len="med"/>
            <a:tailEnd type="none" w="med" len="med"/>
          </a:ln>
          <a:effectLst/>
        </p:spPr>
      </p:cxnSp>
      <p:cxnSp>
        <p:nvCxnSpPr>
          <p:cNvPr id="157" name="Straight Connector 3"/>
          <p:cNvCxnSpPr/>
          <p:nvPr/>
        </p:nvCxnSpPr>
        <p:spPr bwMode="auto">
          <a:xfrm>
            <a:off x="7645129" y="3986962"/>
            <a:ext cx="0" cy="1470251"/>
          </a:xfrm>
          <a:prstGeom prst="line">
            <a:avLst/>
          </a:prstGeom>
          <a:solidFill>
            <a:schemeClr val="accent1"/>
          </a:solidFill>
          <a:ln w="19050" cap="flat" cmpd="sng" algn="ctr">
            <a:solidFill>
              <a:schemeClr val="bg1">
                <a:lumMod val="75000"/>
              </a:schemeClr>
            </a:solidFill>
            <a:prstDash val="sysDot"/>
            <a:round/>
            <a:headEnd type="none" w="med" len="med"/>
            <a:tailEnd type="none" w="med" len="med"/>
          </a:ln>
          <a:effectLst/>
        </p:spPr>
      </p:cxnSp>
      <p:cxnSp>
        <p:nvCxnSpPr>
          <p:cNvPr id="158" name="Straight Connector 3"/>
          <p:cNvCxnSpPr/>
          <p:nvPr/>
        </p:nvCxnSpPr>
        <p:spPr bwMode="auto">
          <a:xfrm>
            <a:off x="8935449" y="3986962"/>
            <a:ext cx="0" cy="1470251"/>
          </a:xfrm>
          <a:prstGeom prst="line">
            <a:avLst/>
          </a:prstGeom>
          <a:solidFill>
            <a:schemeClr val="accent1"/>
          </a:solidFill>
          <a:ln w="19050" cap="flat" cmpd="sng" algn="ctr">
            <a:solidFill>
              <a:schemeClr val="bg1">
                <a:lumMod val="75000"/>
              </a:schemeClr>
            </a:solidFill>
            <a:prstDash val="sysDot"/>
            <a:round/>
            <a:headEnd type="none" w="med" len="med"/>
            <a:tailEnd type="none" w="med" len="med"/>
          </a:ln>
          <a:effectLst/>
        </p:spPr>
      </p:cxnSp>
      <p:sp>
        <p:nvSpPr>
          <p:cNvPr id="168" name="TextBox 47"/>
          <p:cNvSpPr txBox="1"/>
          <p:nvPr/>
        </p:nvSpPr>
        <p:spPr>
          <a:xfrm>
            <a:off x="1635065" y="5319173"/>
            <a:ext cx="1353256" cy="447306"/>
          </a:xfrm>
          <a:prstGeom prst="rect">
            <a:avLst/>
          </a:prstGeom>
          <a:solidFill>
            <a:schemeClr val="bg1">
              <a:lumMod val="85000"/>
            </a:schemeClr>
          </a:solidFill>
          <a:ln w="28575">
            <a:noFill/>
          </a:ln>
        </p:spPr>
        <p:txBody>
          <a:bodyPr wrap="none" rtlCol="0" anchor="ctr" anchorCtr="0">
            <a:noAutofit/>
          </a:bodyPr>
          <a:lstStyle/>
          <a:p>
            <a:pPr algn="ctr" fontAlgn="ctr"/>
            <a:r>
              <a:rPr lang="en-US" sz="1200" dirty="0" smtClean="0">
                <a:latin typeface="Huawei Sans" panose="020C0503030203020204" pitchFamily="34" charset="0"/>
              </a:rPr>
              <a:t>SA: 1.1.1.1</a:t>
            </a:r>
            <a:endPar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fontAlgn="ctr"/>
            <a:r>
              <a:rPr lang="en-US" sz="1200" dirty="0" smtClean="0">
                <a:latin typeface="Huawei Sans" panose="020C0503030203020204" pitchFamily="34" charset="0"/>
              </a:rPr>
              <a:t>DA: 2.2.2.2</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9" name="TextBox 72"/>
          <p:cNvSpPr txBox="1"/>
          <p:nvPr/>
        </p:nvSpPr>
        <p:spPr>
          <a:xfrm>
            <a:off x="1635065" y="5766479"/>
            <a:ext cx="1353256" cy="420705"/>
          </a:xfrm>
          <a:prstGeom prst="rect">
            <a:avLst/>
          </a:prstGeom>
          <a:solidFill>
            <a:schemeClr val="bg1">
              <a:lumMod val="95000"/>
            </a:schemeClr>
          </a:solidFill>
          <a:ln w="28575">
            <a:noFill/>
          </a:ln>
        </p:spPr>
        <p:txBody>
          <a:bodyPr wrap="none" rtlCol="0" anchor="ctr" anchorCtr="0">
            <a:noAutofit/>
          </a:bodyPr>
          <a:lstStyle/>
          <a:p>
            <a:pPr algn="ctr" fontAlgn="ctr"/>
            <a:r>
              <a:rPr lang="en-US" sz="1200" dirty="0" smtClean="0">
                <a:latin typeface="Huawei Sans" panose="020C0503030203020204" pitchFamily="34" charset="0"/>
              </a:rPr>
              <a:t>Payload</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0" name="TextBox 86"/>
          <p:cNvSpPr txBox="1"/>
          <p:nvPr/>
        </p:nvSpPr>
        <p:spPr>
          <a:xfrm>
            <a:off x="8583824" y="5319173"/>
            <a:ext cx="1353256" cy="447306"/>
          </a:xfrm>
          <a:prstGeom prst="rect">
            <a:avLst/>
          </a:prstGeom>
          <a:solidFill>
            <a:schemeClr val="bg1">
              <a:lumMod val="85000"/>
            </a:schemeClr>
          </a:solidFill>
          <a:ln w="28575">
            <a:noFill/>
          </a:ln>
        </p:spPr>
        <p:txBody>
          <a:bodyPr wrap="none" rtlCol="0" anchor="ctr" anchorCtr="0">
            <a:noAutofit/>
          </a:bodyPr>
          <a:lstStyle/>
          <a:p>
            <a:pPr algn="ctr" fontAlgn="ctr"/>
            <a:r>
              <a:rPr lang="en-US" sz="1200" dirty="0" smtClean="0">
                <a:latin typeface="Huawei Sans" panose="020C0503030203020204" pitchFamily="34" charset="0"/>
              </a:rPr>
              <a:t>SA: 1.1.1.1</a:t>
            </a:r>
          </a:p>
          <a:p>
            <a:pPr algn="ctr" fontAlgn="ctr"/>
            <a:r>
              <a:rPr lang="en-US" sz="1200" dirty="0" smtClean="0">
                <a:latin typeface="Huawei Sans" panose="020C0503030203020204" pitchFamily="34" charset="0"/>
              </a:rPr>
              <a:t>DA: 2.2.2.2</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1" name="TextBox 87"/>
          <p:cNvSpPr txBox="1"/>
          <p:nvPr/>
        </p:nvSpPr>
        <p:spPr>
          <a:xfrm>
            <a:off x="8583824" y="5766479"/>
            <a:ext cx="1353256" cy="420705"/>
          </a:xfrm>
          <a:prstGeom prst="rect">
            <a:avLst/>
          </a:prstGeom>
          <a:solidFill>
            <a:schemeClr val="bg1">
              <a:lumMod val="95000"/>
            </a:schemeClr>
          </a:solidFill>
          <a:ln w="28575">
            <a:noFill/>
          </a:ln>
        </p:spPr>
        <p:txBody>
          <a:bodyPr wrap="none" rtlCol="0" anchor="ctr" anchorCtr="0">
            <a:noAutofit/>
          </a:bodyPr>
          <a:lstStyle/>
          <a:p>
            <a:pPr algn="ctr" fontAlgn="ctr"/>
            <a:r>
              <a:rPr lang="en-US" sz="1200" dirty="0" smtClean="0">
                <a:latin typeface="Huawei Sans" panose="020C0503030203020204" pitchFamily="34" charset="0"/>
              </a:rPr>
              <a:t>Payload</a:t>
            </a:r>
            <a:endParaRPr lang="en-US" sz="1200" dirty="0">
              <a:latin typeface="Huawei Sans" panose="020C0503030203020204" pitchFamily="34" charset="0"/>
            </a:endParaRPr>
          </a:p>
        </p:txBody>
      </p:sp>
      <p:sp>
        <p:nvSpPr>
          <p:cNvPr id="173" name="TextBox 49"/>
          <p:cNvSpPr txBox="1"/>
          <p:nvPr/>
        </p:nvSpPr>
        <p:spPr>
          <a:xfrm>
            <a:off x="3495168" y="4876026"/>
            <a:ext cx="1353256" cy="461665"/>
          </a:xfrm>
          <a:prstGeom prst="rect">
            <a:avLst/>
          </a:prstGeom>
          <a:solidFill>
            <a:srgbClr val="BEE9EE"/>
          </a:solidFill>
          <a:ln w="28575">
            <a:noFill/>
          </a:ln>
        </p:spPr>
        <p:txBody>
          <a:bodyPr wrap="square" rtlCol="0">
            <a:noAutofit/>
          </a:bodyPr>
          <a:lstStyle/>
          <a:p>
            <a:pPr algn="ctr" fontAlgn="ctr"/>
            <a:r>
              <a:rPr lang="en-US" sz="1200" dirty="0" smtClean="0">
                <a:solidFill>
                  <a:schemeClr val="bg1">
                    <a:lumMod val="50000"/>
                  </a:schemeClr>
                </a:solidFill>
                <a:latin typeface="Huawei Sans" panose="020C0503030203020204" pitchFamily="34" charset="0"/>
              </a:rPr>
              <a:t>SA: 100.1.1.1</a:t>
            </a:r>
          </a:p>
          <a:p>
            <a:pPr algn="ctr" fontAlgn="ctr"/>
            <a:r>
              <a:rPr lang="en-US" sz="1200" dirty="0" smtClean="0">
                <a:solidFill>
                  <a:schemeClr val="bg1">
                    <a:lumMod val="50000"/>
                  </a:schemeClr>
                </a:solidFill>
                <a:latin typeface="Huawei Sans" panose="020C0503030203020204" pitchFamily="34" charset="0"/>
              </a:rPr>
              <a:t>DA: 200.2.2.2</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78" name="Straight Arrow Connector 85"/>
          <p:cNvCxnSpPr/>
          <p:nvPr/>
        </p:nvCxnSpPr>
        <p:spPr bwMode="auto">
          <a:xfrm>
            <a:off x="4898378" y="5506116"/>
            <a:ext cx="1654822" cy="0"/>
          </a:xfrm>
          <a:prstGeom prst="straightConnector1">
            <a:avLst/>
          </a:prstGeom>
          <a:solidFill>
            <a:schemeClr val="accent1"/>
          </a:solidFill>
          <a:ln w="38100" cap="flat" cmpd="sng" algn="ctr">
            <a:solidFill>
              <a:schemeClr val="bg1">
                <a:lumMod val="65000"/>
              </a:schemeClr>
            </a:solidFill>
            <a:prstDash val="solid"/>
            <a:round/>
            <a:headEnd type="none" w="med" len="med"/>
            <a:tailEnd type="triangle" w="med" len="sm"/>
          </a:ln>
          <a:effectLst/>
        </p:spPr>
      </p:cxnSp>
      <p:cxnSp>
        <p:nvCxnSpPr>
          <p:cNvPr id="179" name="Straight Arrow Connector 85"/>
          <p:cNvCxnSpPr/>
          <p:nvPr/>
        </p:nvCxnSpPr>
        <p:spPr bwMode="auto">
          <a:xfrm>
            <a:off x="3036353" y="5506116"/>
            <a:ext cx="459861" cy="0"/>
          </a:xfrm>
          <a:prstGeom prst="straightConnector1">
            <a:avLst/>
          </a:prstGeom>
          <a:solidFill>
            <a:schemeClr val="accent1"/>
          </a:solidFill>
          <a:ln w="38100" cap="flat" cmpd="sng" algn="ctr">
            <a:solidFill>
              <a:schemeClr val="bg1">
                <a:lumMod val="65000"/>
              </a:schemeClr>
            </a:solidFill>
            <a:prstDash val="solid"/>
            <a:round/>
            <a:headEnd type="none" w="med" len="med"/>
            <a:tailEnd type="triangle" w="med" len="sm"/>
          </a:ln>
          <a:effectLst/>
        </p:spPr>
      </p:cxnSp>
      <p:cxnSp>
        <p:nvCxnSpPr>
          <p:cNvPr id="180" name="Straight Arrow Connector 85"/>
          <p:cNvCxnSpPr/>
          <p:nvPr/>
        </p:nvCxnSpPr>
        <p:spPr bwMode="auto">
          <a:xfrm>
            <a:off x="8052843" y="5506116"/>
            <a:ext cx="459861" cy="0"/>
          </a:xfrm>
          <a:prstGeom prst="straightConnector1">
            <a:avLst/>
          </a:prstGeom>
          <a:solidFill>
            <a:schemeClr val="accent1"/>
          </a:solidFill>
          <a:ln w="38100" cap="flat" cmpd="sng" algn="ctr">
            <a:solidFill>
              <a:schemeClr val="bg1">
                <a:lumMod val="65000"/>
              </a:schemeClr>
            </a:solidFill>
            <a:prstDash val="solid"/>
            <a:round/>
            <a:headEnd type="none" w="med" len="med"/>
            <a:tailEnd type="triangle" w="med" len="sm"/>
          </a:ln>
          <a:effectLst/>
        </p:spPr>
      </p:cxnSp>
      <p:sp>
        <p:nvSpPr>
          <p:cNvPr id="181" name="TextBox 47"/>
          <p:cNvSpPr txBox="1"/>
          <p:nvPr/>
        </p:nvSpPr>
        <p:spPr>
          <a:xfrm>
            <a:off x="3495168" y="5319173"/>
            <a:ext cx="1353256" cy="447306"/>
          </a:xfrm>
          <a:prstGeom prst="rect">
            <a:avLst/>
          </a:prstGeom>
          <a:solidFill>
            <a:schemeClr val="bg1">
              <a:lumMod val="85000"/>
            </a:schemeClr>
          </a:solidFill>
          <a:ln w="28575">
            <a:noFill/>
          </a:ln>
        </p:spPr>
        <p:txBody>
          <a:bodyPr wrap="none" rtlCol="0" anchor="ctr" anchorCtr="0">
            <a:noAutofit/>
          </a:bodyPr>
          <a:lstStyle/>
          <a:p>
            <a:pPr algn="ctr" fontAlgn="ctr"/>
            <a:r>
              <a:rPr lang="en-US" sz="1200" dirty="0" smtClean="0">
                <a:latin typeface="Huawei Sans" panose="020C0503030203020204" pitchFamily="34" charset="0"/>
              </a:rPr>
              <a:t>SA: 1.1.1.1</a:t>
            </a:r>
          </a:p>
          <a:p>
            <a:pPr algn="ctr" fontAlgn="ctr"/>
            <a:r>
              <a:rPr lang="en-US" sz="1200" dirty="0" smtClean="0">
                <a:latin typeface="Huawei Sans" panose="020C0503030203020204" pitchFamily="34" charset="0"/>
              </a:rPr>
              <a:t>DA: 2.2.2.2</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2" name="TextBox 72"/>
          <p:cNvSpPr txBox="1"/>
          <p:nvPr/>
        </p:nvSpPr>
        <p:spPr>
          <a:xfrm>
            <a:off x="3495168" y="5766479"/>
            <a:ext cx="1353256" cy="420705"/>
          </a:xfrm>
          <a:prstGeom prst="rect">
            <a:avLst/>
          </a:prstGeom>
          <a:solidFill>
            <a:schemeClr val="bg1">
              <a:lumMod val="95000"/>
            </a:schemeClr>
          </a:solidFill>
          <a:ln w="28575">
            <a:noFill/>
          </a:ln>
        </p:spPr>
        <p:txBody>
          <a:bodyPr wrap="none" rtlCol="0" anchor="ctr" anchorCtr="0">
            <a:noAutofit/>
          </a:bodyPr>
          <a:lstStyle/>
          <a:p>
            <a:pPr algn="ctr" fontAlgn="ctr"/>
            <a:r>
              <a:rPr lang="en-US" sz="1200" dirty="0" smtClean="0">
                <a:latin typeface="Huawei Sans" panose="020C0503030203020204" pitchFamily="34" charset="0"/>
              </a:rPr>
              <a:t>Payload</a:t>
            </a:r>
            <a:endParaRPr lang="en-US" sz="1200" dirty="0">
              <a:latin typeface="Huawei Sans" panose="020C0503030203020204" pitchFamily="34" charset="0"/>
            </a:endParaRPr>
          </a:p>
        </p:txBody>
      </p:sp>
      <p:sp>
        <p:nvSpPr>
          <p:cNvPr id="183" name="TextBox 49"/>
          <p:cNvSpPr txBox="1"/>
          <p:nvPr/>
        </p:nvSpPr>
        <p:spPr>
          <a:xfrm>
            <a:off x="6660533" y="4876026"/>
            <a:ext cx="1353256" cy="461665"/>
          </a:xfrm>
          <a:prstGeom prst="rect">
            <a:avLst/>
          </a:prstGeom>
          <a:solidFill>
            <a:srgbClr val="BEE9EE"/>
          </a:solidFill>
          <a:ln w="28575">
            <a:noFill/>
          </a:ln>
        </p:spPr>
        <p:txBody>
          <a:bodyPr wrap="square" rtlCol="0">
            <a:noAutofit/>
          </a:bodyPr>
          <a:lstStyle/>
          <a:p>
            <a:pPr algn="ctr" fontAlgn="ctr"/>
            <a:r>
              <a:rPr lang="en-US" sz="1200" dirty="0" smtClean="0">
                <a:solidFill>
                  <a:schemeClr val="bg1">
                    <a:lumMod val="50000"/>
                  </a:schemeClr>
                </a:solidFill>
                <a:latin typeface="Huawei Sans" panose="020C0503030203020204" pitchFamily="34" charset="0"/>
              </a:rPr>
              <a:t>SA: 100.1.1.1</a:t>
            </a:r>
          </a:p>
          <a:p>
            <a:pPr algn="ctr" fontAlgn="ctr"/>
            <a:r>
              <a:rPr lang="en-US" sz="1200" dirty="0" smtClean="0">
                <a:solidFill>
                  <a:schemeClr val="bg1">
                    <a:lumMod val="50000"/>
                  </a:schemeClr>
                </a:solidFill>
                <a:latin typeface="Huawei Sans" panose="020C0503030203020204" pitchFamily="34" charset="0"/>
              </a:rPr>
              <a:t>DA: 200.2.2.2</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4" name="TextBox 47"/>
          <p:cNvSpPr txBox="1"/>
          <p:nvPr/>
        </p:nvSpPr>
        <p:spPr>
          <a:xfrm>
            <a:off x="6660533" y="5319173"/>
            <a:ext cx="1353256" cy="447306"/>
          </a:xfrm>
          <a:prstGeom prst="rect">
            <a:avLst/>
          </a:prstGeom>
          <a:solidFill>
            <a:schemeClr val="bg1">
              <a:lumMod val="85000"/>
            </a:schemeClr>
          </a:solidFill>
          <a:ln w="28575">
            <a:noFill/>
          </a:ln>
        </p:spPr>
        <p:txBody>
          <a:bodyPr wrap="none" rtlCol="0" anchor="ctr" anchorCtr="0">
            <a:noAutofit/>
          </a:bodyPr>
          <a:lstStyle/>
          <a:p>
            <a:pPr algn="ctr" fontAlgn="ctr"/>
            <a:r>
              <a:rPr lang="en-US" sz="1200" dirty="0" smtClean="0">
                <a:latin typeface="Huawei Sans" panose="020C0503030203020204" pitchFamily="34" charset="0"/>
              </a:rPr>
              <a:t>SA: 1.1.1.1</a:t>
            </a:r>
          </a:p>
          <a:p>
            <a:pPr algn="ctr" fontAlgn="ctr"/>
            <a:r>
              <a:rPr lang="en-US" sz="1200" dirty="0" smtClean="0">
                <a:latin typeface="Huawei Sans" panose="020C0503030203020204" pitchFamily="34" charset="0"/>
              </a:rPr>
              <a:t>DA: 2.2.2.2</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5" name="TextBox 72"/>
          <p:cNvSpPr txBox="1"/>
          <p:nvPr/>
        </p:nvSpPr>
        <p:spPr>
          <a:xfrm>
            <a:off x="6660533" y="5766479"/>
            <a:ext cx="1353256" cy="420705"/>
          </a:xfrm>
          <a:prstGeom prst="rect">
            <a:avLst/>
          </a:prstGeom>
          <a:solidFill>
            <a:schemeClr val="bg1">
              <a:lumMod val="95000"/>
            </a:schemeClr>
          </a:solidFill>
          <a:ln w="28575">
            <a:noFill/>
          </a:ln>
        </p:spPr>
        <p:txBody>
          <a:bodyPr wrap="none" rtlCol="0" anchor="ctr" anchorCtr="0">
            <a:noAutofit/>
          </a:bodyPr>
          <a:lstStyle/>
          <a:p>
            <a:pPr algn="ctr" fontAlgn="ctr"/>
            <a:r>
              <a:rPr lang="en-US" sz="1200" dirty="0" smtClean="0">
                <a:latin typeface="Huawei Sans" panose="020C0503030203020204" pitchFamily="34" charset="0"/>
              </a:rPr>
              <a:t>Payload</a:t>
            </a:r>
            <a:endParaRPr lang="en-US" sz="1200" dirty="0">
              <a:latin typeface="Huawei Sans" panose="020C0503030203020204" pitchFamily="34" charset="0"/>
            </a:endParaRPr>
          </a:p>
        </p:txBody>
      </p:sp>
      <p:sp>
        <p:nvSpPr>
          <p:cNvPr id="186" name="TextBox 43"/>
          <p:cNvSpPr txBox="1"/>
          <p:nvPr/>
        </p:nvSpPr>
        <p:spPr>
          <a:xfrm>
            <a:off x="1608683" y="5026041"/>
            <a:ext cx="125547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Original packet</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7" name="TextBox 43"/>
          <p:cNvSpPr txBox="1"/>
          <p:nvPr/>
        </p:nvSpPr>
        <p:spPr>
          <a:xfrm>
            <a:off x="8963716" y="5026041"/>
            <a:ext cx="125547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Original packet</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8" name="TextBox 43"/>
          <p:cNvSpPr txBox="1"/>
          <p:nvPr/>
        </p:nvSpPr>
        <p:spPr>
          <a:xfrm>
            <a:off x="3876557" y="4229929"/>
            <a:ext cx="1456532" cy="646331"/>
          </a:xfrm>
          <a:prstGeom prst="rect">
            <a:avLst/>
          </a:prstGeom>
          <a:noFill/>
        </p:spPr>
        <p:txBody>
          <a:bodyPr wrap="square" rtlCol="0">
            <a:spAutoFit/>
          </a:bodyPr>
          <a:lstStyle/>
          <a:p>
            <a:pPr algn="ctr" fontAlgn="ctr"/>
            <a:r>
              <a:rPr lang="en-US" sz="1200" dirty="0" smtClean="0">
                <a:latin typeface="Huawei Sans" panose="020C0503030203020204" pitchFamily="34" charset="0"/>
              </a:rPr>
              <a:t>Encapsulate the outer header</a:t>
            </a:r>
            <a:endPar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fontAlgn="ctr"/>
            <a:r>
              <a:rPr lang="en-US" sz="1200" dirty="0" smtClean="0">
                <a:latin typeface="Huawei Sans" panose="020C0503030203020204" pitchFamily="34" charset="0"/>
              </a:rPr>
              <a:t>(tunnel header)</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9" name="TextBox 43"/>
          <p:cNvSpPr txBox="1"/>
          <p:nvPr/>
        </p:nvSpPr>
        <p:spPr>
          <a:xfrm>
            <a:off x="6334719" y="4322262"/>
            <a:ext cx="1319101" cy="461665"/>
          </a:xfrm>
          <a:prstGeom prst="rect">
            <a:avLst/>
          </a:prstGeom>
          <a:noFill/>
        </p:spPr>
        <p:txBody>
          <a:bodyPr wrap="square" rtlCol="0">
            <a:spAutoFit/>
          </a:bodyPr>
          <a:lstStyle/>
          <a:p>
            <a:pPr algn="ctr" fontAlgn="ctr"/>
            <a:r>
              <a:rPr lang="en-US" sz="1200" dirty="0" err="1" smtClean="0">
                <a:latin typeface="Huawei Sans" panose="020C0503030203020204" pitchFamily="34" charset="0"/>
              </a:rPr>
              <a:t>Decapsulate</a:t>
            </a:r>
            <a:r>
              <a:rPr lang="en-US" sz="1200" dirty="0" smtClean="0">
                <a:latin typeface="Huawei Sans" panose="020C0503030203020204" pitchFamily="34" charset="0"/>
              </a:rPr>
              <a:t> the outer header</a:t>
            </a:r>
            <a:endPar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0" name="TextBox 43"/>
          <p:cNvSpPr txBox="1"/>
          <p:nvPr/>
        </p:nvSpPr>
        <p:spPr>
          <a:xfrm>
            <a:off x="10063063" y="5768783"/>
            <a:ext cx="1560042" cy="400110"/>
          </a:xfrm>
          <a:prstGeom prst="rect">
            <a:avLst/>
          </a:prstGeom>
          <a:noFill/>
        </p:spPr>
        <p:txBody>
          <a:bodyPr wrap="none" rtlCol="0">
            <a:spAutoFit/>
          </a:bodyPr>
          <a:lstStyle/>
          <a:p>
            <a:pPr fontAlgn="ctr"/>
            <a:r>
              <a:rPr lang="en-US" sz="1000" dirty="0" smtClean="0">
                <a:latin typeface="Huawei Sans" panose="020C0503030203020204" pitchFamily="34" charset="0"/>
              </a:rPr>
              <a:t>SA: source address</a:t>
            </a:r>
            <a:endParaRPr lang="en-US" altLang="zh-CN" sz="10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fontAlgn="ctr"/>
            <a:r>
              <a:rPr lang="en-US" sz="1000" dirty="0" smtClean="0">
                <a:latin typeface="Huawei Sans" panose="020C0503030203020204" pitchFamily="34" charset="0"/>
              </a:rPr>
              <a:t>DA: destination address</a:t>
            </a:r>
            <a:endParaRPr lang="en-US" altLang="zh-CN" sz="10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 name="TextBox 43"/>
          <p:cNvSpPr txBox="1"/>
          <p:nvPr/>
        </p:nvSpPr>
        <p:spPr>
          <a:xfrm>
            <a:off x="2533251" y="3257230"/>
            <a:ext cx="636714"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1.1.1.1</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TextBox 43"/>
          <p:cNvSpPr txBox="1"/>
          <p:nvPr/>
        </p:nvSpPr>
        <p:spPr>
          <a:xfrm>
            <a:off x="8570920" y="3257230"/>
            <a:ext cx="636714"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2.2.2.2</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85660208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梯形 41"/>
          <p:cNvSpPr/>
          <p:nvPr/>
        </p:nvSpPr>
        <p:spPr>
          <a:xfrm>
            <a:off x="2839980" y="4441271"/>
            <a:ext cx="6532856" cy="1730430"/>
          </a:xfrm>
          <a:prstGeom prst="trapezoid">
            <a:avLst>
              <a:gd name="adj" fmla="val 43593"/>
            </a:avLst>
          </a:prstGeom>
          <a:gradFill flip="none" rotWithShape="1">
            <a:gsLst>
              <a:gs pos="0">
                <a:schemeClr val="bg1"/>
              </a:gs>
              <a:gs pos="100000">
                <a:schemeClr val="bg1">
                  <a:lumMod val="85000"/>
                </a:schemeClr>
              </a:gs>
            </a:gsLst>
            <a:lin ang="5400000" scaled="1"/>
            <a:tileRect/>
          </a:gradFill>
          <a:ln>
            <a:gradFill flip="none" rotWithShape="1">
              <a:gsLst>
                <a:gs pos="0">
                  <a:schemeClr val="accent1">
                    <a:lumMod val="5000"/>
                    <a:lumOff val="95000"/>
                  </a:schemeClr>
                </a:gs>
                <a:gs pos="100000">
                  <a:schemeClr val="bg1">
                    <a:lumMod val="75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8" name="直接连接符 133"/>
          <p:cNvCxnSpPr/>
          <p:nvPr/>
        </p:nvCxnSpPr>
        <p:spPr>
          <a:xfrm>
            <a:off x="6508057" y="5522309"/>
            <a:ext cx="748118" cy="0"/>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19" name="直接连接符 133"/>
          <p:cNvCxnSpPr/>
          <p:nvPr/>
        </p:nvCxnSpPr>
        <p:spPr>
          <a:xfrm>
            <a:off x="6495477" y="4788330"/>
            <a:ext cx="0" cy="630301"/>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18" name="直接连接符 133"/>
          <p:cNvCxnSpPr>
            <a:endCxn id="12" idx="22"/>
          </p:cNvCxnSpPr>
          <p:nvPr/>
        </p:nvCxnSpPr>
        <p:spPr>
          <a:xfrm>
            <a:off x="5227146" y="5248252"/>
            <a:ext cx="282731" cy="313784"/>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sp>
        <p:nvSpPr>
          <p:cNvPr id="5" name="Title 4"/>
          <p:cNvSpPr>
            <a:spLocks noGrp="1"/>
          </p:cNvSpPr>
          <p:nvPr>
            <p:ph type="title"/>
          </p:nvPr>
        </p:nvSpPr>
        <p:spPr/>
        <p:txBody>
          <a:bodyPr/>
          <a:lstStyle/>
          <a:p>
            <a:r>
              <a:rPr lang="en-US" smtClean="0"/>
              <a:t>Background of IPsec VPN</a:t>
            </a:r>
            <a:endParaRPr lang="en-US" dirty="0"/>
          </a:p>
        </p:txBody>
      </p:sp>
      <p:sp>
        <p:nvSpPr>
          <p:cNvPr id="6" name="Text Placeholder 5"/>
          <p:cNvSpPr>
            <a:spLocks noGrp="1"/>
          </p:cNvSpPr>
          <p:nvPr>
            <p:ph type="body" sz="quarter" idx="10"/>
          </p:nvPr>
        </p:nvSpPr>
        <p:spPr/>
        <p:txBody>
          <a:bodyPr/>
          <a:lstStyle/>
          <a:p>
            <a:r>
              <a:rPr lang="en-US" sz="1400" dirty="0" smtClean="0"/>
              <a:t>Enterprise branches can use many interconnection modes to interconnect with each other, for example, WAN private lines or the Internet.</a:t>
            </a:r>
            <a:endParaRPr lang="en-US" altLang="zh-CN" sz="1400" dirty="0" smtClean="0">
              <a:sym typeface="Huawei Sans" panose="020C0503030203020204" pitchFamily="34" charset="0"/>
            </a:endParaRPr>
          </a:p>
          <a:p>
            <a:r>
              <a:rPr lang="en-US" sz="1400" dirty="0" smtClean="0"/>
              <a:t>Considering costs and requirements, some enterprises choose to use the Internet for interconnection. However, data may be intercepted or tampered with during transmission on the Internet, posing security risks.</a:t>
            </a:r>
            <a:endParaRPr lang="en-US" altLang="zh-CN" sz="1400" dirty="0" smtClean="0">
              <a:sym typeface="Huawei Sans" panose="020C0503030203020204" pitchFamily="34" charset="0"/>
            </a:endParaRPr>
          </a:p>
          <a:p>
            <a:r>
              <a:rPr lang="en-US" sz="1400" dirty="0" smtClean="0"/>
              <a:t>IPsec encrypts data packets to ensure secure interconnection for enterprises.</a:t>
            </a:r>
            <a:endParaRPr lang="en-US" sz="1400" dirty="0"/>
          </a:p>
        </p:txBody>
      </p:sp>
      <p:pic>
        <p:nvPicPr>
          <p:cNvPr id="8" name="图片 31"/>
          <p:cNvPicPr>
            <a:picLocks noChangeAspect="1"/>
          </p:cNvPicPr>
          <p:nvPr/>
        </p:nvPicPr>
        <p:blipFill>
          <a:blip r:embed="rId3">
            <a:duotone>
              <a:schemeClr val="accent5">
                <a:shade val="45000"/>
                <a:satMod val="135000"/>
              </a:schemeClr>
              <a:prstClr val="white"/>
            </a:duotone>
          </a:blip>
          <a:stretch>
            <a:fillRect/>
          </a:stretch>
        </p:blipFill>
        <p:spPr>
          <a:xfrm>
            <a:off x="4873613" y="4921399"/>
            <a:ext cx="466668" cy="389308"/>
          </a:xfrm>
          <a:prstGeom prst="rect">
            <a:avLst/>
          </a:prstGeom>
        </p:spPr>
      </p:pic>
      <p:pic>
        <p:nvPicPr>
          <p:cNvPr id="10" name="图片 25"/>
          <p:cNvPicPr>
            <a:picLocks noChangeAspect="1"/>
          </p:cNvPicPr>
          <p:nvPr/>
        </p:nvPicPr>
        <p:blipFill>
          <a:blip r:embed="rId3">
            <a:duotone>
              <a:schemeClr val="accent5">
                <a:shade val="45000"/>
                <a:satMod val="135000"/>
              </a:schemeClr>
              <a:prstClr val="white"/>
            </a:duotone>
          </a:blip>
          <a:stretch>
            <a:fillRect/>
          </a:stretch>
        </p:blipFill>
        <p:spPr>
          <a:xfrm>
            <a:off x="7120160" y="5313793"/>
            <a:ext cx="466668" cy="389308"/>
          </a:xfrm>
          <a:prstGeom prst="rect">
            <a:avLst/>
          </a:prstGeom>
        </p:spPr>
      </p:pic>
      <p:pic>
        <p:nvPicPr>
          <p:cNvPr id="11" name="图片 31"/>
          <p:cNvPicPr>
            <a:picLocks noChangeAspect="1"/>
          </p:cNvPicPr>
          <p:nvPr/>
        </p:nvPicPr>
        <p:blipFill>
          <a:blip r:embed="rId3">
            <a:duotone>
              <a:schemeClr val="accent5">
                <a:shade val="45000"/>
                <a:satMod val="135000"/>
              </a:schemeClr>
              <a:prstClr val="white"/>
            </a:duotone>
          </a:blip>
          <a:stretch>
            <a:fillRect/>
          </a:stretch>
        </p:blipFill>
        <p:spPr>
          <a:xfrm>
            <a:off x="6262143" y="4466287"/>
            <a:ext cx="466668" cy="389308"/>
          </a:xfrm>
          <a:prstGeom prst="rect">
            <a:avLst/>
          </a:prstGeom>
        </p:spPr>
      </p:pic>
      <p:sp>
        <p:nvSpPr>
          <p:cNvPr id="12" name="Freeform 159"/>
          <p:cNvSpPr/>
          <p:nvPr/>
        </p:nvSpPr>
        <p:spPr>
          <a:xfrm flipH="1">
            <a:off x="5325373" y="5243628"/>
            <a:ext cx="1491986" cy="77990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52000" rtlCol="0" anchor="ctr">
            <a:noAutofit/>
          </a:bodyPr>
          <a:lstStyle/>
          <a:p>
            <a:pPr algn="ctr" fontAlgn="ctr"/>
            <a:r>
              <a:rPr lang="en-US" sz="1200" dirty="0" smtClean="0">
                <a:solidFill>
                  <a:schemeClr val="tx1"/>
                </a:solidFill>
                <a:latin typeface="Huawei Sans" panose="020C0503030203020204" pitchFamily="34" charset="0"/>
              </a:rPr>
              <a:t>Carrier network</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 name="直接连接符 133"/>
          <p:cNvCxnSpPr>
            <a:endCxn id="31" idx="2"/>
          </p:cNvCxnSpPr>
          <p:nvPr/>
        </p:nvCxnSpPr>
        <p:spPr>
          <a:xfrm flipV="1">
            <a:off x="4360030" y="5008212"/>
            <a:ext cx="0" cy="578544"/>
          </a:xfrm>
          <a:prstGeom prst="line">
            <a:avLst/>
          </a:prstGeom>
          <a:ln w="19050">
            <a:solidFill>
              <a:schemeClr val="bg1">
                <a:lumMod val="65000"/>
              </a:schemeClr>
            </a:solidFill>
            <a:prstDash val="sysDot"/>
          </a:ln>
        </p:spPr>
        <p:style>
          <a:lnRef idx="3">
            <a:schemeClr val="dk1"/>
          </a:lnRef>
          <a:fillRef idx="0">
            <a:schemeClr val="dk1"/>
          </a:fillRef>
          <a:effectRef idx="2">
            <a:schemeClr val="dk1"/>
          </a:effectRef>
          <a:fontRef idx="minor">
            <a:schemeClr val="tx1"/>
          </a:fontRef>
        </p:style>
      </p:cxnSp>
      <p:cxnSp>
        <p:nvCxnSpPr>
          <p:cNvPr id="23" name="直接连接符 133"/>
          <p:cNvCxnSpPr>
            <a:stCxn id="8" idx="0"/>
            <a:endCxn id="28" idx="2"/>
          </p:cNvCxnSpPr>
          <p:nvPr/>
        </p:nvCxnSpPr>
        <p:spPr>
          <a:xfrm flipV="1">
            <a:off x="5106947" y="4148201"/>
            <a:ext cx="0" cy="773198"/>
          </a:xfrm>
          <a:prstGeom prst="line">
            <a:avLst/>
          </a:prstGeom>
          <a:ln w="19050">
            <a:solidFill>
              <a:schemeClr val="bg1">
                <a:lumMod val="65000"/>
              </a:schemeClr>
            </a:solidFill>
            <a:prstDash val="sysDot"/>
          </a:ln>
        </p:spPr>
        <p:style>
          <a:lnRef idx="3">
            <a:schemeClr val="dk1"/>
          </a:lnRef>
          <a:fillRef idx="0">
            <a:schemeClr val="dk1"/>
          </a:fillRef>
          <a:effectRef idx="2">
            <a:schemeClr val="dk1"/>
          </a:effectRef>
          <a:fontRef idx="minor">
            <a:schemeClr val="tx1"/>
          </a:fontRef>
        </p:style>
      </p:cxnSp>
      <p:cxnSp>
        <p:nvCxnSpPr>
          <p:cNvPr id="24" name="直接连接符 133"/>
          <p:cNvCxnSpPr>
            <a:endCxn id="38" idx="2"/>
          </p:cNvCxnSpPr>
          <p:nvPr/>
        </p:nvCxnSpPr>
        <p:spPr>
          <a:xfrm flipV="1">
            <a:off x="6487665" y="3541057"/>
            <a:ext cx="0" cy="913411"/>
          </a:xfrm>
          <a:prstGeom prst="line">
            <a:avLst/>
          </a:prstGeom>
          <a:ln w="19050">
            <a:solidFill>
              <a:schemeClr val="bg1">
                <a:lumMod val="65000"/>
              </a:schemeClr>
            </a:solidFill>
            <a:prstDash val="sysDot"/>
          </a:ln>
        </p:spPr>
        <p:style>
          <a:lnRef idx="3">
            <a:schemeClr val="dk1"/>
          </a:lnRef>
          <a:fillRef idx="0">
            <a:schemeClr val="dk1"/>
          </a:fillRef>
          <a:effectRef idx="2">
            <a:schemeClr val="dk1"/>
          </a:effectRef>
          <a:fontRef idx="minor">
            <a:schemeClr val="tx1"/>
          </a:fontRef>
        </p:style>
      </p:cxnSp>
      <p:cxnSp>
        <p:nvCxnSpPr>
          <p:cNvPr id="25" name="直接连接符 133"/>
          <p:cNvCxnSpPr>
            <a:stCxn id="10" idx="0"/>
            <a:endCxn id="34" idx="2"/>
          </p:cNvCxnSpPr>
          <p:nvPr/>
        </p:nvCxnSpPr>
        <p:spPr>
          <a:xfrm flipV="1">
            <a:off x="7353494" y="4540595"/>
            <a:ext cx="0" cy="773198"/>
          </a:xfrm>
          <a:prstGeom prst="line">
            <a:avLst/>
          </a:prstGeom>
          <a:ln w="19050">
            <a:solidFill>
              <a:schemeClr val="bg1">
                <a:lumMod val="65000"/>
              </a:schemeClr>
            </a:solidFill>
            <a:prstDash val="sysDot"/>
          </a:ln>
        </p:spPr>
        <p:style>
          <a:lnRef idx="3">
            <a:schemeClr val="dk1"/>
          </a:lnRef>
          <a:fillRef idx="0">
            <a:schemeClr val="dk1"/>
          </a:fillRef>
          <a:effectRef idx="2">
            <a:schemeClr val="dk1"/>
          </a:effectRef>
          <a:fontRef idx="minor">
            <a:schemeClr val="tx1"/>
          </a:fontRef>
        </p:style>
      </p:cxnSp>
      <p:sp>
        <p:nvSpPr>
          <p:cNvPr id="26" name="梯形 41"/>
          <p:cNvSpPr/>
          <p:nvPr/>
        </p:nvSpPr>
        <p:spPr>
          <a:xfrm>
            <a:off x="2839980" y="2946878"/>
            <a:ext cx="6532856" cy="2197150"/>
          </a:xfrm>
          <a:prstGeom prst="trapezoid">
            <a:avLst>
              <a:gd name="adj" fmla="val 49034"/>
            </a:avLst>
          </a:pr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Freeform 159"/>
          <p:cNvSpPr/>
          <p:nvPr/>
        </p:nvSpPr>
        <p:spPr>
          <a:xfrm flipH="1">
            <a:off x="3966379" y="3611945"/>
            <a:ext cx="997632" cy="52149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smtClean="0">
                <a:solidFill>
                  <a:schemeClr val="tx1"/>
                </a:solidFill>
                <a:latin typeface="Huawei Sans" panose="020C0503030203020204" pitchFamily="34" charset="0"/>
              </a:rPr>
              <a:t>Branch 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8" name="图片 31"/>
          <p:cNvPicPr>
            <a:picLocks noChangeAspect="1"/>
          </p:cNvPicPr>
          <p:nvPr/>
        </p:nvPicPr>
        <p:blipFill>
          <a:blip r:embed="rId3"/>
          <a:stretch>
            <a:fillRect/>
          </a:stretch>
        </p:blipFill>
        <p:spPr>
          <a:xfrm>
            <a:off x="4873613" y="3758893"/>
            <a:ext cx="466668" cy="389308"/>
          </a:xfrm>
          <a:prstGeom prst="rect">
            <a:avLst/>
          </a:prstGeom>
        </p:spPr>
      </p:pic>
      <p:sp>
        <p:nvSpPr>
          <p:cNvPr id="30" name="Freeform 159"/>
          <p:cNvSpPr/>
          <p:nvPr/>
        </p:nvSpPr>
        <p:spPr>
          <a:xfrm flipH="1">
            <a:off x="3331523" y="4471956"/>
            <a:ext cx="997632" cy="52149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Ins="180000" rtlCol="0" anchor="ctr">
            <a:noAutofit/>
          </a:bodyPr>
          <a:lstStyle/>
          <a:p>
            <a:pPr algn="ctr" fontAlgn="ctr"/>
            <a:r>
              <a:rPr lang="en-US" sz="1200" dirty="0" smtClean="0">
                <a:solidFill>
                  <a:schemeClr val="tx1"/>
                </a:solidFill>
                <a:latin typeface="Huawei Sans" panose="020C0503030203020204" pitchFamily="34" charset="0"/>
              </a:rPr>
              <a:t>Branch 3</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1" name="图片 31"/>
          <p:cNvPicPr>
            <a:picLocks noChangeAspect="1"/>
          </p:cNvPicPr>
          <p:nvPr/>
        </p:nvPicPr>
        <p:blipFill>
          <a:blip r:embed="rId3"/>
          <a:stretch>
            <a:fillRect/>
          </a:stretch>
        </p:blipFill>
        <p:spPr>
          <a:xfrm>
            <a:off x="4126696" y="4618904"/>
            <a:ext cx="466668" cy="389308"/>
          </a:xfrm>
          <a:prstGeom prst="rect">
            <a:avLst/>
          </a:prstGeom>
        </p:spPr>
      </p:pic>
      <p:sp>
        <p:nvSpPr>
          <p:cNvPr id="33" name="Freeform 159"/>
          <p:cNvSpPr/>
          <p:nvPr/>
        </p:nvSpPr>
        <p:spPr>
          <a:xfrm flipH="1">
            <a:off x="7489202" y="3973003"/>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smtClean="0">
                <a:solidFill>
                  <a:schemeClr val="tx1"/>
                </a:solidFill>
                <a:latin typeface="Huawei Sans" panose="020C0503030203020204" pitchFamily="34" charset="0"/>
              </a:rPr>
              <a:t>HQ</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4" name="图片 25"/>
          <p:cNvPicPr>
            <a:picLocks noChangeAspect="1"/>
          </p:cNvPicPr>
          <p:nvPr/>
        </p:nvPicPr>
        <p:blipFill>
          <a:blip r:embed="rId3"/>
          <a:stretch>
            <a:fillRect/>
          </a:stretch>
        </p:blipFill>
        <p:spPr>
          <a:xfrm>
            <a:off x="7120160" y="4151287"/>
            <a:ext cx="466668" cy="389308"/>
          </a:xfrm>
          <a:prstGeom prst="rect">
            <a:avLst/>
          </a:prstGeom>
        </p:spPr>
      </p:pic>
      <p:sp>
        <p:nvSpPr>
          <p:cNvPr id="37" name="Freeform 159"/>
          <p:cNvSpPr/>
          <p:nvPr/>
        </p:nvSpPr>
        <p:spPr>
          <a:xfrm flipH="1">
            <a:off x="5366027" y="3004801"/>
            <a:ext cx="997632" cy="52149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smtClean="0">
                <a:solidFill>
                  <a:schemeClr val="tx1"/>
                </a:solidFill>
                <a:latin typeface="Huawei Sans" panose="020C0503030203020204" pitchFamily="34" charset="0"/>
              </a:rPr>
              <a:t>Branch 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8" name="图片 31"/>
          <p:cNvPicPr>
            <a:picLocks noChangeAspect="1"/>
          </p:cNvPicPr>
          <p:nvPr/>
        </p:nvPicPr>
        <p:blipFill>
          <a:blip r:embed="rId3"/>
          <a:stretch>
            <a:fillRect/>
          </a:stretch>
        </p:blipFill>
        <p:spPr>
          <a:xfrm>
            <a:off x="6254331" y="3151749"/>
            <a:ext cx="466668" cy="389308"/>
          </a:xfrm>
          <a:prstGeom prst="rect">
            <a:avLst/>
          </a:prstGeom>
        </p:spPr>
      </p:pic>
      <p:sp>
        <p:nvSpPr>
          <p:cNvPr id="43" name="TextBox 42"/>
          <p:cNvSpPr txBox="1"/>
          <p:nvPr/>
        </p:nvSpPr>
        <p:spPr>
          <a:xfrm>
            <a:off x="7311222" y="4690566"/>
            <a:ext cx="1899034"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Enterprise WAN interconnection</a:t>
            </a:r>
            <a:endParaRPr lang="en-US" sz="1200" dirty="0">
              <a:latin typeface="Huawei Sans" panose="020C0503030203020204" pitchFamily="34" charset="0"/>
            </a:endParaRPr>
          </a:p>
        </p:txBody>
      </p:sp>
      <p:sp>
        <p:nvSpPr>
          <p:cNvPr id="44" name="TextBox 43"/>
          <p:cNvSpPr txBox="1"/>
          <p:nvPr/>
        </p:nvSpPr>
        <p:spPr>
          <a:xfrm>
            <a:off x="8018196" y="5767864"/>
            <a:ext cx="551754" cy="276999"/>
          </a:xfrm>
          <a:prstGeom prst="rect">
            <a:avLst/>
          </a:prstGeom>
          <a:noFill/>
        </p:spPr>
        <p:txBody>
          <a:bodyPr wrap="none" rtlCol="0">
            <a:spAutoFit/>
          </a:bodyPr>
          <a:lstStyle/>
          <a:p>
            <a:pPr algn="ctr" fontAlgn="ctr"/>
            <a:r>
              <a:rPr lang="en-US" sz="1200" dirty="0" smtClean="0">
                <a:solidFill>
                  <a:schemeClr val="bg1">
                    <a:lumMod val="50000"/>
                  </a:schemeClr>
                </a:solidFill>
                <a:latin typeface="Huawei Sans" panose="020C0503030203020204" pitchFamily="34" charset="0"/>
              </a:rPr>
              <a:t>WAN</a:t>
            </a:r>
            <a:endParaRPr lang="en-US" sz="1200" dirty="0">
              <a:solidFill>
                <a:schemeClr val="bg1">
                  <a:lumMod val="50000"/>
                </a:schemeClr>
              </a:solidFill>
              <a:latin typeface="Huawei Sans" panose="020C0503030203020204" pitchFamily="34" charset="0"/>
            </a:endParaRPr>
          </a:p>
        </p:txBody>
      </p:sp>
      <p:sp>
        <p:nvSpPr>
          <p:cNvPr id="47" name="Can 41"/>
          <p:cNvSpPr/>
          <p:nvPr/>
        </p:nvSpPr>
        <p:spPr>
          <a:xfrm rot="4779076">
            <a:off x="5712006" y="3322528"/>
            <a:ext cx="199429" cy="2639360"/>
          </a:xfrm>
          <a:prstGeom prst="can">
            <a:avLst>
              <a:gd name="adj" fmla="val 55435"/>
            </a:avLst>
          </a:prstGeom>
          <a:solidFill>
            <a:srgbClr val="BEE9EE"/>
          </a:solidFill>
          <a:ln w="12700" cap="flat" cmpd="sng" algn="ctr">
            <a:solidFill>
              <a:sysClr val="window" lastClr="FFFFFF"/>
            </a:solidFill>
            <a:prstDash val="solid"/>
            <a:miter lim="800000"/>
          </a:ln>
          <a:effectLst/>
        </p:spPr>
        <p:txBody>
          <a:bodyPr rtlCol="0" anchor="ctr"/>
          <a:lstStyle/>
          <a:p>
            <a:pPr algn="ctr" fontAlgn="ctr"/>
            <a:endParaRPr lang="en-US" altLang="zh-CN" sz="1600" kern="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TextBox 47"/>
          <p:cNvSpPr txBox="1"/>
          <p:nvPr/>
        </p:nvSpPr>
        <p:spPr>
          <a:xfrm rot="20979076" flipH="1">
            <a:off x="5350893" y="4486583"/>
            <a:ext cx="1003315" cy="261610"/>
          </a:xfrm>
          <a:prstGeom prst="rect">
            <a:avLst/>
          </a:prstGeom>
          <a:noFill/>
        </p:spPr>
        <p:txBody>
          <a:bodyPr wrap="square" rtlCol="0">
            <a:spAutoFit/>
          </a:bodyPr>
          <a:lstStyle/>
          <a:p>
            <a:pPr algn="ctr" fontAlgn="ctr"/>
            <a:r>
              <a:rPr lang="en-US" sz="1100" dirty="0" smtClean="0">
                <a:solidFill>
                  <a:schemeClr val="bg1">
                    <a:lumMod val="50000"/>
                  </a:schemeClr>
                </a:solidFill>
                <a:latin typeface="Huawei Sans" panose="020C0503030203020204" pitchFamily="34" charset="0"/>
              </a:rPr>
              <a:t>IPsec tunnel</a:t>
            </a: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Can 41"/>
          <p:cNvSpPr/>
          <p:nvPr/>
        </p:nvSpPr>
        <p:spPr>
          <a:xfrm rot="5807722">
            <a:off x="6058521" y="3141153"/>
            <a:ext cx="199429" cy="1878270"/>
          </a:xfrm>
          <a:prstGeom prst="can">
            <a:avLst>
              <a:gd name="adj" fmla="val 55435"/>
            </a:avLst>
          </a:prstGeom>
          <a:solidFill>
            <a:srgbClr val="BEE9EE"/>
          </a:solidFill>
          <a:ln w="12700" cap="flat" cmpd="sng" algn="ctr">
            <a:solidFill>
              <a:sysClr val="window" lastClr="FFFFFF"/>
            </a:solidFill>
            <a:prstDash val="solid"/>
            <a:miter lim="800000"/>
          </a:ln>
          <a:effectLst/>
        </p:spPr>
        <p:txBody>
          <a:bodyPr rtlCol="0" anchor="ctr"/>
          <a:lstStyle/>
          <a:p>
            <a:pPr algn="ctr" fontAlgn="ctr"/>
            <a:endParaRPr lang="en-US" altLang="zh-CN" sz="1600" kern="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TextBox 51"/>
          <p:cNvSpPr txBox="1"/>
          <p:nvPr/>
        </p:nvSpPr>
        <p:spPr>
          <a:xfrm rot="407722" flipH="1">
            <a:off x="5559268" y="3942111"/>
            <a:ext cx="1167698" cy="261610"/>
          </a:xfrm>
          <a:prstGeom prst="rect">
            <a:avLst/>
          </a:prstGeom>
          <a:noFill/>
        </p:spPr>
        <p:txBody>
          <a:bodyPr wrap="square" rtlCol="0">
            <a:spAutoFit/>
          </a:bodyPr>
          <a:lstStyle/>
          <a:p>
            <a:pPr algn="ctr" fontAlgn="ctr"/>
            <a:r>
              <a:rPr lang="en-US" sz="1100" dirty="0" smtClean="0">
                <a:solidFill>
                  <a:schemeClr val="bg1">
                    <a:lumMod val="50000"/>
                  </a:schemeClr>
                </a:solidFill>
                <a:latin typeface="Huawei Sans" panose="020C0503030203020204" pitchFamily="34" charset="0"/>
              </a:rPr>
              <a:t>IPsec tunnel</a:t>
            </a: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Can 41"/>
          <p:cNvSpPr/>
          <p:nvPr/>
        </p:nvSpPr>
        <p:spPr>
          <a:xfrm rot="8121740">
            <a:off x="6831541" y="3295076"/>
            <a:ext cx="199429" cy="926070"/>
          </a:xfrm>
          <a:prstGeom prst="can">
            <a:avLst>
              <a:gd name="adj" fmla="val 55435"/>
            </a:avLst>
          </a:prstGeom>
          <a:solidFill>
            <a:srgbClr val="00B0F0"/>
          </a:solidFill>
          <a:ln w="12700" cap="flat" cmpd="sng" algn="ctr">
            <a:solidFill>
              <a:sysClr val="window" lastClr="FFFFFF"/>
            </a:solidFill>
            <a:prstDash val="solid"/>
            <a:miter lim="800000"/>
          </a:ln>
          <a:effectLst/>
        </p:spPr>
        <p:txBody>
          <a:bodyPr rtlCol="0" anchor="ctr"/>
          <a:lstStyle/>
          <a:p>
            <a:pPr algn="ctr" fontAlgn="ctr"/>
            <a:endParaRPr lang="en-US" altLang="zh-CN" sz="16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TextBox 54"/>
          <p:cNvSpPr txBox="1"/>
          <p:nvPr/>
        </p:nvSpPr>
        <p:spPr>
          <a:xfrm rot="2721740" flipH="1">
            <a:off x="6475002" y="3631441"/>
            <a:ext cx="941901" cy="261610"/>
          </a:xfrm>
          <a:prstGeom prst="rect">
            <a:avLst/>
          </a:prstGeom>
          <a:solidFill>
            <a:srgbClr val="BEE9EE"/>
          </a:solidFill>
        </p:spPr>
        <p:txBody>
          <a:bodyPr wrap="square" lIns="36000" rIns="36000" rtlCol="0" anchor="ctr" anchorCtr="0">
            <a:spAutoFit/>
          </a:bodyPr>
          <a:lstStyle/>
          <a:p>
            <a:pPr algn="ctr" fontAlgn="ctr"/>
            <a:r>
              <a:rPr lang="en-US" sz="1100" dirty="0" smtClean="0">
                <a:solidFill>
                  <a:schemeClr val="bg1">
                    <a:lumMod val="50000"/>
                  </a:schemeClr>
                </a:solidFill>
                <a:latin typeface="Huawei Sans" panose="020C0503030203020204" pitchFamily="34" charset="0"/>
              </a:rPr>
              <a:t>IPsec tunnel</a:t>
            </a: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3" name="直接连接符 133"/>
          <p:cNvCxnSpPr/>
          <p:nvPr/>
        </p:nvCxnSpPr>
        <p:spPr>
          <a:xfrm>
            <a:off x="4577255" y="5781410"/>
            <a:ext cx="748118" cy="0"/>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pic>
        <p:nvPicPr>
          <p:cNvPr id="65" name="图片 31"/>
          <p:cNvPicPr>
            <a:picLocks noChangeAspect="1"/>
          </p:cNvPicPr>
          <p:nvPr/>
        </p:nvPicPr>
        <p:blipFill>
          <a:blip r:embed="rId3">
            <a:duotone>
              <a:schemeClr val="accent5">
                <a:shade val="45000"/>
                <a:satMod val="135000"/>
              </a:schemeClr>
              <a:prstClr val="white"/>
            </a:duotone>
          </a:blip>
          <a:stretch>
            <a:fillRect/>
          </a:stretch>
        </p:blipFill>
        <p:spPr>
          <a:xfrm>
            <a:off x="4126696" y="5586756"/>
            <a:ext cx="466668" cy="389308"/>
          </a:xfrm>
          <a:prstGeom prst="rect">
            <a:avLst/>
          </a:prstGeom>
        </p:spPr>
      </p:pic>
    </p:spTree>
    <p:extLst>
      <p:ext uri="{BB962C8B-B14F-4D97-AF65-F5344CB8AC3E}">
        <p14:creationId xmlns:p14="http://schemas.microsoft.com/office/powerpoint/2010/main" val="7030244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35"/>
          <p:cNvGrpSpPr/>
          <p:nvPr/>
        </p:nvGrpSpPr>
        <p:grpSpPr>
          <a:xfrm>
            <a:off x="5002672" y="1433856"/>
            <a:ext cx="1830006" cy="1037460"/>
            <a:chOff x="3269076" y="1744970"/>
            <a:chExt cx="1860118" cy="1054529"/>
          </a:xfrm>
          <a:solidFill>
            <a:schemeClr val="bg1">
              <a:lumMod val="75000"/>
            </a:schemeClr>
          </a:solidFill>
        </p:grpSpPr>
        <p:sp>
          <p:nvSpPr>
            <p:cNvPr id="50" name="矩形 36"/>
            <p:cNvSpPr/>
            <p:nvPr/>
          </p:nvSpPr>
          <p:spPr>
            <a:xfrm>
              <a:off x="3495526" y="2457907"/>
              <a:ext cx="1426464" cy="3415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Oval 62"/>
            <p:cNvSpPr/>
            <p:nvPr/>
          </p:nvSpPr>
          <p:spPr bwMode="auto">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Oval 63"/>
            <p:cNvSpPr/>
            <p:nvPr/>
          </p:nvSpPr>
          <p:spPr bwMode="auto">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Oval 64"/>
            <p:cNvSpPr/>
            <p:nvPr/>
          </p:nvSpPr>
          <p:spPr bwMode="auto">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Oval 65"/>
            <p:cNvSpPr/>
            <p:nvPr/>
          </p:nvSpPr>
          <p:spPr bwMode="auto">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Oval 64"/>
            <p:cNvSpPr/>
            <p:nvPr/>
          </p:nvSpPr>
          <p:spPr bwMode="auto">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91" name="Can 90"/>
          <p:cNvSpPr/>
          <p:nvPr/>
        </p:nvSpPr>
        <p:spPr bwMode="auto">
          <a:xfrm rot="16200000">
            <a:off x="8172975" y="2706880"/>
            <a:ext cx="298130" cy="1513595"/>
          </a:xfrm>
          <a:prstGeom prst="can">
            <a:avLst>
              <a:gd name="adj" fmla="val 41488"/>
            </a:avLst>
          </a:prstGeom>
          <a:solidFill>
            <a:schemeClr val="accent1">
              <a:lumMod val="40000"/>
              <a:lumOff val="60000"/>
            </a:schemeClr>
          </a:solidFill>
          <a:ln w="12700" cap="flat" cmpd="sng" algn="ctr">
            <a:solidFill>
              <a:srgbClr val="99DFF9"/>
            </a:solidFill>
            <a:prstDash val="solid"/>
            <a:miter lim="800000"/>
          </a:ln>
          <a:effectLst/>
        </p:spPr>
        <p:txBody>
          <a:bodyPr rtlCol="0" anchor="ctr"/>
          <a:lstStyle/>
          <a:p>
            <a:pPr algn="ctr"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Can 74"/>
          <p:cNvSpPr/>
          <p:nvPr/>
        </p:nvSpPr>
        <p:spPr bwMode="auto">
          <a:xfrm rot="16200000">
            <a:off x="6972285" y="2875782"/>
            <a:ext cx="528152" cy="1175784"/>
          </a:xfrm>
          <a:prstGeom prst="can">
            <a:avLst>
              <a:gd name="adj" fmla="val 41488"/>
            </a:avLst>
          </a:prstGeom>
          <a:solidFill>
            <a:srgbClr val="FFF2CC"/>
          </a:solidFill>
          <a:ln w="12700" cap="flat" cmpd="sng" algn="ctr">
            <a:solidFill>
              <a:srgbClr val="FFD17D"/>
            </a:solidFill>
            <a:prstDash val="solid"/>
            <a:miter lim="800000"/>
          </a:ln>
          <a:effectLst/>
        </p:spPr>
        <p:txBody>
          <a:bodyPr rtlCol="0" anchor="ctr"/>
          <a:lstStyle/>
          <a:p>
            <a:pPr algn="ctr"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Title 4"/>
          <p:cNvSpPr>
            <a:spLocks noGrp="1"/>
          </p:cNvSpPr>
          <p:nvPr>
            <p:ph type="title"/>
          </p:nvPr>
        </p:nvSpPr>
        <p:spPr/>
        <p:txBody>
          <a:bodyPr/>
          <a:lstStyle/>
          <a:p>
            <a:r>
              <a:rPr lang="en-US" smtClean="0"/>
              <a:t>IPsec VPN Fundamentals</a:t>
            </a:r>
            <a:endParaRPr lang="en-US" altLang="zh-CN" dirty="0">
              <a:sym typeface="Huawei Sans" panose="020C0503030203020204" pitchFamily="34" charset="0"/>
            </a:endParaRPr>
          </a:p>
        </p:txBody>
      </p:sp>
      <p:sp>
        <p:nvSpPr>
          <p:cNvPr id="44" name="TextBox 43"/>
          <p:cNvSpPr txBox="1"/>
          <p:nvPr/>
        </p:nvSpPr>
        <p:spPr>
          <a:xfrm>
            <a:off x="4172842" y="1494038"/>
            <a:ext cx="809837" cy="276999"/>
          </a:xfrm>
          <a:prstGeom prst="rect">
            <a:avLst/>
          </a:prstGeom>
          <a:noFill/>
        </p:spPr>
        <p:txBody>
          <a:bodyPr wrap="none" rtlCol="0">
            <a:spAutoFit/>
          </a:bodyPr>
          <a:lstStyle/>
          <a:p>
            <a:pPr fontAlgn="ctr"/>
            <a:r>
              <a:rPr lang="en-US" sz="1200" dirty="0" smtClean="0">
                <a:latin typeface="Huawei Sans" panose="020C0503030203020204" pitchFamily="34" charset="0"/>
              </a:rPr>
              <a:t>100.1.1.1</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 name="TextBox 44"/>
          <p:cNvSpPr txBox="1"/>
          <p:nvPr/>
        </p:nvSpPr>
        <p:spPr>
          <a:xfrm>
            <a:off x="6609344" y="1494038"/>
            <a:ext cx="809837"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200.2.2.2</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 name="Can 45"/>
          <p:cNvSpPr/>
          <p:nvPr/>
        </p:nvSpPr>
        <p:spPr bwMode="auto">
          <a:xfrm rot="5400000">
            <a:off x="5645160" y="434603"/>
            <a:ext cx="360000" cy="3024000"/>
          </a:xfrm>
          <a:prstGeom prst="can">
            <a:avLst>
              <a:gd name="adj" fmla="val 64511"/>
            </a:avLst>
          </a:prstGeom>
          <a:solidFill>
            <a:srgbClr val="BEE9EE"/>
          </a:solidFill>
          <a:ln w="12700" cap="flat" cmpd="sng" algn="ctr">
            <a:solidFill>
              <a:sysClr val="window" lastClr="FFFFFF"/>
            </a:solidFill>
            <a:prstDash val="solid"/>
            <a:miter lim="800000"/>
          </a:ln>
          <a:effectLst/>
        </p:spPr>
        <p:txBody>
          <a:bodyPr rtlCol="0" anchor="ctr"/>
          <a:lstStyle/>
          <a:p>
            <a:pPr algn="ctr"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TextBox 46"/>
          <p:cNvSpPr txBox="1"/>
          <p:nvPr/>
        </p:nvSpPr>
        <p:spPr>
          <a:xfrm>
            <a:off x="5258096" y="1804992"/>
            <a:ext cx="1241045" cy="307777"/>
          </a:xfrm>
          <a:prstGeom prst="rect">
            <a:avLst/>
          </a:prstGeom>
          <a:noFill/>
        </p:spPr>
        <p:txBody>
          <a:bodyPr wrap="none" rtlCol="0">
            <a:spAutoFit/>
          </a:bodyPr>
          <a:lstStyle/>
          <a:p>
            <a:pPr algn="ctr" fontAlgn="ctr"/>
            <a:r>
              <a:rPr lang="en-US" sz="1400" b="1" dirty="0" smtClean="0">
                <a:solidFill>
                  <a:schemeClr val="bg1">
                    <a:lumMod val="50000"/>
                  </a:schemeClr>
                </a:solidFill>
                <a:latin typeface="Huawei Sans" panose="020C0503030203020204" pitchFamily="34" charset="0"/>
              </a:rPr>
              <a:t>IPsec tunnel</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4" name="Straight Connector 3"/>
          <p:cNvCxnSpPr/>
          <p:nvPr/>
        </p:nvCxnSpPr>
        <p:spPr bwMode="auto">
          <a:xfrm>
            <a:off x="3036353" y="1971770"/>
            <a:ext cx="947836"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62" name="Straight Connector 61"/>
          <p:cNvCxnSpPr/>
          <p:nvPr/>
        </p:nvCxnSpPr>
        <p:spPr bwMode="auto">
          <a:xfrm>
            <a:off x="7824253" y="1971770"/>
            <a:ext cx="842046"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64" name="TextBox 63"/>
          <p:cNvSpPr txBox="1"/>
          <p:nvPr/>
        </p:nvSpPr>
        <p:spPr>
          <a:xfrm>
            <a:off x="2351346" y="1332234"/>
            <a:ext cx="954108"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Branch 1</a:t>
            </a:r>
          </a:p>
          <a:p>
            <a:pPr algn="ctr" fontAlgn="ctr"/>
            <a:r>
              <a:rPr lang="en-US" sz="1200" dirty="0" smtClean="0">
                <a:latin typeface="Huawei Sans" panose="020C0503030203020204" pitchFamily="34" charset="0"/>
              </a:rPr>
              <a:t>PC1 1.1.1.1</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5" name="TextBox 64"/>
          <p:cNvSpPr txBox="1"/>
          <p:nvPr/>
        </p:nvSpPr>
        <p:spPr>
          <a:xfrm>
            <a:off x="8412227" y="1332234"/>
            <a:ext cx="954108"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Branch 2</a:t>
            </a:r>
          </a:p>
          <a:p>
            <a:pPr algn="ctr" fontAlgn="ctr"/>
            <a:r>
              <a:rPr lang="en-US" sz="1200" dirty="0" smtClean="0">
                <a:latin typeface="Huawei Sans" panose="020C0503030203020204" pitchFamily="34" charset="0"/>
              </a:rPr>
              <a:t>PC2 2.2.2.2</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Can 7"/>
          <p:cNvSpPr/>
          <p:nvPr/>
        </p:nvSpPr>
        <p:spPr bwMode="auto">
          <a:xfrm rot="16200000">
            <a:off x="5457906" y="2470742"/>
            <a:ext cx="847272" cy="1985867"/>
          </a:xfrm>
          <a:prstGeom prst="can">
            <a:avLst>
              <a:gd name="adj" fmla="val 41488"/>
            </a:avLst>
          </a:prstGeom>
          <a:solidFill>
            <a:schemeClr val="bg1">
              <a:lumMod val="85000"/>
            </a:schemeClr>
          </a:solidFill>
          <a:ln w="25400" cap="flat" cmpd="sng" algn="ctr">
            <a:solidFill>
              <a:schemeClr val="bg1">
                <a:lumMod val="85000"/>
              </a:schemeClr>
            </a:solidFill>
            <a:prstDash val="solid"/>
            <a:round/>
            <a:headEnd type="none" w="med" len="med"/>
            <a:tailEnd type="none" w="med" len="med"/>
          </a:ln>
          <a:effectLst/>
        </p:spPr>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4" name="Can 73"/>
          <p:cNvSpPr/>
          <p:nvPr/>
        </p:nvSpPr>
        <p:spPr bwMode="auto">
          <a:xfrm rot="16200000">
            <a:off x="4209822" y="2840791"/>
            <a:ext cx="528152" cy="1245766"/>
          </a:xfrm>
          <a:prstGeom prst="can">
            <a:avLst>
              <a:gd name="adj" fmla="val 41488"/>
            </a:avLst>
          </a:prstGeom>
          <a:solidFill>
            <a:srgbClr val="FFF2CC"/>
          </a:solidFill>
          <a:ln w="12700" cap="flat" cmpd="sng" algn="ctr">
            <a:solidFill>
              <a:srgbClr val="FFD17D"/>
            </a:solidFill>
            <a:prstDash val="solid"/>
            <a:miter lim="800000"/>
          </a:ln>
          <a:effectLst/>
        </p:spPr>
        <p:txBody>
          <a:bodyPr rtlCol="0" anchor="ctr"/>
          <a:lstStyle/>
          <a:p>
            <a:pPr algn="ctr"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TextBox 75"/>
          <p:cNvSpPr txBox="1"/>
          <p:nvPr/>
        </p:nvSpPr>
        <p:spPr>
          <a:xfrm>
            <a:off x="4002448" y="3232843"/>
            <a:ext cx="1128658"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Security protocol</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2" name="TextBox 81"/>
          <p:cNvSpPr txBox="1"/>
          <p:nvPr/>
        </p:nvSpPr>
        <p:spPr>
          <a:xfrm>
            <a:off x="5601646" y="3294396"/>
            <a:ext cx="825868" cy="338554"/>
          </a:xfrm>
          <a:prstGeom prst="rect">
            <a:avLst/>
          </a:prstGeom>
          <a:noFill/>
        </p:spPr>
        <p:txBody>
          <a:bodyPr wrap="none" rtlCol="0">
            <a:spAutoFit/>
          </a:bodyPr>
          <a:lstStyle/>
          <a:p>
            <a:pPr algn="ctr" fontAlgn="ctr"/>
            <a:r>
              <a:rPr lang="en-US" sz="1600" dirty="0" smtClean="0">
                <a:latin typeface="Huawei Sans" panose="020C0503030203020204" pitchFamily="34" charset="0"/>
              </a:rPr>
              <a:t>Tunnel</a:t>
            </a:r>
            <a:endParaRPr lang="en-US" sz="1600" dirty="0">
              <a:latin typeface="Huawei Sans" panose="020C0503030203020204" pitchFamily="34" charset="0"/>
            </a:endParaRPr>
          </a:p>
        </p:txBody>
      </p:sp>
      <p:sp>
        <p:nvSpPr>
          <p:cNvPr id="89" name="TextBox 88"/>
          <p:cNvSpPr txBox="1"/>
          <p:nvPr/>
        </p:nvSpPr>
        <p:spPr>
          <a:xfrm>
            <a:off x="6758225" y="3232843"/>
            <a:ext cx="1140866"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Security protocol</a:t>
            </a:r>
            <a:endParaRPr lang="en-US" sz="1200" dirty="0">
              <a:latin typeface="Huawei Sans" panose="020C0503030203020204" pitchFamily="34" charset="0"/>
            </a:endParaRPr>
          </a:p>
        </p:txBody>
      </p:sp>
      <p:sp>
        <p:nvSpPr>
          <p:cNvPr id="90" name="Can 89"/>
          <p:cNvSpPr/>
          <p:nvPr/>
        </p:nvSpPr>
        <p:spPr bwMode="auto">
          <a:xfrm rot="16200000">
            <a:off x="3120226" y="2746909"/>
            <a:ext cx="298128" cy="1433533"/>
          </a:xfrm>
          <a:prstGeom prst="can">
            <a:avLst>
              <a:gd name="adj" fmla="val 41488"/>
            </a:avLst>
          </a:prstGeom>
          <a:solidFill>
            <a:schemeClr val="accent1">
              <a:lumMod val="40000"/>
              <a:lumOff val="60000"/>
            </a:schemeClr>
          </a:solidFill>
          <a:ln w="12700" cap="flat" cmpd="sng" algn="ctr">
            <a:solidFill>
              <a:srgbClr val="99DFF9"/>
            </a:solidFill>
            <a:prstDash val="solid"/>
            <a:miter lim="800000"/>
          </a:ln>
          <a:effectLst/>
        </p:spPr>
        <p:txBody>
          <a:bodyPr rtlCol="0" anchor="ctr"/>
          <a:lstStyle/>
          <a:p>
            <a:pPr algn="ctr"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TextBox 93"/>
          <p:cNvSpPr txBox="1"/>
          <p:nvPr/>
        </p:nvSpPr>
        <p:spPr>
          <a:xfrm>
            <a:off x="2865230" y="3325174"/>
            <a:ext cx="736099"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Payload</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5" name="TextBox 94"/>
          <p:cNvSpPr txBox="1"/>
          <p:nvPr/>
        </p:nvSpPr>
        <p:spPr>
          <a:xfrm>
            <a:off x="8084933" y="3325174"/>
            <a:ext cx="736099"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Payload</a:t>
            </a:r>
            <a:endParaRPr lang="en-US" sz="1200" dirty="0">
              <a:latin typeface="Huawei Sans" panose="020C0503030203020204" pitchFamily="34" charset="0"/>
            </a:endParaRPr>
          </a:p>
        </p:txBody>
      </p:sp>
      <p:grpSp>
        <p:nvGrpSpPr>
          <p:cNvPr id="2" name="组合 1"/>
          <p:cNvGrpSpPr/>
          <p:nvPr/>
        </p:nvGrpSpPr>
        <p:grpSpPr>
          <a:xfrm>
            <a:off x="2828397" y="2264072"/>
            <a:ext cx="6057900" cy="935526"/>
            <a:chOff x="2828397" y="2253138"/>
            <a:chExt cx="6057900" cy="1364258"/>
          </a:xfrm>
        </p:grpSpPr>
        <p:cxnSp>
          <p:nvCxnSpPr>
            <p:cNvPr id="12" name="Straight Arrow Connector 11"/>
            <p:cNvCxnSpPr/>
            <p:nvPr/>
          </p:nvCxnSpPr>
          <p:spPr bwMode="auto">
            <a:xfrm>
              <a:off x="2828397" y="2253138"/>
              <a:ext cx="0" cy="1364258"/>
            </a:xfrm>
            <a:prstGeom prst="straightConnector1">
              <a:avLst/>
            </a:prstGeom>
            <a:solidFill>
              <a:schemeClr val="accent1"/>
            </a:solidFill>
            <a:ln w="25400" cap="flat" cmpd="sng" algn="ctr">
              <a:solidFill>
                <a:schemeClr val="bg1">
                  <a:lumMod val="75000"/>
                </a:schemeClr>
              </a:solidFill>
              <a:prstDash val="solid"/>
              <a:round/>
              <a:headEnd type="none" w="med" len="med"/>
              <a:tailEnd type="triangle" w="med" len="med"/>
            </a:ln>
            <a:effectLst/>
          </p:spPr>
        </p:cxnSp>
        <p:cxnSp>
          <p:nvCxnSpPr>
            <p:cNvPr id="96" name="Straight Arrow Connector 95"/>
            <p:cNvCxnSpPr/>
            <p:nvPr/>
          </p:nvCxnSpPr>
          <p:spPr bwMode="auto">
            <a:xfrm>
              <a:off x="8886297" y="2253138"/>
              <a:ext cx="0" cy="1364258"/>
            </a:xfrm>
            <a:prstGeom prst="straightConnector1">
              <a:avLst/>
            </a:prstGeom>
            <a:solidFill>
              <a:schemeClr val="accent1"/>
            </a:solidFill>
            <a:ln w="25400" cap="flat" cmpd="sng" algn="ctr">
              <a:solidFill>
                <a:schemeClr val="bg1">
                  <a:lumMod val="75000"/>
                </a:schemeClr>
              </a:solidFill>
              <a:prstDash val="solid"/>
              <a:round/>
              <a:headEnd type="none" w="med" len="med"/>
              <a:tailEnd type="triangle" w="med" len="med"/>
            </a:ln>
            <a:effectLst/>
          </p:spPr>
        </p:cxnSp>
      </p:grpSp>
      <p:pic>
        <p:nvPicPr>
          <p:cNvPr id="40" name="图片 3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702929" y="1719770"/>
            <a:ext cx="540000" cy="504000"/>
          </a:xfrm>
          <a:prstGeom prst="rect">
            <a:avLst/>
          </a:prstGeom>
        </p:spPr>
      </p:pic>
      <p:pic>
        <p:nvPicPr>
          <p:cNvPr id="41" name="图片 4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383820" y="1719770"/>
            <a:ext cx="540000" cy="504000"/>
          </a:xfrm>
          <a:prstGeom prst="rect">
            <a:avLst/>
          </a:prstGeom>
        </p:spPr>
      </p:pic>
      <p:sp>
        <p:nvSpPr>
          <p:cNvPr id="53" name="TextBox 47"/>
          <p:cNvSpPr txBox="1"/>
          <p:nvPr/>
        </p:nvSpPr>
        <p:spPr>
          <a:xfrm>
            <a:off x="2398924" y="4878207"/>
            <a:ext cx="1353256" cy="447306"/>
          </a:xfrm>
          <a:prstGeom prst="rect">
            <a:avLst/>
          </a:prstGeom>
          <a:solidFill>
            <a:schemeClr val="accent1">
              <a:lumMod val="40000"/>
              <a:lumOff val="60000"/>
            </a:schemeClr>
          </a:solidFill>
          <a:ln w="28575">
            <a:noFill/>
          </a:ln>
        </p:spPr>
        <p:txBody>
          <a:bodyPr wrap="none" rtlCol="0" anchor="ctr" anchorCtr="0">
            <a:noAutofit/>
          </a:bodyPr>
          <a:lstStyle/>
          <a:p>
            <a:pPr algn="ctr" fontAlgn="ctr"/>
            <a:r>
              <a:rPr lang="en-US" sz="1200" dirty="0" smtClean="0">
                <a:latin typeface="Huawei Sans" panose="020C0503030203020204" pitchFamily="34" charset="0"/>
              </a:rPr>
              <a:t>SA: 1.1.1.1</a:t>
            </a:r>
          </a:p>
          <a:p>
            <a:pPr algn="ctr" fontAlgn="ctr"/>
            <a:r>
              <a:rPr lang="en-US" sz="1200" dirty="0" smtClean="0">
                <a:latin typeface="Huawei Sans" panose="020C0503030203020204" pitchFamily="34" charset="0"/>
              </a:rPr>
              <a:t>DA: 2.2.2.2</a:t>
            </a:r>
            <a:endParaRPr lang="en-US" sz="1200" dirty="0">
              <a:latin typeface="Huawei Sans" panose="020C0503030203020204" pitchFamily="34" charset="0"/>
            </a:endParaRPr>
          </a:p>
        </p:txBody>
      </p:sp>
      <p:sp>
        <p:nvSpPr>
          <p:cNvPr id="54" name="TextBox 48"/>
          <p:cNvSpPr txBox="1"/>
          <p:nvPr/>
        </p:nvSpPr>
        <p:spPr>
          <a:xfrm>
            <a:off x="4179664" y="4863847"/>
            <a:ext cx="1353256" cy="882370"/>
          </a:xfrm>
          <a:prstGeom prst="rect">
            <a:avLst/>
          </a:prstGeom>
          <a:solidFill>
            <a:schemeClr val="accent1">
              <a:lumMod val="40000"/>
              <a:lumOff val="60000"/>
            </a:schemeClr>
          </a:solidFill>
          <a:ln w="28575">
            <a:noFill/>
          </a:ln>
        </p:spPr>
        <p:txBody>
          <a:bodyPr wrap="none" rtlCol="0" anchor="ctr" anchorCtr="0">
            <a:noAutofit/>
          </a:bodyPr>
          <a:lstStyle/>
          <a:p>
            <a:pPr algn="ctr" fontAlgn="ctr"/>
            <a:r>
              <a:rPr lang="en-US" sz="1200" dirty="0" smtClean="0">
                <a:latin typeface="Huawei Sans" panose="020C0503030203020204" pitchFamily="34" charset="0"/>
              </a:rPr>
              <a:t>Encrypted data</a:t>
            </a:r>
            <a:endParaRPr lang="en-US" sz="1200" dirty="0">
              <a:latin typeface="Huawei Sans" panose="020C0503030203020204" pitchFamily="34" charset="0"/>
            </a:endParaRPr>
          </a:p>
        </p:txBody>
      </p:sp>
      <p:sp>
        <p:nvSpPr>
          <p:cNvPr id="55" name="TextBox 49"/>
          <p:cNvSpPr txBox="1"/>
          <p:nvPr/>
        </p:nvSpPr>
        <p:spPr>
          <a:xfrm>
            <a:off x="4179664" y="4102529"/>
            <a:ext cx="1353256" cy="461665"/>
          </a:xfrm>
          <a:prstGeom prst="rect">
            <a:avLst/>
          </a:prstGeom>
          <a:solidFill>
            <a:schemeClr val="bg1">
              <a:lumMod val="85000"/>
            </a:schemeClr>
          </a:solidFill>
          <a:ln w="28575">
            <a:noFill/>
          </a:ln>
        </p:spPr>
        <p:txBody>
          <a:bodyPr wrap="square" rtlCol="0">
            <a:noAutofit/>
          </a:bodyPr>
          <a:lstStyle/>
          <a:p>
            <a:pPr algn="ctr" fontAlgn="ctr"/>
            <a:r>
              <a:rPr lang="en-US" sz="1200" dirty="0" smtClean="0">
                <a:latin typeface="Huawei Sans" panose="020C0503030203020204" pitchFamily="34" charset="0"/>
              </a:rPr>
              <a:t>SA: 100.1.1.1</a:t>
            </a:r>
          </a:p>
          <a:p>
            <a:pPr algn="ctr" fontAlgn="ctr"/>
            <a:r>
              <a:rPr lang="en-US" sz="1200" dirty="0" smtClean="0">
                <a:latin typeface="Huawei Sans" panose="020C0503030203020204" pitchFamily="34" charset="0"/>
              </a:rPr>
              <a:t>DA: 200.2.2.2</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56" name="Straight Arrow Connector 53"/>
          <p:cNvCxnSpPr/>
          <p:nvPr/>
        </p:nvCxnSpPr>
        <p:spPr bwMode="auto">
          <a:xfrm>
            <a:off x="3776372" y="5319452"/>
            <a:ext cx="396044" cy="0"/>
          </a:xfrm>
          <a:prstGeom prst="straightConnector1">
            <a:avLst/>
          </a:prstGeom>
          <a:solidFill>
            <a:schemeClr val="accent1"/>
          </a:solidFill>
          <a:ln w="19050" cap="flat" cmpd="sng" algn="ctr">
            <a:solidFill>
              <a:schemeClr val="bg1">
                <a:lumMod val="65000"/>
              </a:schemeClr>
            </a:solidFill>
            <a:prstDash val="solid"/>
            <a:round/>
            <a:headEnd type="none" w="med" len="med"/>
            <a:tailEnd type="triangle" w="sm" len="med"/>
          </a:ln>
          <a:effectLst/>
        </p:spPr>
      </p:cxnSp>
      <p:sp>
        <p:nvSpPr>
          <p:cNvPr id="57" name="TextBox 72"/>
          <p:cNvSpPr txBox="1"/>
          <p:nvPr/>
        </p:nvSpPr>
        <p:spPr>
          <a:xfrm>
            <a:off x="2398924" y="5325513"/>
            <a:ext cx="1353256" cy="420705"/>
          </a:xfrm>
          <a:prstGeom prst="rect">
            <a:avLst/>
          </a:prstGeom>
          <a:solidFill>
            <a:schemeClr val="accent1">
              <a:lumMod val="20000"/>
              <a:lumOff val="80000"/>
            </a:schemeClr>
          </a:solidFill>
          <a:ln w="28575">
            <a:noFill/>
          </a:ln>
        </p:spPr>
        <p:txBody>
          <a:bodyPr wrap="none" rtlCol="0" anchor="ctr" anchorCtr="0">
            <a:noAutofit/>
          </a:bodyPr>
          <a:lstStyle/>
          <a:p>
            <a:pPr algn="ctr" fontAlgn="ctr"/>
            <a:r>
              <a:rPr lang="en-US" sz="1200" dirty="0" smtClean="0">
                <a:latin typeface="Huawei Sans" panose="020C0503030203020204" pitchFamily="34" charset="0"/>
              </a:rPr>
              <a:t>Payload</a:t>
            </a:r>
            <a:endParaRPr lang="en-US" sz="1200" dirty="0">
              <a:latin typeface="Huawei Sans" panose="020C0503030203020204" pitchFamily="34" charset="0"/>
            </a:endParaRPr>
          </a:p>
        </p:txBody>
      </p:sp>
      <p:sp>
        <p:nvSpPr>
          <p:cNvPr id="58" name="TextBox 79"/>
          <p:cNvSpPr txBox="1"/>
          <p:nvPr/>
        </p:nvSpPr>
        <p:spPr>
          <a:xfrm>
            <a:off x="4179664" y="4564194"/>
            <a:ext cx="1353256" cy="358358"/>
          </a:xfrm>
          <a:prstGeom prst="rect">
            <a:avLst/>
          </a:prstGeom>
          <a:solidFill>
            <a:schemeClr val="accent6">
              <a:lumMod val="40000"/>
              <a:lumOff val="60000"/>
            </a:schemeClr>
          </a:solidFill>
          <a:ln w="28575">
            <a:noFill/>
          </a:ln>
        </p:spPr>
        <p:txBody>
          <a:bodyPr wrap="square" rtlCol="0" anchor="ctr" anchorCtr="0">
            <a:noAutofit/>
          </a:bodyPr>
          <a:lstStyle/>
          <a:p>
            <a:pPr algn="ctr" fontAlgn="ctr"/>
            <a:r>
              <a:rPr lang="en-US" sz="1200" dirty="0" smtClean="0">
                <a:latin typeface="Huawei Sans" panose="020C0503030203020204" pitchFamily="34" charset="0"/>
              </a:rPr>
              <a:t>Security protocol header</a:t>
            </a:r>
            <a:endParaRPr lang="en-US" sz="1200" dirty="0">
              <a:latin typeface="Huawei Sans" panose="020C0503030203020204" pitchFamily="34" charset="0"/>
            </a:endParaRPr>
          </a:p>
        </p:txBody>
      </p:sp>
      <p:cxnSp>
        <p:nvCxnSpPr>
          <p:cNvPr id="59" name="Straight Arrow Connector 80"/>
          <p:cNvCxnSpPr/>
          <p:nvPr/>
        </p:nvCxnSpPr>
        <p:spPr bwMode="auto">
          <a:xfrm>
            <a:off x="5532920" y="4878207"/>
            <a:ext cx="766142" cy="0"/>
          </a:xfrm>
          <a:prstGeom prst="straightConnector1">
            <a:avLst/>
          </a:prstGeom>
          <a:solidFill>
            <a:schemeClr val="accent1"/>
          </a:solidFill>
          <a:ln w="19050" cap="flat" cmpd="sng" algn="ctr">
            <a:solidFill>
              <a:schemeClr val="bg1">
                <a:lumMod val="65000"/>
              </a:schemeClr>
            </a:solidFill>
            <a:prstDash val="solid"/>
            <a:round/>
            <a:headEnd type="none" w="med" len="med"/>
            <a:tailEnd type="triangle" w="sm" len="med"/>
          </a:ln>
          <a:effectLst/>
        </p:spPr>
      </p:cxnSp>
      <p:sp>
        <p:nvSpPr>
          <p:cNvPr id="66" name="TextBox 82"/>
          <p:cNvSpPr txBox="1"/>
          <p:nvPr/>
        </p:nvSpPr>
        <p:spPr>
          <a:xfrm>
            <a:off x="6300564" y="4863847"/>
            <a:ext cx="1353256" cy="882370"/>
          </a:xfrm>
          <a:prstGeom prst="rect">
            <a:avLst/>
          </a:prstGeom>
          <a:solidFill>
            <a:schemeClr val="accent1">
              <a:lumMod val="40000"/>
              <a:lumOff val="60000"/>
            </a:schemeClr>
          </a:solidFill>
          <a:ln w="28575">
            <a:noFill/>
          </a:ln>
        </p:spPr>
        <p:txBody>
          <a:bodyPr wrap="none" rtlCol="0" anchor="ctr" anchorCtr="0">
            <a:noAutofit/>
          </a:bodyPr>
          <a:lstStyle/>
          <a:p>
            <a:pPr algn="ctr" fontAlgn="ctr"/>
            <a:r>
              <a:rPr lang="en-US" sz="1200" dirty="0" smtClean="0">
                <a:latin typeface="Huawei Sans" panose="020C0503030203020204" pitchFamily="34" charset="0"/>
              </a:rPr>
              <a:t>Encrypted data</a:t>
            </a:r>
            <a:endParaRPr lang="en-US" sz="1200" dirty="0">
              <a:latin typeface="Huawei Sans" panose="020C0503030203020204" pitchFamily="34" charset="0"/>
            </a:endParaRPr>
          </a:p>
        </p:txBody>
      </p:sp>
      <p:sp>
        <p:nvSpPr>
          <p:cNvPr id="67" name="TextBox 83"/>
          <p:cNvSpPr txBox="1"/>
          <p:nvPr/>
        </p:nvSpPr>
        <p:spPr>
          <a:xfrm>
            <a:off x="6300564" y="4102529"/>
            <a:ext cx="1353256" cy="461665"/>
          </a:xfrm>
          <a:prstGeom prst="rect">
            <a:avLst/>
          </a:prstGeom>
          <a:solidFill>
            <a:schemeClr val="bg1">
              <a:lumMod val="85000"/>
            </a:schemeClr>
          </a:solidFill>
          <a:ln w="28575">
            <a:noFill/>
          </a:ln>
        </p:spPr>
        <p:txBody>
          <a:bodyPr wrap="square" rtlCol="0">
            <a:noAutofit/>
          </a:bodyPr>
          <a:lstStyle/>
          <a:p>
            <a:pPr algn="ctr" fontAlgn="ctr"/>
            <a:r>
              <a:rPr lang="en-US" sz="1200" dirty="0" smtClean="0">
                <a:latin typeface="Huawei Sans" panose="020C0503030203020204" pitchFamily="34" charset="0"/>
              </a:rPr>
              <a:t>SA: 100.1.1.1</a:t>
            </a:r>
          </a:p>
          <a:p>
            <a:pPr algn="ctr" fontAlgn="ctr"/>
            <a:r>
              <a:rPr lang="en-US" sz="1200" dirty="0" smtClean="0">
                <a:latin typeface="Huawei Sans" panose="020C0503030203020204" pitchFamily="34" charset="0"/>
              </a:rPr>
              <a:t>DA: 200.2.2.2</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3" name="TextBox 84"/>
          <p:cNvSpPr txBox="1"/>
          <p:nvPr/>
        </p:nvSpPr>
        <p:spPr>
          <a:xfrm>
            <a:off x="6300564" y="4564194"/>
            <a:ext cx="1353256" cy="358358"/>
          </a:xfrm>
          <a:prstGeom prst="rect">
            <a:avLst/>
          </a:prstGeom>
          <a:solidFill>
            <a:schemeClr val="accent6">
              <a:lumMod val="40000"/>
              <a:lumOff val="60000"/>
            </a:schemeClr>
          </a:solidFill>
          <a:ln w="28575">
            <a:noFill/>
          </a:ln>
        </p:spPr>
        <p:txBody>
          <a:bodyPr wrap="square" rtlCol="0" anchor="ctr" anchorCtr="0">
            <a:noAutofit/>
          </a:bodyPr>
          <a:lstStyle/>
          <a:p>
            <a:pPr algn="ctr" fontAlgn="ctr"/>
            <a:r>
              <a:rPr lang="en-US" sz="1200" dirty="0" smtClean="0">
                <a:latin typeface="Huawei Sans" panose="020C0503030203020204" pitchFamily="34" charset="0"/>
              </a:rPr>
              <a:t>Security protocol header</a:t>
            </a:r>
            <a:endParaRPr lang="en-US" sz="1200" dirty="0">
              <a:latin typeface="Huawei Sans" panose="020C0503030203020204" pitchFamily="34" charset="0"/>
            </a:endParaRPr>
          </a:p>
        </p:txBody>
      </p:sp>
      <p:cxnSp>
        <p:nvCxnSpPr>
          <p:cNvPr id="77" name="Straight Arrow Connector 85"/>
          <p:cNvCxnSpPr/>
          <p:nvPr/>
        </p:nvCxnSpPr>
        <p:spPr bwMode="auto">
          <a:xfrm>
            <a:off x="7662572" y="5319452"/>
            <a:ext cx="396044" cy="0"/>
          </a:xfrm>
          <a:prstGeom prst="straightConnector1">
            <a:avLst/>
          </a:prstGeom>
          <a:solidFill>
            <a:schemeClr val="accent1"/>
          </a:solidFill>
          <a:ln w="19050" cap="flat" cmpd="sng" algn="ctr">
            <a:solidFill>
              <a:schemeClr val="bg1">
                <a:lumMod val="65000"/>
              </a:schemeClr>
            </a:solidFill>
            <a:prstDash val="solid"/>
            <a:round/>
            <a:headEnd type="none" w="med" len="med"/>
            <a:tailEnd type="triangle" w="sm" len="med"/>
          </a:ln>
          <a:effectLst/>
        </p:spPr>
      </p:cxnSp>
      <p:sp>
        <p:nvSpPr>
          <p:cNvPr id="80" name="TextBox 86"/>
          <p:cNvSpPr txBox="1"/>
          <p:nvPr/>
        </p:nvSpPr>
        <p:spPr>
          <a:xfrm>
            <a:off x="8075824" y="4878207"/>
            <a:ext cx="1353256" cy="447306"/>
          </a:xfrm>
          <a:prstGeom prst="rect">
            <a:avLst/>
          </a:prstGeom>
          <a:solidFill>
            <a:schemeClr val="accent1">
              <a:lumMod val="40000"/>
              <a:lumOff val="60000"/>
            </a:schemeClr>
          </a:solidFill>
          <a:ln w="28575">
            <a:noFill/>
          </a:ln>
        </p:spPr>
        <p:txBody>
          <a:bodyPr wrap="none" rtlCol="0" anchor="ctr" anchorCtr="0">
            <a:noAutofit/>
          </a:bodyPr>
          <a:lstStyle/>
          <a:p>
            <a:pPr algn="ctr" fontAlgn="ctr"/>
            <a:r>
              <a:rPr lang="en-US" sz="1200" dirty="0" smtClean="0">
                <a:latin typeface="Huawei Sans" panose="020C0503030203020204" pitchFamily="34" charset="0"/>
              </a:rPr>
              <a:t>SA: 1.1.1.1</a:t>
            </a:r>
          </a:p>
          <a:p>
            <a:pPr algn="ctr" fontAlgn="ctr"/>
            <a:r>
              <a:rPr lang="en-US" sz="1200" dirty="0" smtClean="0">
                <a:latin typeface="Huawei Sans" panose="020C0503030203020204" pitchFamily="34" charset="0"/>
              </a:rPr>
              <a:t>DA: 2.2.2.2</a:t>
            </a:r>
            <a:endParaRPr lang="en-US" sz="1200" dirty="0">
              <a:latin typeface="Huawei Sans" panose="020C0503030203020204" pitchFamily="34" charset="0"/>
            </a:endParaRPr>
          </a:p>
        </p:txBody>
      </p:sp>
      <p:sp>
        <p:nvSpPr>
          <p:cNvPr id="81" name="TextBox 87"/>
          <p:cNvSpPr txBox="1"/>
          <p:nvPr/>
        </p:nvSpPr>
        <p:spPr>
          <a:xfrm>
            <a:off x="8075824" y="5325513"/>
            <a:ext cx="1353256" cy="420705"/>
          </a:xfrm>
          <a:prstGeom prst="rect">
            <a:avLst/>
          </a:prstGeom>
          <a:solidFill>
            <a:schemeClr val="accent1">
              <a:lumMod val="20000"/>
              <a:lumOff val="80000"/>
            </a:schemeClr>
          </a:solidFill>
          <a:ln w="28575">
            <a:noFill/>
          </a:ln>
        </p:spPr>
        <p:txBody>
          <a:bodyPr wrap="none" rtlCol="0" anchor="ctr" anchorCtr="0">
            <a:noAutofit/>
          </a:bodyPr>
          <a:lstStyle/>
          <a:p>
            <a:pPr algn="ctr" fontAlgn="ctr"/>
            <a:r>
              <a:rPr lang="en-US" sz="1200" dirty="0" smtClean="0">
                <a:latin typeface="Huawei Sans" panose="020C0503030203020204" pitchFamily="34" charset="0"/>
              </a:rPr>
              <a:t>Payload</a:t>
            </a:r>
            <a:endParaRPr lang="en-US" sz="1200" dirty="0">
              <a:latin typeface="Huawei Sans" panose="020C0503030203020204" pitchFamily="34" charset="0"/>
            </a:endParaRPr>
          </a:p>
        </p:txBody>
      </p:sp>
      <p:pic>
        <p:nvPicPr>
          <p:cNvPr id="43" name="图片 11" descr="开放网络-蓝.png"/>
          <p:cNvPicPr>
            <a:picLocks noChangeAspect="1"/>
          </p:cNvPicPr>
          <p:nvPr/>
        </p:nvPicPr>
        <p:blipFill>
          <a:blip r:embed="rId4" cstate="print"/>
          <a:stretch>
            <a:fillRect/>
          </a:stretch>
        </p:blipFill>
        <p:spPr>
          <a:xfrm>
            <a:off x="2605419" y="1809528"/>
            <a:ext cx="445956" cy="343290"/>
          </a:xfrm>
          <a:prstGeom prst="rect">
            <a:avLst/>
          </a:prstGeom>
        </p:spPr>
      </p:pic>
      <p:pic>
        <p:nvPicPr>
          <p:cNvPr id="48" name="图片 11" descr="开放网络-蓝.png"/>
          <p:cNvPicPr>
            <a:picLocks noChangeAspect="1"/>
          </p:cNvPicPr>
          <p:nvPr/>
        </p:nvPicPr>
        <p:blipFill>
          <a:blip r:embed="rId4" cstate="print"/>
          <a:stretch>
            <a:fillRect/>
          </a:stretch>
        </p:blipFill>
        <p:spPr>
          <a:xfrm>
            <a:off x="8666299" y="1809528"/>
            <a:ext cx="445956" cy="343290"/>
          </a:xfrm>
          <a:prstGeom prst="rect">
            <a:avLst/>
          </a:prstGeom>
        </p:spPr>
      </p:pic>
      <p:sp>
        <p:nvSpPr>
          <p:cNvPr id="70" name="TextBox 46"/>
          <p:cNvSpPr txBox="1"/>
          <p:nvPr/>
        </p:nvSpPr>
        <p:spPr>
          <a:xfrm>
            <a:off x="5494263" y="2157601"/>
            <a:ext cx="832280"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Internet</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30645576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prstGeom prst="rect">
            <a:avLst/>
          </a:prstGeom>
        </p:spPr>
        <p:txBody>
          <a:bodyPr/>
          <a:lstStyle/>
          <a:p>
            <a:r>
              <a:rPr lang="en-US" sz="2000" dirty="0" smtClean="0">
                <a:solidFill>
                  <a:schemeClr val="bg1">
                    <a:lumMod val="65000"/>
                  </a:schemeClr>
                </a:solidFill>
                <a:latin typeface="Huawei Sans" panose="020C0503030203020204" pitchFamily="34" charset="0"/>
              </a:rPr>
              <a:t>Overview of Campus Multi-Branch Interconnection</a:t>
            </a:r>
          </a:p>
          <a:p>
            <a:r>
              <a:rPr lang="en-US" sz="2000" b="1" dirty="0" smtClean="0">
                <a:latin typeface="Huawei Sans" panose="020C0503030203020204" pitchFamily="34" charset="0"/>
              </a:rPr>
              <a:t>Campus Multi-Branch Interconnection Technology: IPsec VPN</a:t>
            </a:r>
            <a:endParaRPr lang="en-US" altLang="zh-CN" sz="2000" b="1" dirty="0" smtClean="0">
              <a:latin typeface="Huawei Sans" panose="020C0503030203020204" pitchFamily="34" charset="0"/>
              <a:sym typeface="Huawei Sans" panose="020C0503030203020204" pitchFamily="34" charset="0"/>
            </a:endParaRPr>
          </a:p>
          <a:p>
            <a:pPr marL="714375" lvl="1" indent="-257175"/>
            <a:r>
              <a:rPr lang="en-US" sz="1800" dirty="0" smtClean="0">
                <a:solidFill>
                  <a:schemeClr val="bg1">
                    <a:lumMod val="65000"/>
                  </a:schemeClr>
                </a:solidFill>
                <a:latin typeface="Huawei Sans" panose="020C0503030203020204" pitchFamily="34" charset="0"/>
              </a:rPr>
              <a:t>Basic Concepts</a:t>
            </a:r>
          </a:p>
          <a:p>
            <a:pPr marL="742950" lvl="1" indent="-285750">
              <a:buSzPct val="60000"/>
              <a:buFont typeface="Wingdings" panose="05000000000000000000" pitchFamily="2" charset="2"/>
              <a:buChar char="n"/>
            </a:pPr>
            <a:r>
              <a:rPr lang="en-US" sz="1800" b="1" dirty="0"/>
              <a:t>IPsec</a:t>
            </a:r>
            <a:endParaRPr lang="en-US" altLang="zh-CN" sz="1800" b="1" dirty="0">
              <a:sym typeface="Huawei Sans" panose="020C0503030203020204" pitchFamily="34" charset="0"/>
            </a:endParaRPr>
          </a:p>
          <a:p>
            <a:pPr marL="714375" lvl="1" indent="-257175"/>
            <a:r>
              <a:rPr lang="en-US" sz="1800" dirty="0" smtClean="0">
                <a:solidFill>
                  <a:schemeClr val="bg1">
                    <a:lumMod val="65000"/>
                  </a:schemeClr>
                </a:solidFill>
                <a:latin typeface="Huawei Sans" panose="020C0503030203020204" pitchFamily="34" charset="0"/>
              </a:rPr>
              <a:t>IKE</a:t>
            </a:r>
          </a:p>
          <a:p>
            <a:pPr marL="714375" lvl="1" indent="-257175"/>
            <a:r>
              <a:rPr lang="en-US" sz="1800" dirty="0" smtClean="0">
                <a:solidFill>
                  <a:schemeClr val="bg1">
                    <a:lumMod val="65000"/>
                  </a:schemeClr>
                </a:solidFill>
                <a:latin typeface="Huawei Sans" panose="020C0503030203020204" pitchFamily="34" charset="0"/>
              </a:rPr>
              <a:t>Advanced IPsec Functions</a:t>
            </a:r>
            <a:endParaRPr lang="en-US" altLang="zh-CN" sz="1800" dirty="0" smtClean="0">
              <a:solidFill>
                <a:schemeClr val="bg1">
                  <a:lumMod val="65000"/>
                </a:schemeClr>
              </a:solidFill>
              <a:latin typeface="Huawei Sans" panose="020C0503030203020204" pitchFamily="34" charset="0"/>
              <a:sym typeface="Huawei Sans" panose="020C0503030203020204" pitchFamily="34" charset="0"/>
            </a:endParaRPr>
          </a:p>
          <a:p>
            <a:pPr marL="714375" lvl="1" indent="-257175"/>
            <a:r>
              <a:rPr lang="en-US" sz="1800" dirty="0" smtClean="0">
                <a:solidFill>
                  <a:schemeClr val="bg1">
                    <a:lumMod val="65000"/>
                  </a:schemeClr>
                </a:solidFill>
                <a:latin typeface="Huawei Sans" panose="020C0503030203020204" pitchFamily="34" charset="0"/>
              </a:rPr>
              <a:t>IPsec Configuration Examples</a:t>
            </a:r>
            <a:endParaRPr lang="en-US" altLang="zh-CN" sz="1800" dirty="0" smtClean="0">
              <a:solidFill>
                <a:schemeClr val="bg1">
                  <a:lumMod val="65000"/>
                </a:schemeClr>
              </a:solidFill>
              <a:latin typeface="Huawei Sans" panose="020C0503030203020204" pitchFamily="34" charset="0"/>
              <a:sym typeface="Huawei Sans" panose="020C0503030203020204" pitchFamily="34" charset="0"/>
            </a:endParaRPr>
          </a:p>
          <a:p>
            <a:pPr marL="714375" lvl="1" indent="-257175"/>
            <a:r>
              <a:rPr lang="en-US" sz="1800" dirty="0" smtClean="0">
                <a:solidFill>
                  <a:schemeClr val="bg1">
                    <a:lumMod val="65000"/>
                  </a:schemeClr>
                </a:solidFill>
                <a:latin typeface="Huawei Sans" panose="020C0503030203020204" pitchFamily="34" charset="0"/>
              </a:rPr>
              <a:t>Example for Configuring Campus IPsec VPN Interconnection</a:t>
            </a:r>
            <a:endParaRPr lang="en-US" altLang="zh-CN" sz="1800" dirty="0" smtClean="0">
              <a:solidFill>
                <a:schemeClr val="bg1">
                  <a:lumMod val="65000"/>
                </a:schemeClr>
              </a:solidFill>
              <a:latin typeface="Huawei Sans" panose="020C0503030203020204" pitchFamily="34" charset="0"/>
              <a:sym typeface="Huawei Sans" panose="020C0503030203020204" pitchFamily="34" charset="0"/>
            </a:endParaRPr>
          </a:p>
          <a:p>
            <a:r>
              <a:rPr lang="en-US" sz="2000" dirty="0" smtClean="0">
                <a:solidFill>
                  <a:schemeClr val="bg1">
                    <a:lumMod val="65000"/>
                  </a:schemeClr>
                </a:solidFill>
                <a:latin typeface="Huawei Sans" panose="020C0503030203020204" pitchFamily="34" charset="0"/>
              </a:rPr>
              <a:t>Campus Multi-Branch Interconnection Technology: SD-WAN</a:t>
            </a:r>
            <a:endParaRPr lang="en-US" sz="2000" dirty="0">
              <a:solidFill>
                <a:schemeClr val="bg1">
                  <a:lumMod val="65000"/>
                </a:schemeClr>
              </a:solidFill>
              <a:latin typeface="Huawei Sans" panose="020C0503030203020204" pitchFamily="34" charset="0"/>
            </a:endParaRPr>
          </a:p>
        </p:txBody>
      </p:sp>
    </p:spTree>
    <p:extLst>
      <p:ext uri="{BB962C8B-B14F-4D97-AF65-F5344CB8AC3E}">
        <p14:creationId xmlns:p14="http://schemas.microsoft.com/office/powerpoint/2010/main" val="414564403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mtClean="0"/>
              <a:t>IPsec Overview</a:t>
            </a:r>
            <a:endParaRPr lang="en-US" altLang="zh-CN" dirty="0">
              <a:sym typeface="Huawei Sans" panose="020C0503030203020204" pitchFamily="34" charset="0"/>
            </a:endParaRPr>
          </a:p>
        </p:txBody>
      </p:sp>
      <p:sp>
        <p:nvSpPr>
          <p:cNvPr id="6" name="文本占位符 5"/>
          <p:cNvSpPr>
            <a:spLocks noGrp="1"/>
          </p:cNvSpPr>
          <p:nvPr>
            <p:ph type="body" sz="quarter" idx="10"/>
          </p:nvPr>
        </p:nvSpPr>
        <p:spPr/>
        <p:txBody>
          <a:bodyPr/>
          <a:lstStyle/>
          <a:p>
            <a:pPr algn="l"/>
            <a:r>
              <a:rPr lang="en-US" sz="1800" smtClean="0">
                <a:latin typeface="Huawei Sans" panose="020C0503030203020204" pitchFamily="34" charset="0"/>
              </a:rPr>
              <a:t>Internet Protocol Security (IPsec) is an open network-layer framework protocol designed by the Internet Engineering Task Force (IETF). It is a collection of protocols and services that provide security for IP networks.</a:t>
            </a:r>
            <a:endParaRPr lang="en-US" altLang="zh-CN" sz="1800" smtClean="0">
              <a:latin typeface="Huawei Sans" panose="020C0503030203020204" pitchFamily="34" charset="0"/>
              <a:sym typeface="Huawei Sans" panose="020C0503030203020204" pitchFamily="34" charset="0"/>
            </a:endParaRPr>
          </a:p>
          <a:p>
            <a:pPr algn="l"/>
            <a:r>
              <a:rPr lang="en-US" sz="1800" smtClean="0">
                <a:latin typeface="Huawei Sans" panose="020C0503030203020204" pitchFamily="34" charset="0"/>
              </a:rPr>
              <a:t>Taking advantages of encryption and authentication, IPsec secures service data transmission over the Internet through the following capabilities:</a:t>
            </a:r>
          </a:p>
          <a:p>
            <a:pPr marL="542925" lvl="1" indent="-228600"/>
            <a:r>
              <a:rPr lang="en-US" sz="1600" smtClean="0">
                <a:latin typeface="Huawei Sans" panose="020C0503030203020204" pitchFamily="34" charset="0"/>
              </a:rPr>
              <a:t>Data origin authentication: The receiver verifies whether the sender's identity is authorized.</a:t>
            </a:r>
          </a:p>
          <a:p>
            <a:pPr marL="542925" lvl="1" indent="-228600"/>
            <a:r>
              <a:rPr lang="en-US" sz="1600" smtClean="0">
                <a:latin typeface="Huawei Sans" panose="020C0503030203020204" pitchFamily="34" charset="0"/>
              </a:rPr>
              <a:t>Data encryption: The sender encrypts data packets and transmits them in cipher text on an open network. The receiver decrypts or directly forwards the received data packets.</a:t>
            </a:r>
          </a:p>
          <a:p>
            <a:pPr marL="542925" lvl="1" indent="-228600"/>
            <a:r>
              <a:rPr lang="en-US" sz="1600" smtClean="0">
                <a:latin typeface="Huawei Sans" panose="020C0503030203020204" pitchFamily="34" charset="0"/>
              </a:rPr>
              <a:t>Data integrity check: The receiver verifies received data to determine whether the data has been tampered with.</a:t>
            </a:r>
          </a:p>
          <a:p>
            <a:pPr marL="542925" lvl="1" indent="-228600"/>
            <a:r>
              <a:rPr lang="en-US" sz="1600" smtClean="0">
                <a:latin typeface="Huawei Sans" panose="020C0503030203020204" pitchFamily="34" charset="0"/>
              </a:rPr>
              <a:t>Anti-replay: The receiver rejects old or duplicate data packets to prevent attacks that malicious users initiate by re-sending obtained packets.</a:t>
            </a:r>
            <a:endParaRPr lang="en-US" sz="1600" dirty="0">
              <a:latin typeface="Huawei Sans" panose="020C0503030203020204" pitchFamily="34" charset="0"/>
            </a:endParaRPr>
          </a:p>
        </p:txBody>
      </p:sp>
      <p:sp>
        <p:nvSpPr>
          <p:cNvPr id="61" name="五边形 24"/>
          <p:cNvSpPr/>
          <p:nvPr/>
        </p:nvSpPr>
        <p:spPr bwMode="auto">
          <a:xfrm>
            <a:off x="6402493" y="70392"/>
            <a:ext cx="1008000" cy="288000"/>
          </a:xfrm>
          <a:prstGeom prst="homePlate">
            <a:avLst/>
          </a:prstGeom>
          <a:solidFill>
            <a:srgbClr val="56C4D2"/>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900" b="1" kern="0" dirty="0">
                <a:solidFill>
                  <a:schemeClr val="bg1"/>
                </a:solidFill>
                <a:latin typeface="Huawei Sans" panose="020C0503030203020204" pitchFamily="34" charset="0"/>
                <a:ea typeface="方正兰亭黑简体" panose="02000000000000000000" pitchFamily="2" charset="-122"/>
              </a:rPr>
              <a:t>IPsec Overview</a:t>
            </a:r>
          </a:p>
        </p:txBody>
      </p:sp>
      <p:sp>
        <p:nvSpPr>
          <p:cNvPr id="63" name="燕尾形 25"/>
          <p:cNvSpPr/>
          <p:nvPr/>
        </p:nvSpPr>
        <p:spPr bwMode="auto">
          <a:xfrm>
            <a:off x="8291457" y="70392"/>
            <a:ext cx="1008000"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Encapsulation Mode</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燕尾形 25"/>
          <p:cNvSpPr/>
          <p:nvPr/>
        </p:nvSpPr>
        <p:spPr bwMode="auto">
          <a:xfrm>
            <a:off x="9193009" y="70392"/>
            <a:ext cx="832111"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800" dirty="0" smtClean="0">
                <a:latin typeface="Huawei Sans" panose="020C0503030203020204" pitchFamily="34" charset="0"/>
              </a:rPr>
              <a:t>Security Protocol</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燕尾形 25"/>
          <p:cNvSpPr/>
          <p:nvPr/>
        </p:nvSpPr>
        <p:spPr bwMode="auto">
          <a:xfrm>
            <a:off x="7304045" y="70392"/>
            <a:ext cx="1093860"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IPsec Framework</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燕尾形 25"/>
          <p:cNvSpPr/>
          <p:nvPr/>
        </p:nvSpPr>
        <p:spPr bwMode="auto">
          <a:xfrm>
            <a:off x="9918672" y="70392"/>
            <a:ext cx="1034898"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800" dirty="0" smtClean="0">
                <a:latin typeface="Huawei Sans" panose="020C0503030203020204" pitchFamily="34" charset="0"/>
              </a:rPr>
              <a:t>Encryption and Authentication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燕尾形 25"/>
          <p:cNvSpPr/>
          <p:nvPr/>
        </p:nvSpPr>
        <p:spPr bwMode="auto">
          <a:xfrm>
            <a:off x="10847121" y="70392"/>
            <a:ext cx="916364"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800" dirty="0" smtClean="0">
                <a:latin typeface="Huawei Sans" panose="020C0503030203020204" pitchFamily="34" charset="0"/>
              </a:rPr>
              <a:t>Security Association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7288311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prstGeom prst="rect">
            <a:avLst/>
          </a:prstGeom>
        </p:spPr>
        <p:txBody>
          <a:bodyPr>
            <a:normAutofit fontScale="90000"/>
          </a:bodyPr>
          <a:lstStyle/>
          <a:p>
            <a:r>
              <a:rPr lang="en-US" dirty="0" smtClean="0">
                <a:latin typeface="Huawei Sans" panose="020C0503030203020204" pitchFamily="34" charset="0"/>
              </a:rPr>
              <a:t>Campus M</a:t>
            </a:r>
            <a:r>
              <a:rPr lang="en-US" altLang="zh-CN" dirty="0" smtClean="0">
                <a:latin typeface="Huawei Sans" panose="020C0503030203020204" pitchFamily="34" charset="0"/>
              </a:rPr>
              <a:t>ulti-Branch</a:t>
            </a:r>
            <a:r>
              <a:rPr lang="en-US" dirty="0" smtClean="0">
                <a:latin typeface="Huawei Sans" panose="020C0503030203020204" pitchFamily="34" charset="0"/>
              </a:rPr>
              <a:t> Interconnection Technology</a:t>
            </a:r>
            <a:endParaRPr lang="en-US" dirty="0">
              <a:latin typeface="Huawei Sans" panose="020C0503030203020204" pitchFamily="34" charset="0"/>
            </a:endParaRPr>
          </a:p>
        </p:txBody>
      </p:sp>
      <p:sp>
        <p:nvSpPr>
          <p:cNvPr id="2" name="文本占位符 1"/>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20185632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IPsec Framework</a:t>
            </a:r>
            <a:endParaRPr lang="en-US" altLang="zh-CN" dirty="0">
              <a:sym typeface="Huawei Sans" panose="020C0503030203020204" pitchFamily="34" charset="0"/>
            </a:endParaRPr>
          </a:p>
        </p:txBody>
      </p:sp>
      <p:sp>
        <p:nvSpPr>
          <p:cNvPr id="3" name="内容占位符 2"/>
          <p:cNvSpPr>
            <a:spLocks noGrp="1"/>
          </p:cNvSpPr>
          <p:nvPr>
            <p:ph type="body" sz="quarter" idx="10"/>
          </p:nvPr>
        </p:nvSpPr>
        <p:spPr/>
        <p:txBody>
          <a:bodyPr/>
          <a:lstStyle/>
          <a:p>
            <a:r>
              <a:rPr lang="en-US" smtClean="0"/>
              <a:t>IPsec framework uses a set of open standards.</a:t>
            </a:r>
            <a:endParaRPr lang="en-US" altLang="zh-CN" dirty="0">
              <a:sym typeface="Huawei Sans" panose="020C0503030203020204" pitchFamily="34" charset="0"/>
            </a:endParaRPr>
          </a:p>
        </p:txBody>
      </p:sp>
      <p:grpSp>
        <p:nvGrpSpPr>
          <p:cNvPr id="7" name="组合 6"/>
          <p:cNvGrpSpPr/>
          <p:nvPr/>
        </p:nvGrpSpPr>
        <p:grpSpPr>
          <a:xfrm>
            <a:off x="1931257" y="2739985"/>
            <a:ext cx="7776623" cy="2168428"/>
            <a:chOff x="1248505" y="2763760"/>
            <a:chExt cx="7776623" cy="2168428"/>
          </a:xfrm>
        </p:grpSpPr>
        <p:sp>
          <p:nvSpPr>
            <p:cNvPr id="6" name="文本框 5"/>
            <p:cNvSpPr txBox="1"/>
            <p:nvPr/>
          </p:nvSpPr>
          <p:spPr>
            <a:xfrm>
              <a:off x="1248505" y="2763760"/>
              <a:ext cx="1954381" cy="369332"/>
            </a:xfrm>
            <a:prstGeom prst="rect">
              <a:avLst/>
            </a:prstGeom>
            <a:noFill/>
          </p:spPr>
          <p:txBody>
            <a:bodyPr wrap="none" rtlCol="0">
              <a:spAutoFit/>
            </a:bodyPr>
            <a:lstStyle/>
            <a:p>
              <a:pPr fontAlgn="ctr"/>
              <a:r>
                <a:rPr lang="en-US" dirty="0" smtClean="0">
                  <a:latin typeface="Huawei Sans" panose="020C0503030203020204" pitchFamily="34" charset="0"/>
                </a:rPr>
                <a:t>Security Protocol</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
            <p:cNvSpPr txBox="1"/>
            <p:nvPr/>
          </p:nvSpPr>
          <p:spPr>
            <a:xfrm>
              <a:off x="1907339" y="3382251"/>
              <a:ext cx="1295547" cy="369332"/>
            </a:xfrm>
            <a:prstGeom prst="rect">
              <a:avLst/>
            </a:prstGeom>
            <a:noFill/>
          </p:spPr>
          <p:txBody>
            <a:bodyPr wrap="none" rtlCol="0">
              <a:spAutoFit/>
            </a:bodyPr>
            <a:lstStyle/>
            <a:p>
              <a:pPr fontAlgn="ctr"/>
              <a:r>
                <a:rPr lang="en-US" dirty="0" smtClean="0">
                  <a:latin typeface="Huawei Sans" panose="020C0503030203020204" pitchFamily="34" charset="0"/>
                </a:rPr>
                <a:t>Encryption</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p:cNvSpPr txBox="1"/>
            <p:nvPr/>
          </p:nvSpPr>
          <p:spPr>
            <a:xfrm>
              <a:off x="1471322" y="4007344"/>
              <a:ext cx="1731564" cy="369332"/>
            </a:xfrm>
            <a:prstGeom prst="rect">
              <a:avLst/>
            </a:prstGeom>
            <a:noFill/>
          </p:spPr>
          <p:txBody>
            <a:bodyPr wrap="none" rtlCol="0">
              <a:spAutoFit/>
            </a:bodyPr>
            <a:lstStyle/>
            <a:p>
              <a:pPr fontAlgn="ctr"/>
              <a:r>
                <a:rPr lang="en-US" dirty="0" smtClean="0">
                  <a:latin typeface="Huawei Sans" panose="020C0503030203020204" pitchFamily="34" charset="0"/>
                </a:rPr>
                <a:t>Authentication</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p:cNvSpPr txBox="1"/>
            <p:nvPr/>
          </p:nvSpPr>
          <p:spPr>
            <a:xfrm>
              <a:off x="1577120" y="4562856"/>
              <a:ext cx="1625766" cy="369332"/>
            </a:xfrm>
            <a:prstGeom prst="rect">
              <a:avLst/>
            </a:prstGeom>
            <a:noFill/>
          </p:spPr>
          <p:txBody>
            <a:bodyPr wrap="none" rtlCol="0">
              <a:spAutoFit/>
            </a:bodyPr>
            <a:lstStyle/>
            <a:p>
              <a:pPr fontAlgn="ctr"/>
              <a:r>
                <a:rPr lang="en-US" dirty="0" smtClean="0">
                  <a:latin typeface="Huawei Sans" panose="020C0503030203020204" pitchFamily="34" charset="0"/>
                </a:rPr>
                <a:t>Key exchange</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圆角矩形 26"/>
            <p:cNvSpPr/>
            <p:nvPr/>
          </p:nvSpPr>
          <p:spPr>
            <a:xfrm>
              <a:off x="3175504" y="2805819"/>
              <a:ext cx="2832104" cy="327273"/>
            </a:xfrm>
            <a:prstGeom prst="roundRect">
              <a:avLst>
                <a:gd name="adj" fmla="val 10343"/>
              </a:avLst>
            </a:prstGeom>
            <a:solidFill>
              <a:schemeClr val="accent1">
                <a:lumMod val="20000"/>
                <a:lumOff val="80000"/>
              </a:schemeClr>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600" dirty="0" smtClean="0">
                  <a:solidFill>
                    <a:srgbClr val="1D1D1A"/>
                  </a:solidFill>
                  <a:latin typeface="Huawei Sans" panose="020C0503030203020204" pitchFamily="34" charset="0"/>
                </a:rPr>
                <a:t>ESP</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圆角矩形 28"/>
            <p:cNvSpPr/>
            <p:nvPr/>
          </p:nvSpPr>
          <p:spPr>
            <a:xfrm>
              <a:off x="3175504" y="3382251"/>
              <a:ext cx="637544" cy="327273"/>
            </a:xfrm>
            <a:prstGeom prst="roundRect">
              <a:avLst>
                <a:gd name="adj" fmla="val 8015"/>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400" dirty="0" smtClean="0">
                  <a:solidFill>
                    <a:srgbClr val="1D1D1A"/>
                  </a:solidFill>
                  <a:latin typeface="Huawei Sans" panose="020C0503030203020204" pitchFamily="34" charset="0"/>
                </a:rPr>
                <a:t>DES</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圆角矩形 29"/>
            <p:cNvSpPr/>
            <p:nvPr/>
          </p:nvSpPr>
          <p:spPr>
            <a:xfrm>
              <a:off x="3907024" y="3382251"/>
              <a:ext cx="637544" cy="327273"/>
            </a:xfrm>
            <a:prstGeom prst="roundRect">
              <a:avLst>
                <a:gd name="adj" fmla="val 743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400" dirty="0" smtClean="0">
                  <a:solidFill>
                    <a:srgbClr val="1D1D1A"/>
                  </a:solidFill>
                  <a:latin typeface="Huawei Sans" panose="020C0503030203020204" pitchFamily="34" charset="0"/>
                </a:rPr>
                <a:t>3DES</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圆角矩形 36"/>
            <p:cNvSpPr/>
            <p:nvPr/>
          </p:nvSpPr>
          <p:spPr>
            <a:xfrm>
              <a:off x="4638544" y="3382251"/>
              <a:ext cx="637544" cy="327273"/>
            </a:xfrm>
            <a:prstGeom prst="roundRect">
              <a:avLst>
                <a:gd name="adj" fmla="val 743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400" dirty="0" smtClean="0">
                  <a:solidFill>
                    <a:srgbClr val="1D1D1A"/>
                  </a:solidFill>
                  <a:latin typeface="Huawei Sans" panose="020C0503030203020204" pitchFamily="34" charset="0"/>
                </a:rPr>
                <a:t>AES</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圆角矩形 37"/>
            <p:cNvSpPr/>
            <p:nvPr/>
          </p:nvSpPr>
          <p:spPr>
            <a:xfrm>
              <a:off x="5370064" y="3382251"/>
              <a:ext cx="637544" cy="327273"/>
            </a:xfrm>
            <a:prstGeom prst="roundRect">
              <a:avLst>
                <a:gd name="adj" fmla="val 743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050" dirty="0" smtClean="0">
                  <a:solidFill>
                    <a:srgbClr val="1D1D1A"/>
                  </a:solidFill>
                  <a:latin typeface="Huawei Sans" panose="020C0503030203020204" pitchFamily="34" charset="0"/>
                </a:rPr>
                <a:t>SM1/SM4</a:t>
              </a:r>
              <a:endParaRPr lang="en-US" altLang="zh-CN" sz="105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圆角矩形 38"/>
            <p:cNvSpPr/>
            <p:nvPr/>
          </p:nvSpPr>
          <p:spPr>
            <a:xfrm>
              <a:off x="6193024" y="2805819"/>
              <a:ext cx="2832104" cy="327273"/>
            </a:xfrm>
            <a:prstGeom prst="roundRect">
              <a:avLst>
                <a:gd name="adj" fmla="val 10343"/>
              </a:avLst>
            </a:prstGeom>
            <a:solidFill>
              <a:schemeClr val="accent1">
                <a:lumMod val="20000"/>
                <a:lumOff val="80000"/>
              </a:schemeClr>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600" dirty="0" smtClean="0">
                  <a:solidFill>
                    <a:srgbClr val="1D1D1A"/>
                  </a:solidFill>
                  <a:latin typeface="Huawei Sans" panose="020C0503030203020204" pitchFamily="34" charset="0"/>
                </a:rPr>
                <a:t>AH</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圆角矩形 39"/>
            <p:cNvSpPr/>
            <p:nvPr/>
          </p:nvSpPr>
          <p:spPr>
            <a:xfrm>
              <a:off x="6193024" y="3382251"/>
              <a:ext cx="2832104" cy="327273"/>
            </a:xfrm>
            <a:prstGeom prst="roundRect">
              <a:avLst>
                <a:gd name="adj" fmla="val 10343"/>
              </a:avLst>
            </a:prstGeom>
            <a:pattFill prst="diagBrick">
              <a:fgClr>
                <a:schemeClr val="bg1">
                  <a:lumMod val="95000"/>
                </a:schemeClr>
              </a:fgClr>
              <a:bgClr>
                <a:schemeClr val="bg1"/>
              </a:bgClr>
            </a:patt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600" dirty="0" smtClean="0">
                  <a:solidFill>
                    <a:schemeClr val="bg1">
                      <a:lumMod val="75000"/>
                    </a:schemeClr>
                  </a:solidFill>
                  <a:latin typeface="Huawei Sans" panose="020C0503030203020204" pitchFamily="34" charset="0"/>
                </a:rPr>
                <a:t>Not supported</a:t>
              </a:r>
              <a:endParaRPr lang="en-US" altLang="zh-CN" sz="1600" kern="0"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圆角矩形 40"/>
            <p:cNvSpPr/>
            <p:nvPr/>
          </p:nvSpPr>
          <p:spPr>
            <a:xfrm>
              <a:off x="3175504" y="4007741"/>
              <a:ext cx="637544" cy="327273"/>
            </a:xfrm>
            <a:prstGeom prst="roundRect">
              <a:avLst>
                <a:gd name="adj" fmla="val 8015"/>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400" dirty="0" smtClean="0">
                  <a:solidFill>
                    <a:srgbClr val="1D1D1A"/>
                  </a:solidFill>
                  <a:latin typeface="Huawei Sans" panose="020C0503030203020204" pitchFamily="34" charset="0"/>
                </a:rPr>
                <a:t>MD5</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圆角矩形 41"/>
            <p:cNvSpPr/>
            <p:nvPr/>
          </p:nvSpPr>
          <p:spPr>
            <a:xfrm>
              <a:off x="3907024" y="4007741"/>
              <a:ext cx="637544" cy="327273"/>
            </a:xfrm>
            <a:prstGeom prst="roundRect">
              <a:avLst>
                <a:gd name="adj" fmla="val 743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400" dirty="0" smtClean="0">
                  <a:solidFill>
                    <a:srgbClr val="1D1D1A"/>
                  </a:solidFill>
                  <a:latin typeface="Huawei Sans" panose="020C0503030203020204" pitchFamily="34" charset="0"/>
                </a:rPr>
                <a:t>SHA1</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圆角矩形 42"/>
            <p:cNvSpPr/>
            <p:nvPr/>
          </p:nvSpPr>
          <p:spPr>
            <a:xfrm>
              <a:off x="4638544" y="4007741"/>
              <a:ext cx="637544" cy="327273"/>
            </a:xfrm>
            <a:prstGeom prst="roundRect">
              <a:avLst>
                <a:gd name="adj" fmla="val 743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400" dirty="0" smtClean="0">
                  <a:solidFill>
                    <a:srgbClr val="1D1D1A"/>
                  </a:solidFill>
                  <a:latin typeface="Huawei Sans" panose="020C0503030203020204" pitchFamily="34" charset="0"/>
                </a:rPr>
                <a:t>SHA2</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圆角矩形 43"/>
            <p:cNvSpPr/>
            <p:nvPr/>
          </p:nvSpPr>
          <p:spPr>
            <a:xfrm>
              <a:off x="5370064" y="4007741"/>
              <a:ext cx="637544" cy="327273"/>
            </a:xfrm>
            <a:prstGeom prst="roundRect">
              <a:avLst>
                <a:gd name="adj" fmla="val 743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rPr>
                <a:t>SM3</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圆角矩形 47"/>
            <p:cNvSpPr/>
            <p:nvPr/>
          </p:nvSpPr>
          <p:spPr>
            <a:xfrm>
              <a:off x="6193024" y="4007741"/>
              <a:ext cx="637544" cy="327273"/>
            </a:xfrm>
            <a:prstGeom prst="roundRect">
              <a:avLst>
                <a:gd name="adj" fmla="val 8015"/>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400" dirty="0" smtClean="0">
                  <a:solidFill>
                    <a:srgbClr val="1D1D1A"/>
                  </a:solidFill>
                  <a:latin typeface="Huawei Sans" panose="020C0503030203020204" pitchFamily="34" charset="0"/>
                </a:rPr>
                <a:t>MD5</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圆角矩形 48"/>
            <p:cNvSpPr/>
            <p:nvPr/>
          </p:nvSpPr>
          <p:spPr>
            <a:xfrm>
              <a:off x="6924544" y="4007741"/>
              <a:ext cx="637544" cy="327273"/>
            </a:xfrm>
            <a:prstGeom prst="roundRect">
              <a:avLst>
                <a:gd name="adj" fmla="val 743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400" dirty="0" smtClean="0">
                  <a:solidFill>
                    <a:srgbClr val="1D1D1A"/>
                  </a:solidFill>
                  <a:latin typeface="Huawei Sans" panose="020C0503030203020204" pitchFamily="34" charset="0"/>
                </a:rPr>
                <a:t>SHA1</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圆角矩形 49"/>
            <p:cNvSpPr/>
            <p:nvPr/>
          </p:nvSpPr>
          <p:spPr>
            <a:xfrm>
              <a:off x="7656064" y="4007741"/>
              <a:ext cx="637544" cy="327273"/>
            </a:xfrm>
            <a:prstGeom prst="roundRect">
              <a:avLst>
                <a:gd name="adj" fmla="val 743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400" dirty="0" smtClean="0">
                  <a:solidFill>
                    <a:srgbClr val="1D1D1A"/>
                  </a:solidFill>
                  <a:latin typeface="Huawei Sans" panose="020C0503030203020204" pitchFamily="34" charset="0"/>
                </a:rPr>
                <a:t>SHA2</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圆角矩形 50"/>
            <p:cNvSpPr/>
            <p:nvPr/>
          </p:nvSpPr>
          <p:spPr>
            <a:xfrm>
              <a:off x="8387584" y="4007741"/>
              <a:ext cx="637544" cy="327273"/>
            </a:xfrm>
            <a:prstGeom prst="roundRect">
              <a:avLst>
                <a:gd name="adj" fmla="val 743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rPr>
                <a:t>SM3</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圆角矩形 51"/>
            <p:cNvSpPr/>
            <p:nvPr/>
          </p:nvSpPr>
          <p:spPr>
            <a:xfrm>
              <a:off x="3175504" y="4583885"/>
              <a:ext cx="5849624" cy="327273"/>
            </a:xfrm>
            <a:prstGeom prst="roundRect">
              <a:avLst>
                <a:gd name="adj" fmla="val 10343"/>
              </a:avLst>
            </a:prstGeom>
            <a:solidFill>
              <a:schemeClr val="accent1">
                <a:lumMod val="20000"/>
                <a:lumOff val="80000"/>
              </a:schemeClr>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600" dirty="0" smtClean="0">
                  <a:solidFill>
                    <a:srgbClr val="1D1D1A"/>
                  </a:solidFill>
                  <a:latin typeface="Huawei Sans" panose="020C0503030203020204" pitchFamily="34" charset="0"/>
                </a:rPr>
                <a:t>IKE (ISAKMP, DH)</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 name="矩形 3"/>
          <p:cNvSpPr/>
          <p:nvPr/>
        </p:nvSpPr>
        <p:spPr>
          <a:xfrm>
            <a:off x="1933215" y="2233156"/>
            <a:ext cx="8072582" cy="3026270"/>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矩形 44"/>
          <p:cNvSpPr/>
          <p:nvPr/>
        </p:nvSpPr>
        <p:spPr>
          <a:xfrm>
            <a:off x="5005941" y="2048490"/>
            <a:ext cx="1927131" cy="369332"/>
          </a:xfrm>
          <a:prstGeom prst="rect">
            <a:avLst/>
          </a:prstGeom>
          <a:solidFill>
            <a:schemeClr val="bg1"/>
          </a:solidFill>
        </p:spPr>
        <p:txBody>
          <a:bodyPr wrap="none">
            <a:spAutoFit/>
          </a:bodyPr>
          <a:lstStyle/>
          <a:p>
            <a:pPr fontAlgn="ctr"/>
            <a:r>
              <a:rPr lang="en-US" dirty="0" smtClean="0">
                <a:latin typeface="Huawei Sans" panose="020C0503030203020204" pitchFamily="34" charset="0"/>
              </a:rPr>
              <a:t>IPsec framework</a:t>
            </a:r>
            <a:endParaRPr lang="en-US" dirty="0">
              <a:latin typeface="Huawei Sans" panose="020C0503030203020204" pitchFamily="34" charset="0"/>
            </a:endParaRPr>
          </a:p>
        </p:txBody>
      </p:sp>
      <p:sp>
        <p:nvSpPr>
          <p:cNvPr id="46" name="五边形 24"/>
          <p:cNvSpPr/>
          <p:nvPr/>
        </p:nvSpPr>
        <p:spPr bwMode="auto">
          <a:xfrm>
            <a:off x="6402493" y="70392"/>
            <a:ext cx="1008000" cy="288000"/>
          </a:xfrm>
          <a:prstGeom prst="homePlate">
            <a:avLst/>
          </a:prstGeom>
          <a:solidFill>
            <a:srgbClr val="D9D9D9"/>
          </a:solidFill>
          <a:ln w="9525" cap="flat" cmpd="sng" algn="ctr">
            <a:solidFill>
              <a:srgbClr val="BEE9EE"/>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IPsec Overview</a:t>
            </a:r>
            <a:endParaRPr lang="en-US" sz="900" dirty="0">
              <a:latin typeface="Huawei Sans" panose="020C0503030203020204" pitchFamily="34" charset="0"/>
            </a:endParaRPr>
          </a:p>
        </p:txBody>
      </p:sp>
      <p:sp>
        <p:nvSpPr>
          <p:cNvPr id="47" name="燕尾形 25"/>
          <p:cNvSpPr/>
          <p:nvPr/>
        </p:nvSpPr>
        <p:spPr bwMode="auto">
          <a:xfrm>
            <a:off x="8291457" y="70392"/>
            <a:ext cx="1008000"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Encapsulation Mode</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燕尾形 25"/>
          <p:cNvSpPr/>
          <p:nvPr/>
        </p:nvSpPr>
        <p:spPr bwMode="auto">
          <a:xfrm>
            <a:off x="9193009" y="70392"/>
            <a:ext cx="832111"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800" dirty="0" smtClean="0">
                <a:latin typeface="Huawei Sans" panose="020C0503030203020204" pitchFamily="34" charset="0"/>
              </a:rPr>
              <a:t>Security Protocol</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燕尾形 25"/>
          <p:cNvSpPr/>
          <p:nvPr/>
        </p:nvSpPr>
        <p:spPr bwMode="auto">
          <a:xfrm>
            <a:off x="7304045" y="70392"/>
            <a:ext cx="1093860" cy="288000"/>
          </a:xfrm>
          <a:prstGeom prst="chevron">
            <a:avLst/>
          </a:prstGeom>
          <a:solidFill>
            <a:srgbClr val="56C4D2"/>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900" b="1" kern="0" dirty="0">
                <a:solidFill>
                  <a:schemeClr val="bg1"/>
                </a:solidFill>
                <a:latin typeface="Huawei Sans" panose="020C0503030203020204" pitchFamily="34" charset="0"/>
                <a:ea typeface="方正兰亭黑简体" panose="02000000000000000000" pitchFamily="2" charset="-122"/>
              </a:rPr>
              <a:t>IPsec </a:t>
            </a:r>
            <a:endParaRPr lang="en-US" sz="900" b="1" kern="0" dirty="0" smtClean="0">
              <a:solidFill>
                <a:schemeClr val="bg1"/>
              </a:solidFill>
              <a:latin typeface="Huawei Sans" panose="020C0503030203020204" pitchFamily="34" charset="0"/>
              <a:ea typeface="方正兰亭黑简体" panose="02000000000000000000" pitchFamily="2" charset="-122"/>
            </a:endParaRPr>
          </a:p>
          <a:p>
            <a:pPr algn="ctr" fontAlgn="ctr"/>
            <a:r>
              <a:rPr lang="en-US" sz="900" b="1" kern="0" dirty="0" smtClean="0">
                <a:solidFill>
                  <a:schemeClr val="bg1"/>
                </a:solidFill>
                <a:latin typeface="Huawei Sans" panose="020C0503030203020204" pitchFamily="34" charset="0"/>
                <a:ea typeface="方正兰亭黑简体" panose="02000000000000000000" pitchFamily="2" charset="-122"/>
              </a:rPr>
              <a:t>Framework</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燕尾形 25"/>
          <p:cNvSpPr/>
          <p:nvPr/>
        </p:nvSpPr>
        <p:spPr bwMode="auto">
          <a:xfrm>
            <a:off x="9918672" y="70392"/>
            <a:ext cx="1034898"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800" dirty="0" smtClean="0">
                <a:latin typeface="Huawei Sans" panose="020C0503030203020204" pitchFamily="34" charset="0"/>
              </a:rPr>
              <a:t>Encryption and Authentication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燕尾形 25"/>
          <p:cNvSpPr/>
          <p:nvPr/>
        </p:nvSpPr>
        <p:spPr bwMode="auto">
          <a:xfrm>
            <a:off x="10847121" y="70392"/>
            <a:ext cx="916364"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800" dirty="0" smtClean="0">
                <a:latin typeface="Huawei Sans" panose="020C0503030203020204" pitchFamily="34" charset="0"/>
              </a:rPr>
              <a:t>Security Association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44238374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dirty="0" smtClean="0"/>
              <a:t>IPsec Encapsulation Mode </a:t>
            </a:r>
            <a:r>
              <a:rPr lang="en-US" altLang="zh-CN" dirty="0" smtClean="0"/>
              <a:t>-</a:t>
            </a:r>
            <a:r>
              <a:rPr lang="en-US" dirty="0" smtClean="0"/>
              <a:t> Tunnel Mode</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p:txBody>
          <a:bodyPr/>
          <a:lstStyle/>
          <a:p>
            <a:pPr algn="l"/>
            <a:r>
              <a:rPr lang="en-US" sz="1800" dirty="0" smtClean="0">
                <a:latin typeface="Huawei Sans" panose="020C0503030203020204" pitchFamily="34" charset="0"/>
              </a:rPr>
              <a:t>IPsec encapsulation is a process of adding AH or ESP fields to original IP packets for packet authentication and encryption. This process is implemented in transport or tunnel mode.</a:t>
            </a:r>
            <a:endParaRPr lang="en-US" altLang="zh-CN" sz="1800" dirty="0">
              <a:latin typeface="Huawei Sans" panose="020C0503030203020204" pitchFamily="34" charset="0"/>
              <a:sym typeface="Huawei Sans" panose="020C0503030203020204" pitchFamily="34" charset="0"/>
            </a:endParaRPr>
          </a:p>
        </p:txBody>
      </p:sp>
      <p:sp>
        <p:nvSpPr>
          <p:cNvPr id="246" name="Rectangle 5"/>
          <p:cNvSpPr>
            <a:spLocks noChangeArrowheads="1"/>
          </p:cNvSpPr>
          <p:nvPr/>
        </p:nvSpPr>
        <p:spPr bwMode="auto">
          <a:xfrm>
            <a:off x="1777355" y="3665618"/>
            <a:ext cx="902914" cy="684076"/>
          </a:xfrm>
          <a:prstGeom prst="rect">
            <a:avLst/>
          </a:prstGeom>
          <a:solidFill>
            <a:schemeClr val="bg1">
              <a:lumMod val="85000"/>
            </a:schemeClr>
          </a:solidFill>
          <a:ln w="25400" algn="ctr">
            <a:noFill/>
            <a:miter lim="800000"/>
            <a:headEnd/>
            <a:tailEnd/>
          </a:ln>
        </p:spPr>
        <p:txBody>
          <a:bodyPr wrap="none" lIns="0" tIns="0" rIns="0" bIns="0" anchor="ctr"/>
          <a:lstStyle/>
          <a:p>
            <a:pPr indent="-457200" algn="ctr" eaLnBrk="0" fontAlgn="ctr" hangingPunct="0"/>
            <a:r>
              <a:rPr lang="en-US" sz="1200" b="1" dirty="0" smtClean="0">
                <a:latin typeface="Huawei Sans" panose="020C0503030203020204" pitchFamily="34" charset="0"/>
              </a:rPr>
              <a:t>IP Header</a:t>
            </a:r>
            <a:endParaRPr kumimoji="1"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indent="-457200" algn="ctr" eaLnBrk="0" fontAlgn="ctr" hangingPunct="0"/>
            <a:r>
              <a:rPr lang="en-US" sz="1200" dirty="0" smtClean="0">
                <a:latin typeface="Huawei Sans" panose="020C0503030203020204" pitchFamily="34" charset="0"/>
              </a:rPr>
              <a:t>SA: 1.1.1.1</a:t>
            </a:r>
          </a:p>
          <a:p>
            <a:pPr indent="-457200" algn="ctr" eaLnBrk="0" fontAlgn="ctr" hangingPunct="0"/>
            <a:r>
              <a:rPr lang="en-US" sz="1200" dirty="0" smtClean="0">
                <a:latin typeface="Huawei Sans" panose="020C0503030203020204" pitchFamily="34" charset="0"/>
              </a:rPr>
              <a:t>DA: 2.2.2.2</a:t>
            </a:r>
            <a:endParaRPr kumimoji="1"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7" name="Rectangle 6"/>
          <p:cNvSpPr>
            <a:spLocks noChangeArrowheads="1"/>
          </p:cNvSpPr>
          <p:nvPr/>
        </p:nvSpPr>
        <p:spPr bwMode="auto">
          <a:xfrm>
            <a:off x="2672020" y="3665618"/>
            <a:ext cx="595055" cy="684076"/>
          </a:xfrm>
          <a:prstGeom prst="rect">
            <a:avLst/>
          </a:prstGeom>
          <a:solidFill>
            <a:schemeClr val="bg1">
              <a:lumMod val="95000"/>
            </a:schemeClr>
          </a:solidFill>
          <a:ln w="25400" algn="ctr">
            <a:noFill/>
            <a:miter lim="800000"/>
            <a:headEnd/>
            <a:tailEnd/>
          </a:ln>
        </p:spPr>
        <p:txBody>
          <a:bodyPr wrap="none" lIns="0" tIns="0" rIns="0" bIns="0" anchor="ctr"/>
          <a:lstStyle/>
          <a:p>
            <a:pPr indent="-457200" algn="ctr" eaLnBrk="0" fontAlgn="ctr" hangingPunct="0"/>
            <a:r>
              <a:rPr lang="en-US" sz="1200" dirty="0" smtClean="0">
                <a:latin typeface="Huawei Sans" panose="020C0503030203020204" pitchFamily="34" charset="0"/>
              </a:rPr>
              <a:t>Payload</a:t>
            </a:r>
            <a:endParaRPr kumimoji="1"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1" name="Rectangle 5"/>
          <p:cNvSpPr>
            <a:spLocks noChangeArrowheads="1"/>
          </p:cNvSpPr>
          <p:nvPr/>
        </p:nvSpPr>
        <p:spPr bwMode="auto">
          <a:xfrm>
            <a:off x="6229628" y="3665618"/>
            <a:ext cx="902914" cy="684076"/>
          </a:xfrm>
          <a:prstGeom prst="rect">
            <a:avLst/>
          </a:prstGeom>
          <a:solidFill>
            <a:schemeClr val="bg1">
              <a:lumMod val="85000"/>
            </a:schemeClr>
          </a:solidFill>
          <a:ln w="25400" algn="ctr">
            <a:noFill/>
            <a:miter lim="800000"/>
            <a:headEnd/>
            <a:tailEnd/>
          </a:ln>
        </p:spPr>
        <p:txBody>
          <a:bodyPr wrap="none" lIns="0" tIns="0" rIns="0" bIns="0" anchor="ctr"/>
          <a:lstStyle/>
          <a:p>
            <a:pPr indent="-457200" algn="ctr" eaLnBrk="0" fontAlgn="ctr" hangingPunct="0"/>
            <a:r>
              <a:rPr lang="en-US" sz="1200" b="1" dirty="0" smtClean="0">
                <a:latin typeface="Huawei Sans" panose="020C0503030203020204" pitchFamily="34" charset="0"/>
              </a:rPr>
              <a:t>IP Header</a:t>
            </a:r>
            <a:endParaRPr kumimoji="1"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indent="-457200" algn="ctr" eaLnBrk="0" fontAlgn="ctr" hangingPunct="0"/>
            <a:r>
              <a:rPr lang="en-US" sz="1200" dirty="0" smtClean="0">
                <a:latin typeface="Huawei Sans" panose="020C0503030203020204" pitchFamily="34" charset="0"/>
              </a:rPr>
              <a:t>SA: 1.1.1.1</a:t>
            </a:r>
          </a:p>
          <a:p>
            <a:pPr indent="-457200" algn="ctr" eaLnBrk="0" fontAlgn="ctr" hangingPunct="0"/>
            <a:r>
              <a:rPr lang="en-US" sz="1200" dirty="0" smtClean="0">
                <a:latin typeface="Huawei Sans" panose="020C0503030203020204" pitchFamily="34" charset="0"/>
              </a:rPr>
              <a:t>DA: 2.2.2.2</a:t>
            </a:r>
            <a:endParaRPr kumimoji="1"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2" name="Rectangle 6"/>
          <p:cNvSpPr>
            <a:spLocks noChangeArrowheads="1"/>
          </p:cNvSpPr>
          <p:nvPr/>
        </p:nvSpPr>
        <p:spPr bwMode="auto">
          <a:xfrm>
            <a:off x="7124292" y="3665618"/>
            <a:ext cx="594000" cy="684076"/>
          </a:xfrm>
          <a:prstGeom prst="rect">
            <a:avLst/>
          </a:prstGeom>
          <a:solidFill>
            <a:schemeClr val="bg1">
              <a:lumMod val="95000"/>
            </a:schemeClr>
          </a:solidFill>
          <a:ln w="25400" algn="ctr">
            <a:noFill/>
            <a:miter lim="800000"/>
            <a:headEnd/>
            <a:tailEnd/>
          </a:ln>
        </p:spPr>
        <p:txBody>
          <a:bodyPr wrap="none" lIns="0" tIns="0" rIns="0" bIns="0" anchor="ctr"/>
          <a:lstStyle/>
          <a:p>
            <a:pPr indent="-457200" algn="ctr" eaLnBrk="0" fontAlgn="ctr" hangingPunct="0"/>
            <a:r>
              <a:rPr lang="en-US" sz="1200" dirty="0" smtClean="0">
                <a:latin typeface="Huawei Sans" panose="020C0503030203020204" pitchFamily="34" charset="0"/>
              </a:rPr>
              <a:t>Payload</a:t>
            </a:r>
            <a:endParaRPr lang="en-US" sz="1200" dirty="0">
              <a:latin typeface="Huawei Sans" panose="020C0503030203020204" pitchFamily="34" charset="0"/>
            </a:endParaRPr>
          </a:p>
        </p:txBody>
      </p:sp>
      <p:sp>
        <p:nvSpPr>
          <p:cNvPr id="253" name="Rectangle 5"/>
          <p:cNvSpPr>
            <a:spLocks noChangeArrowheads="1"/>
          </p:cNvSpPr>
          <p:nvPr/>
        </p:nvSpPr>
        <p:spPr bwMode="auto">
          <a:xfrm>
            <a:off x="5392870" y="3665618"/>
            <a:ext cx="843787" cy="684076"/>
          </a:xfrm>
          <a:prstGeom prst="rect">
            <a:avLst/>
          </a:prstGeom>
          <a:solidFill>
            <a:schemeClr val="accent1">
              <a:lumMod val="40000"/>
              <a:lumOff val="60000"/>
            </a:schemeClr>
          </a:solidFill>
          <a:ln w="25400" algn="ctr">
            <a:noFill/>
            <a:miter lim="800000"/>
            <a:headEnd/>
            <a:tailEnd/>
          </a:ln>
        </p:spPr>
        <p:txBody>
          <a:bodyPr wrap="square" lIns="0" tIns="0" rIns="0" bIns="0" anchor="ctr"/>
          <a:lstStyle/>
          <a:p>
            <a:pPr indent="-457200" algn="ctr" eaLnBrk="0" fontAlgn="ctr" hangingPunct="0"/>
            <a:r>
              <a:rPr lang="en-US" sz="1200" b="1" dirty="0" smtClean="0">
                <a:latin typeface="Huawei Sans" panose="020C0503030203020204" pitchFamily="34" charset="0"/>
              </a:rPr>
              <a:t>IPsec Header</a:t>
            </a:r>
            <a:endParaRPr kumimoji="1"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indent="-457200" algn="ctr" eaLnBrk="0" fontAlgn="ctr" hangingPunct="0"/>
            <a:r>
              <a:rPr lang="en-US" sz="1200" dirty="0" smtClean="0">
                <a:latin typeface="Huawei Sans" panose="020C0503030203020204" pitchFamily="34" charset="0"/>
              </a:rPr>
              <a:t>ESP/AH</a:t>
            </a:r>
            <a:endParaRPr kumimoji="1"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4" name="Rectangle 5"/>
          <p:cNvSpPr>
            <a:spLocks noChangeArrowheads="1"/>
          </p:cNvSpPr>
          <p:nvPr/>
        </p:nvSpPr>
        <p:spPr bwMode="auto">
          <a:xfrm>
            <a:off x="4099758" y="3665618"/>
            <a:ext cx="1298255" cy="684076"/>
          </a:xfrm>
          <a:prstGeom prst="rect">
            <a:avLst/>
          </a:prstGeom>
          <a:solidFill>
            <a:schemeClr val="bg1">
              <a:lumMod val="75000"/>
            </a:schemeClr>
          </a:solidFill>
          <a:ln w="25400" algn="ctr">
            <a:noFill/>
            <a:miter lim="800000"/>
            <a:headEnd/>
            <a:tailEnd/>
          </a:ln>
        </p:spPr>
        <p:txBody>
          <a:bodyPr wrap="none" lIns="0" tIns="0" rIns="0" bIns="0" anchor="ctr"/>
          <a:lstStyle/>
          <a:p>
            <a:pPr indent="-457200" algn="ctr" eaLnBrk="0" fontAlgn="ctr" hangingPunct="0"/>
            <a:r>
              <a:rPr lang="en-US" sz="1200" b="1" dirty="0" smtClean="0">
                <a:latin typeface="Huawei Sans" panose="020C0503030203020204" pitchFamily="34" charset="0"/>
              </a:rPr>
              <a:t>IP Header</a:t>
            </a:r>
            <a:endParaRPr kumimoji="1"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indent="-457200" algn="ctr" eaLnBrk="0" fontAlgn="ctr" hangingPunct="0"/>
            <a:r>
              <a:rPr lang="en-US" sz="1200" dirty="0" smtClean="0">
                <a:latin typeface="Huawei Sans" panose="020C0503030203020204" pitchFamily="34" charset="0"/>
              </a:rPr>
              <a:t>SA: 200.1.1.1</a:t>
            </a:r>
          </a:p>
          <a:p>
            <a:pPr indent="-457200" algn="ctr" eaLnBrk="0" fontAlgn="ctr" hangingPunct="0"/>
            <a:r>
              <a:rPr lang="en-US" sz="1200" dirty="0" smtClean="0">
                <a:latin typeface="Huawei Sans" panose="020C0503030203020204" pitchFamily="34" charset="0"/>
              </a:rPr>
              <a:t>DA: 200.2.2.2</a:t>
            </a:r>
            <a:endParaRPr kumimoji="1"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5" name="Rectangle 5"/>
          <p:cNvSpPr>
            <a:spLocks noChangeArrowheads="1"/>
          </p:cNvSpPr>
          <p:nvPr/>
        </p:nvSpPr>
        <p:spPr bwMode="auto">
          <a:xfrm>
            <a:off x="8554667" y="3665618"/>
            <a:ext cx="902914" cy="684076"/>
          </a:xfrm>
          <a:prstGeom prst="rect">
            <a:avLst/>
          </a:prstGeom>
          <a:solidFill>
            <a:schemeClr val="bg1">
              <a:lumMod val="85000"/>
            </a:schemeClr>
          </a:solidFill>
          <a:ln w="25400" algn="ctr">
            <a:noFill/>
            <a:miter lim="800000"/>
            <a:headEnd/>
            <a:tailEnd/>
          </a:ln>
        </p:spPr>
        <p:txBody>
          <a:bodyPr wrap="none" lIns="0" tIns="0" rIns="0" bIns="0" anchor="ctr"/>
          <a:lstStyle/>
          <a:p>
            <a:pPr indent="-457200" algn="ctr" eaLnBrk="0" fontAlgn="ctr" hangingPunct="0"/>
            <a:r>
              <a:rPr lang="en-US" sz="1200" b="1" dirty="0" smtClean="0">
                <a:latin typeface="Huawei Sans" panose="020C0503030203020204" pitchFamily="34" charset="0"/>
              </a:rPr>
              <a:t>IP Header</a:t>
            </a:r>
            <a:endParaRPr kumimoji="1"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indent="-457200" algn="ctr" eaLnBrk="0" fontAlgn="ctr" hangingPunct="0"/>
            <a:r>
              <a:rPr lang="en-US" sz="1200" dirty="0" smtClean="0">
                <a:latin typeface="Huawei Sans" panose="020C0503030203020204" pitchFamily="34" charset="0"/>
              </a:rPr>
              <a:t>SA: 1.1.1.1</a:t>
            </a:r>
          </a:p>
          <a:p>
            <a:pPr indent="-457200" algn="ctr" eaLnBrk="0" fontAlgn="ctr" hangingPunct="0"/>
            <a:r>
              <a:rPr lang="en-US" sz="1200" dirty="0" smtClean="0">
                <a:latin typeface="Huawei Sans" panose="020C0503030203020204" pitchFamily="34" charset="0"/>
              </a:rPr>
              <a:t>DA: 2.2.2.2</a:t>
            </a:r>
            <a:endParaRPr kumimoji="1"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6" name="Rectangle 6"/>
          <p:cNvSpPr>
            <a:spLocks noChangeArrowheads="1"/>
          </p:cNvSpPr>
          <p:nvPr/>
        </p:nvSpPr>
        <p:spPr bwMode="auto">
          <a:xfrm>
            <a:off x="9461688" y="3665618"/>
            <a:ext cx="594000" cy="684076"/>
          </a:xfrm>
          <a:prstGeom prst="rect">
            <a:avLst/>
          </a:prstGeom>
          <a:solidFill>
            <a:schemeClr val="bg1">
              <a:lumMod val="95000"/>
            </a:schemeClr>
          </a:solidFill>
          <a:ln w="25400" algn="ctr">
            <a:noFill/>
            <a:miter lim="800000"/>
            <a:headEnd/>
            <a:tailEnd/>
          </a:ln>
        </p:spPr>
        <p:txBody>
          <a:bodyPr wrap="none" lIns="0" tIns="0" rIns="0" bIns="0" anchor="ctr"/>
          <a:lstStyle/>
          <a:p>
            <a:pPr indent="-457200" algn="ctr" eaLnBrk="0" fontAlgn="ctr" hangingPunct="0"/>
            <a:r>
              <a:rPr lang="en-US" sz="1200" dirty="0" smtClean="0">
                <a:latin typeface="Huawei Sans" panose="020C0503030203020204" pitchFamily="34" charset="0"/>
              </a:rPr>
              <a:t>Payload</a:t>
            </a:r>
            <a:endParaRPr lang="en-US" sz="1200" dirty="0">
              <a:latin typeface="Huawei Sans" panose="020C0503030203020204" pitchFamily="34" charset="0"/>
            </a:endParaRPr>
          </a:p>
        </p:txBody>
      </p:sp>
      <p:cxnSp>
        <p:nvCxnSpPr>
          <p:cNvPr id="261" name="直接箭头连接符 260"/>
          <p:cNvCxnSpPr/>
          <p:nvPr/>
        </p:nvCxnSpPr>
        <p:spPr>
          <a:xfrm>
            <a:off x="7762579" y="4007656"/>
            <a:ext cx="754168" cy="0"/>
          </a:xfrm>
          <a:prstGeom prst="straightConnector1">
            <a:avLst/>
          </a:prstGeom>
          <a:ln w="25400">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p:nvPr/>
        </p:nvCxnSpPr>
        <p:spPr>
          <a:xfrm>
            <a:off x="3275419" y="4003938"/>
            <a:ext cx="754168" cy="0"/>
          </a:xfrm>
          <a:prstGeom prst="straightConnector1">
            <a:avLst/>
          </a:prstGeom>
          <a:ln w="25400">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5" name="直接连接符 34"/>
          <p:cNvCxnSpPr>
            <a:cxnSpLocks noChangeShapeType="1"/>
          </p:cNvCxnSpPr>
          <p:nvPr/>
        </p:nvCxnSpPr>
        <p:spPr bwMode="auto">
          <a:xfrm>
            <a:off x="1775860" y="4431629"/>
            <a:ext cx="0" cy="203211"/>
          </a:xfrm>
          <a:prstGeom prst="line">
            <a:avLst/>
          </a:prstGeom>
          <a:noFill/>
          <a:ln w="19050" algn="ctr">
            <a:solidFill>
              <a:schemeClr val="bg1">
                <a:lumMod val="85000"/>
              </a:schemeClr>
            </a:solidFill>
            <a:round/>
            <a:headEnd/>
            <a:tailEnd/>
          </a:ln>
          <a:extLst>
            <a:ext uri="{909E8E84-426E-40DD-AFC4-6F175D3DCCD1}">
              <a14:hiddenFill xmlns:a14="http://schemas.microsoft.com/office/drawing/2010/main">
                <a:noFill/>
              </a14:hiddenFill>
            </a:ext>
          </a:extLst>
        </p:spPr>
      </p:cxnSp>
      <p:cxnSp>
        <p:nvCxnSpPr>
          <p:cNvPr id="36" name="直接连接符 35"/>
          <p:cNvCxnSpPr>
            <a:cxnSpLocks noChangeShapeType="1"/>
          </p:cNvCxnSpPr>
          <p:nvPr/>
        </p:nvCxnSpPr>
        <p:spPr bwMode="auto">
          <a:xfrm>
            <a:off x="3229077" y="4431629"/>
            <a:ext cx="0" cy="203211"/>
          </a:xfrm>
          <a:prstGeom prst="line">
            <a:avLst/>
          </a:prstGeom>
          <a:noFill/>
          <a:ln w="19050" algn="ctr">
            <a:solidFill>
              <a:schemeClr val="bg1">
                <a:lumMod val="85000"/>
              </a:schemeClr>
            </a:solidFill>
            <a:round/>
            <a:headEnd/>
            <a:tailEnd/>
          </a:ln>
          <a:extLst>
            <a:ext uri="{909E8E84-426E-40DD-AFC4-6F175D3DCCD1}">
              <a14:hiddenFill xmlns:a14="http://schemas.microsoft.com/office/drawing/2010/main">
                <a:noFill/>
              </a14:hiddenFill>
            </a:ext>
          </a:extLst>
        </p:spPr>
      </p:cxnSp>
      <p:cxnSp>
        <p:nvCxnSpPr>
          <p:cNvPr id="37" name="直接箭头连接符 36"/>
          <p:cNvCxnSpPr>
            <a:cxnSpLocks noChangeShapeType="1"/>
          </p:cNvCxnSpPr>
          <p:nvPr/>
        </p:nvCxnSpPr>
        <p:spPr bwMode="auto">
          <a:xfrm>
            <a:off x="1792937" y="4500456"/>
            <a:ext cx="350188" cy="0"/>
          </a:xfrm>
          <a:prstGeom prst="straightConnector1">
            <a:avLst/>
          </a:prstGeom>
          <a:noFill/>
          <a:ln w="19050" algn="ctr">
            <a:solidFill>
              <a:schemeClr val="bg1">
                <a:lumMod val="75000"/>
              </a:schemeClr>
            </a:solidFill>
            <a:round/>
            <a:headEnd type="triangle" w="med" len="med"/>
            <a:tailEnd/>
          </a:ln>
          <a:extLst>
            <a:ext uri="{909E8E84-426E-40DD-AFC4-6F175D3DCCD1}">
              <a14:hiddenFill xmlns:a14="http://schemas.microsoft.com/office/drawing/2010/main">
                <a:noFill/>
              </a14:hiddenFill>
            </a:ext>
          </a:extLst>
        </p:spPr>
      </p:cxnSp>
      <p:sp>
        <p:nvSpPr>
          <p:cNvPr id="38" name="TextBox 29"/>
          <p:cNvSpPr txBox="1">
            <a:spLocks noChangeArrowheads="1"/>
          </p:cNvSpPr>
          <p:nvPr/>
        </p:nvSpPr>
        <p:spPr bwMode="auto">
          <a:xfrm>
            <a:off x="1903571" y="4329576"/>
            <a:ext cx="11017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200" dirty="0" smtClean="0">
                <a:solidFill>
                  <a:schemeClr val="bg1">
                    <a:lumMod val="75000"/>
                  </a:schemeClr>
                </a:solidFill>
                <a:latin typeface="Huawei Sans" panose="020C0503030203020204" pitchFamily="34" charset="0"/>
              </a:rPr>
              <a:t>Original packet</a:t>
            </a:r>
            <a:endParaRPr kumimoji="0" lang="en-US" altLang="zh-CN" sz="1200" b="0" i="0" u="none" strike="noStrike" kern="1200" cap="none" spc="0" normalizeH="0" baseline="0" noProof="0" dirty="0">
              <a:ln>
                <a:noFill/>
              </a:ln>
              <a:solidFill>
                <a:schemeClr val="bg1">
                  <a:lumMod val="75000"/>
                </a:scheme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39" name="直接箭头连接符 38"/>
          <p:cNvCxnSpPr>
            <a:cxnSpLocks noChangeShapeType="1"/>
          </p:cNvCxnSpPr>
          <p:nvPr/>
        </p:nvCxnSpPr>
        <p:spPr bwMode="auto">
          <a:xfrm flipH="1">
            <a:off x="2792019" y="4500456"/>
            <a:ext cx="398377" cy="0"/>
          </a:xfrm>
          <a:prstGeom prst="straightConnector1">
            <a:avLst/>
          </a:prstGeom>
          <a:noFill/>
          <a:ln w="19050" algn="ctr">
            <a:solidFill>
              <a:schemeClr val="bg1">
                <a:lumMod val="75000"/>
              </a:schemeClr>
            </a:solidFill>
            <a:round/>
            <a:headEnd type="triangle" w="med" len="med"/>
            <a:tailEnd/>
          </a:ln>
          <a:extLst>
            <a:ext uri="{909E8E84-426E-40DD-AFC4-6F175D3DCCD1}">
              <a14:hiddenFill xmlns:a14="http://schemas.microsoft.com/office/drawing/2010/main">
                <a:noFill/>
              </a14:hiddenFill>
            </a:ext>
          </a:extLst>
        </p:spPr>
      </p:cxnSp>
      <p:cxnSp>
        <p:nvCxnSpPr>
          <p:cNvPr id="41" name="直接连接符 40"/>
          <p:cNvCxnSpPr>
            <a:cxnSpLocks noChangeShapeType="1"/>
          </p:cNvCxnSpPr>
          <p:nvPr/>
        </p:nvCxnSpPr>
        <p:spPr bwMode="auto">
          <a:xfrm>
            <a:off x="6237199" y="4431629"/>
            <a:ext cx="0" cy="203211"/>
          </a:xfrm>
          <a:prstGeom prst="line">
            <a:avLst/>
          </a:prstGeom>
          <a:noFill/>
          <a:ln w="19050" algn="ctr">
            <a:solidFill>
              <a:schemeClr val="bg1">
                <a:lumMod val="85000"/>
              </a:schemeClr>
            </a:solidFill>
            <a:round/>
            <a:headEnd/>
            <a:tailEnd/>
          </a:ln>
          <a:extLst>
            <a:ext uri="{909E8E84-426E-40DD-AFC4-6F175D3DCCD1}">
              <a14:hiddenFill xmlns:a14="http://schemas.microsoft.com/office/drawing/2010/main">
                <a:noFill/>
              </a14:hiddenFill>
            </a:ext>
          </a:extLst>
        </p:spPr>
      </p:cxnSp>
      <p:cxnSp>
        <p:nvCxnSpPr>
          <p:cNvPr id="42" name="直接连接符 41"/>
          <p:cNvCxnSpPr>
            <a:cxnSpLocks noChangeShapeType="1"/>
          </p:cNvCxnSpPr>
          <p:nvPr/>
        </p:nvCxnSpPr>
        <p:spPr bwMode="auto">
          <a:xfrm>
            <a:off x="7690416" y="4431629"/>
            <a:ext cx="0" cy="203211"/>
          </a:xfrm>
          <a:prstGeom prst="line">
            <a:avLst/>
          </a:prstGeom>
          <a:noFill/>
          <a:ln w="19050" algn="ctr">
            <a:solidFill>
              <a:schemeClr val="bg1">
                <a:lumMod val="85000"/>
              </a:schemeClr>
            </a:solidFill>
            <a:round/>
            <a:headEnd/>
            <a:tailEnd/>
          </a:ln>
          <a:extLst>
            <a:ext uri="{909E8E84-426E-40DD-AFC4-6F175D3DCCD1}">
              <a14:hiddenFill xmlns:a14="http://schemas.microsoft.com/office/drawing/2010/main">
                <a:noFill/>
              </a14:hiddenFill>
            </a:ext>
          </a:extLst>
        </p:spPr>
      </p:cxnSp>
      <p:sp>
        <p:nvSpPr>
          <p:cNvPr id="44" name="TextBox 29"/>
          <p:cNvSpPr txBox="1">
            <a:spLocks noChangeArrowheads="1"/>
          </p:cNvSpPr>
          <p:nvPr/>
        </p:nvSpPr>
        <p:spPr bwMode="auto">
          <a:xfrm>
            <a:off x="6431585" y="4329576"/>
            <a:ext cx="11017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200" dirty="0" smtClean="0">
                <a:solidFill>
                  <a:schemeClr val="bg1">
                    <a:lumMod val="75000"/>
                  </a:schemeClr>
                </a:solidFill>
                <a:latin typeface="Huawei Sans" panose="020C0503030203020204" pitchFamily="34" charset="0"/>
              </a:rPr>
              <a:t>Original packet</a:t>
            </a:r>
            <a:endParaRPr kumimoji="0" lang="en-US" altLang="zh-CN" sz="1200" b="0" i="0" u="none" strike="noStrike" kern="1200" cap="none" spc="0" normalizeH="0" baseline="0" noProof="0" dirty="0">
              <a:ln>
                <a:noFill/>
              </a:ln>
              <a:solidFill>
                <a:schemeClr val="bg1">
                  <a:lumMod val="75000"/>
                </a:scheme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45" name="直接箭头连接符 44"/>
          <p:cNvCxnSpPr>
            <a:cxnSpLocks noChangeShapeType="1"/>
          </p:cNvCxnSpPr>
          <p:nvPr/>
        </p:nvCxnSpPr>
        <p:spPr bwMode="auto">
          <a:xfrm flipH="1">
            <a:off x="7350183" y="4500456"/>
            <a:ext cx="301552" cy="4130"/>
          </a:xfrm>
          <a:prstGeom prst="straightConnector1">
            <a:avLst/>
          </a:prstGeom>
          <a:noFill/>
          <a:ln w="19050" algn="ctr">
            <a:solidFill>
              <a:schemeClr val="bg1">
                <a:lumMod val="75000"/>
              </a:schemeClr>
            </a:solidFill>
            <a:round/>
            <a:headEnd type="triangle" w="med" len="med"/>
            <a:tailEnd/>
          </a:ln>
          <a:extLst>
            <a:ext uri="{909E8E84-426E-40DD-AFC4-6F175D3DCCD1}">
              <a14:hiddenFill xmlns:a14="http://schemas.microsoft.com/office/drawing/2010/main">
                <a:noFill/>
              </a14:hiddenFill>
            </a:ext>
          </a:extLst>
        </p:spPr>
      </p:cxnSp>
      <p:cxnSp>
        <p:nvCxnSpPr>
          <p:cNvPr id="46" name="直接连接符 45"/>
          <p:cNvCxnSpPr>
            <a:cxnSpLocks noChangeShapeType="1"/>
          </p:cNvCxnSpPr>
          <p:nvPr/>
        </p:nvCxnSpPr>
        <p:spPr bwMode="auto">
          <a:xfrm>
            <a:off x="8561435" y="4431629"/>
            <a:ext cx="0" cy="203211"/>
          </a:xfrm>
          <a:prstGeom prst="line">
            <a:avLst/>
          </a:prstGeom>
          <a:noFill/>
          <a:ln w="19050" algn="ctr">
            <a:solidFill>
              <a:schemeClr val="bg1">
                <a:lumMod val="85000"/>
              </a:schemeClr>
            </a:solidFill>
            <a:round/>
            <a:headEnd/>
            <a:tailEnd/>
          </a:ln>
          <a:extLst>
            <a:ext uri="{909E8E84-426E-40DD-AFC4-6F175D3DCCD1}">
              <a14:hiddenFill xmlns:a14="http://schemas.microsoft.com/office/drawing/2010/main">
                <a:noFill/>
              </a14:hiddenFill>
            </a:ext>
          </a:extLst>
        </p:spPr>
      </p:cxnSp>
      <p:cxnSp>
        <p:nvCxnSpPr>
          <p:cNvPr id="47" name="直接连接符 46"/>
          <p:cNvCxnSpPr>
            <a:cxnSpLocks noChangeShapeType="1"/>
          </p:cNvCxnSpPr>
          <p:nvPr/>
        </p:nvCxnSpPr>
        <p:spPr bwMode="auto">
          <a:xfrm>
            <a:off x="10014652" y="4431629"/>
            <a:ext cx="0" cy="203211"/>
          </a:xfrm>
          <a:prstGeom prst="line">
            <a:avLst/>
          </a:prstGeom>
          <a:noFill/>
          <a:ln w="19050" algn="ctr">
            <a:solidFill>
              <a:schemeClr val="bg1">
                <a:lumMod val="85000"/>
              </a:schemeClr>
            </a:solidFill>
            <a:round/>
            <a:headEnd/>
            <a:tailEnd/>
          </a:ln>
          <a:extLst>
            <a:ext uri="{909E8E84-426E-40DD-AFC4-6F175D3DCCD1}">
              <a14:hiddenFill xmlns:a14="http://schemas.microsoft.com/office/drawing/2010/main">
                <a:noFill/>
              </a14:hiddenFill>
            </a:ext>
          </a:extLst>
        </p:spPr>
      </p:cxnSp>
      <p:sp>
        <p:nvSpPr>
          <p:cNvPr id="49" name="TextBox 29"/>
          <p:cNvSpPr txBox="1">
            <a:spLocks noChangeArrowheads="1"/>
          </p:cNvSpPr>
          <p:nvPr/>
        </p:nvSpPr>
        <p:spPr bwMode="auto">
          <a:xfrm>
            <a:off x="8698671" y="4329576"/>
            <a:ext cx="11017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200" dirty="0" smtClean="0">
                <a:solidFill>
                  <a:schemeClr val="bg1">
                    <a:lumMod val="75000"/>
                  </a:schemeClr>
                </a:solidFill>
                <a:latin typeface="Huawei Sans" panose="020C0503030203020204" pitchFamily="34" charset="0"/>
              </a:rPr>
              <a:t>Original packet</a:t>
            </a:r>
            <a:endParaRPr kumimoji="0" lang="en-US" altLang="zh-CN" sz="1200" b="0" i="0" u="none" strike="noStrike" kern="1200" cap="none" spc="0" normalizeH="0" baseline="0" noProof="0" dirty="0">
              <a:ln>
                <a:noFill/>
              </a:ln>
              <a:solidFill>
                <a:schemeClr val="bg1">
                  <a:lumMod val="75000"/>
                </a:scheme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50" name="直接箭头连接符 49"/>
          <p:cNvCxnSpPr>
            <a:cxnSpLocks noChangeShapeType="1"/>
          </p:cNvCxnSpPr>
          <p:nvPr/>
        </p:nvCxnSpPr>
        <p:spPr bwMode="auto">
          <a:xfrm flipH="1">
            <a:off x="9560560" y="4500456"/>
            <a:ext cx="415411" cy="0"/>
          </a:xfrm>
          <a:prstGeom prst="straightConnector1">
            <a:avLst/>
          </a:prstGeom>
          <a:noFill/>
          <a:ln w="19050" algn="ctr">
            <a:solidFill>
              <a:schemeClr val="bg1">
                <a:lumMod val="75000"/>
              </a:schemeClr>
            </a:solidFill>
            <a:round/>
            <a:headEnd type="triangle" w="med" len="med"/>
            <a:tailEnd/>
          </a:ln>
          <a:extLst>
            <a:ext uri="{909E8E84-426E-40DD-AFC4-6F175D3DCCD1}">
              <a14:hiddenFill xmlns:a14="http://schemas.microsoft.com/office/drawing/2010/main">
                <a:noFill/>
              </a14:hiddenFill>
            </a:ext>
          </a:extLst>
        </p:spPr>
      </p:cxnSp>
      <p:cxnSp>
        <p:nvCxnSpPr>
          <p:cNvPr id="51" name="直接连接符 50"/>
          <p:cNvCxnSpPr>
            <a:cxnSpLocks noChangeShapeType="1"/>
          </p:cNvCxnSpPr>
          <p:nvPr/>
        </p:nvCxnSpPr>
        <p:spPr bwMode="auto">
          <a:xfrm>
            <a:off x="4108826" y="4431629"/>
            <a:ext cx="0" cy="203211"/>
          </a:xfrm>
          <a:prstGeom prst="line">
            <a:avLst/>
          </a:prstGeom>
          <a:noFill/>
          <a:ln w="19050" algn="ctr">
            <a:solidFill>
              <a:schemeClr val="bg1">
                <a:lumMod val="85000"/>
              </a:schemeClr>
            </a:solidFill>
            <a:round/>
            <a:headEnd/>
            <a:tailEnd/>
          </a:ln>
          <a:extLst>
            <a:ext uri="{909E8E84-426E-40DD-AFC4-6F175D3DCCD1}">
              <a14:hiddenFill xmlns:a14="http://schemas.microsoft.com/office/drawing/2010/main">
                <a:noFill/>
              </a14:hiddenFill>
            </a:ext>
          </a:extLst>
        </p:spPr>
      </p:cxnSp>
      <p:sp>
        <p:nvSpPr>
          <p:cNvPr id="54" name="TextBox 29"/>
          <p:cNvSpPr txBox="1">
            <a:spLocks noChangeArrowheads="1"/>
          </p:cNvSpPr>
          <p:nvPr/>
        </p:nvSpPr>
        <p:spPr bwMode="auto">
          <a:xfrm>
            <a:off x="4652068" y="4329576"/>
            <a:ext cx="9090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200" dirty="0" smtClean="0">
                <a:solidFill>
                  <a:schemeClr val="bg1">
                    <a:lumMod val="75000"/>
                  </a:schemeClr>
                </a:solidFill>
                <a:latin typeface="Huawei Sans" panose="020C0503030203020204" pitchFamily="34" charset="0"/>
              </a:rPr>
              <a:t>New header</a:t>
            </a:r>
            <a:endParaRPr kumimoji="0" lang="en-US" altLang="zh-CN" sz="1200" b="0" i="0" u="none" strike="noStrike" kern="1200" cap="none" spc="0" normalizeH="0" baseline="0" noProof="0" dirty="0">
              <a:ln>
                <a:noFill/>
              </a:ln>
              <a:solidFill>
                <a:schemeClr val="bg1">
                  <a:lumMod val="75000"/>
                </a:scheme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60" name="组合 35"/>
          <p:cNvGrpSpPr/>
          <p:nvPr/>
        </p:nvGrpSpPr>
        <p:grpSpPr>
          <a:xfrm>
            <a:off x="5002672" y="2207057"/>
            <a:ext cx="1830006" cy="1037460"/>
            <a:chOff x="3269076" y="1744970"/>
            <a:chExt cx="1860118" cy="1054529"/>
          </a:xfrm>
          <a:solidFill>
            <a:schemeClr val="bg1">
              <a:lumMod val="75000"/>
            </a:schemeClr>
          </a:solidFill>
        </p:grpSpPr>
        <p:sp>
          <p:nvSpPr>
            <p:cNvPr id="61" name="矩形 36"/>
            <p:cNvSpPr/>
            <p:nvPr/>
          </p:nvSpPr>
          <p:spPr>
            <a:xfrm>
              <a:off x="3495526" y="2457907"/>
              <a:ext cx="1426464" cy="3415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Oval 62"/>
            <p:cNvSpPr/>
            <p:nvPr/>
          </p:nvSpPr>
          <p:spPr bwMode="auto">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Oval 63"/>
            <p:cNvSpPr/>
            <p:nvPr/>
          </p:nvSpPr>
          <p:spPr bwMode="auto">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Oval 64"/>
            <p:cNvSpPr/>
            <p:nvPr/>
          </p:nvSpPr>
          <p:spPr bwMode="auto">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Oval 65"/>
            <p:cNvSpPr/>
            <p:nvPr/>
          </p:nvSpPr>
          <p:spPr bwMode="auto">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Oval 64"/>
            <p:cNvSpPr/>
            <p:nvPr/>
          </p:nvSpPr>
          <p:spPr bwMode="auto">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3" name="TextBox 43"/>
          <p:cNvSpPr txBox="1"/>
          <p:nvPr/>
        </p:nvSpPr>
        <p:spPr>
          <a:xfrm>
            <a:off x="4172842" y="2267239"/>
            <a:ext cx="809837" cy="276999"/>
          </a:xfrm>
          <a:prstGeom prst="rect">
            <a:avLst/>
          </a:prstGeom>
          <a:noFill/>
        </p:spPr>
        <p:txBody>
          <a:bodyPr wrap="none" rtlCol="0">
            <a:spAutoFit/>
          </a:bodyPr>
          <a:lstStyle/>
          <a:p>
            <a:pPr fontAlgn="ctr"/>
            <a:r>
              <a:rPr lang="en-US" sz="1200" dirty="0" smtClean="0">
                <a:latin typeface="Huawei Sans" panose="020C0503030203020204" pitchFamily="34" charset="0"/>
              </a:rPr>
              <a:t>100.1.1.1</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4" name="TextBox 44"/>
          <p:cNvSpPr txBox="1"/>
          <p:nvPr/>
        </p:nvSpPr>
        <p:spPr>
          <a:xfrm>
            <a:off x="6609344" y="2267239"/>
            <a:ext cx="809837"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200.2.2.2</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5" name="Can 45"/>
          <p:cNvSpPr/>
          <p:nvPr/>
        </p:nvSpPr>
        <p:spPr bwMode="auto">
          <a:xfrm rot="5400000">
            <a:off x="5702218" y="1207804"/>
            <a:ext cx="245885" cy="3024000"/>
          </a:xfrm>
          <a:prstGeom prst="can">
            <a:avLst>
              <a:gd name="adj" fmla="val 64511"/>
            </a:avLst>
          </a:prstGeom>
          <a:solidFill>
            <a:srgbClr val="BEE9EE"/>
          </a:solidFill>
          <a:ln w="12700" cap="flat" cmpd="sng" algn="ctr">
            <a:solidFill>
              <a:sysClr val="window" lastClr="FFFFFF"/>
            </a:solidFill>
            <a:prstDash val="solid"/>
            <a:miter lim="800000"/>
          </a:ln>
          <a:effectLst/>
        </p:spPr>
        <p:txBody>
          <a:bodyPr rtlCol="0" anchor="ctr"/>
          <a:lstStyle/>
          <a:p>
            <a:pPr algn="ctr"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TextBox 46"/>
          <p:cNvSpPr txBox="1"/>
          <p:nvPr/>
        </p:nvSpPr>
        <p:spPr>
          <a:xfrm>
            <a:off x="5258096" y="2578193"/>
            <a:ext cx="1241045" cy="307777"/>
          </a:xfrm>
          <a:prstGeom prst="rect">
            <a:avLst/>
          </a:prstGeom>
          <a:noFill/>
        </p:spPr>
        <p:txBody>
          <a:bodyPr wrap="none" rtlCol="0">
            <a:spAutoFit/>
          </a:bodyPr>
          <a:lstStyle/>
          <a:p>
            <a:pPr algn="ctr" fontAlgn="ctr"/>
            <a:r>
              <a:rPr lang="en-US" sz="1400" b="1" dirty="0" smtClean="0">
                <a:solidFill>
                  <a:schemeClr val="bg1">
                    <a:lumMod val="50000"/>
                  </a:schemeClr>
                </a:solidFill>
                <a:latin typeface="Huawei Sans" panose="020C0503030203020204" pitchFamily="34" charset="0"/>
              </a:rPr>
              <a:t>IPsec tunnel</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77" name="Straight Connector 3"/>
          <p:cNvCxnSpPr/>
          <p:nvPr/>
        </p:nvCxnSpPr>
        <p:spPr bwMode="auto">
          <a:xfrm>
            <a:off x="3036353" y="2744971"/>
            <a:ext cx="947836"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9" name="Straight Connector 61"/>
          <p:cNvCxnSpPr/>
          <p:nvPr/>
        </p:nvCxnSpPr>
        <p:spPr bwMode="auto">
          <a:xfrm>
            <a:off x="7824253" y="2744971"/>
            <a:ext cx="842046"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81" name="TextBox 63"/>
          <p:cNvSpPr txBox="1"/>
          <p:nvPr/>
        </p:nvSpPr>
        <p:spPr>
          <a:xfrm>
            <a:off x="2425882" y="2105435"/>
            <a:ext cx="805029"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Branch 1</a:t>
            </a:r>
          </a:p>
          <a:p>
            <a:pPr algn="ctr" fontAlgn="ctr"/>
            <a:r>
              <a:rPr lang="en-US" sz="1200" dirty="0" smtClean="0">
                <a:latin typeface="Huawei Sans" panose="020C0503030203020204" pitchFamily="34" charset="0"/>
              </a:rPr>
              <a:t>PC1</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5" name="TextBox 64"/>
          <p:cNvSpPr txBox="1"/>
          <p:nvPr/>
        </p:nvSpPr>
        <p:spPr>
          <a:xfrm>
            <a:off x="8486763" y="2105435"/>
            <a:ext cx="805029"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Branch 2</a:t>
            </a:r>
          </a:p>
          <a:p>
            <a:pPr algn="ctr" fontAlgn="ctr"/>
            <a:r>
              <a:rPr lang="en-US" sz="1200" dirty="0" smtClean="0">
                <a:latin typeface="Huawei Sans" panose="020C0503030203020204" pitchFamily="34" charset="0"/>
              </a:rPr>
              <a:t>PC2</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86" name="图片 8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702929" y="2492971"/>
            <a:ext cx="540000" cy="504000"/>
          </a:xfrm>
          <a:prstGeom prst="rect">
            <a:avLst/>
          </a:prstGeom>
        </p:spPr>
      </p:pic>
      <p:pic>
        <p:nvPicPr>
          <p:cNvPr id="87" name="图片 8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383820" y="2492971"/>
            <a:ext cx="540000" cy="504000"/>
          </a:xfrm>
          <a:prstGeom prst="rect">
            <a:avLst/>
          </a:prstGeom>
        </p:spPr>
      </p:pic>
      <p:pic>
        <p:nvPicPr>
          <p:cNvPr id="88" name="图片 11" descr="开放网络-蓝.png"/>
          <p:cNvPicPr>
            <a:picLocks noChangeAspect="1"/>
          </p:cNvPicPr>
          <p:nvPr/>
        </p:nvPicPr>
        <p:blipFill>
          <a:blip r:embed="rId4" cstate="print"/>
          <a:stretch>
            <a:fillRect/>
          </a:stretch>
        </p:blipFill>
        <p:spPr>
          <a:xfrm>
            <a:off x="2605419" y="2582729"/>
            <a:ext cx="445956" cy="343290"/>
          </a:xfrm>
          <a:prstGeom prst="rect">
            <a:avLst/>
          </a:prstGeom>
        </p:spPr>
      </p:pic>
      <p:pic>
        <p:nvPicPr>
          <p:cNvPr id="89" name="图片 11" descr="开放网络-蓝.png"/>
          <p:cNvPicPr>
            <a:picLocks noChangeAspect="1"/>
          </p:cNvPicPr>
          <p:nvPr/>
        </p:nvPicPr>
        <p:blipFill>
          <a:blip r:embed="rId4" cstate="print"/>
          <a:stretch>
            <a:fillRect/>
          </a:stretch>
        </p:blipFill>
        <p:spPr>
          <a:xfrm>
            <a:off x="8666299" y="2582729"/>
            <a:ext cx="445956" cy="343290"/>
          </a:xfrm>
          <a:prstGeom prst="rect">
            <a:avLst/>
          </a:prstGeom>
        </p:spPr>
      </p:pic>
      <p:sp>
        <p:nvSpPr>
          <p:cNvPr id="90" name="TextBox 46"/>
          <p:cNvSpPr txBox="1"/>
          <p:nvPr/>
        </p:nvSpPr>
        <p:spPr>
          <a:xfrm>
            <a:off x="5494263" y="2930802"/>
            <a:ext cx="832280"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Internet</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91" name="直接箭头连接符 90"/>
          <p:cNvCxnSpPr>
            <a:cxnSpLocks noChangeShapeType="1"/>
          </p:cNvCxnSpPr>
          <p:nvPr/>
        </p:nvCxnSpPr>
        <p:spPr bwMode="auto">
          <a:xfrm>
            <a:off x="4103434" y="4500456"/>
            <a:ext cx="577958" cy="0"/>
          </a:xfrm>
          <a:prstGeom prst="straightConnector1">
            <a:avLst/>
          </a:prstGeom>
          <a:noFill/>
          <a:ln w="19050" algn="ctr">
            <a:solidFill>
              <a:schemeClr val="bg1">
                <a:lumMod val="75000"/>
              </a:schemeClr>
            </a:solidFill>
            <a:round/>
            <a:headEnd type="triangle" w="med" len="med"/>
            <a:tailEnd/>
          </a:ln>
          <a:extLst>
            <a:ext uri="{909E8E84-426E-40DD-AFC4-6F175D3DCCD1}">
              <a14:hiddenFill xmlns:a14="http://schemas.microsoft.com/office/drawing/2010/main">
                <a:noFill/>
              </a14:hiddenFill>
            </a:ext>
          </a:extLst>
        </p:spPr>
      </p:cxnSp>
      <p:cxnSp>
        <p:nvCxnSpPr>
          <p:cNvPr id="92" name="直接箭头连接符 91"/>
          <p:cNvCxnSpPr>
            <a:cxnSpLocks noChangeShapeType="1"/>
          </p:cNvCxnSpPr>
          <p:nvPr/>
        </p:nvCxnSpPr>
        <p:spPr bwMode="auto">
          <a:xfrm flipH="1">
            <a:off x="5539500" y="4500456"/>
            <a:ext cx="690129" cy="0"/>
          </a:xfrm>
          <a:prstGeom prst="straightConnector1">
            <a:avLst/>
          </a:prstGeom>
          <a:noFill/>
          <a:ln w="19050" algn="ctr">
            <a:solidFill>
              <a:schemeClr val="bg1">
                <a:lumMod val="75000"/>
              </a:schemeClr>
            </a:solidFill>
            <a:round/>
            <a:headEnd type="triangle" w="med" len="med"/>
            <a:tailEnd/>
          </a:ln>
          <a:extLst>
            <a:ext uri="{909E8E84-426E-40DD-AFC4-6F175D3DCCD1}">
              <a14:hiddenFill xmlns:a14="http://schemas.microsoft.com/office/drawing/2010/main">
                <a:noFill/>
              </a14:hiddenFill>
            </a:ext>
          </a:extLst>
        </p:spPr>
      </p:cxnSp>
      <p:cxnSp>
        <p:nvCxnSpPr>
          <p:cNvPr id="93" name="直接箭头连接符 92"/>
          <p:cNvCxnSpPr>
            <a:cxnSpLocks noChangeShapeType="1"/>
          </p:cNvCxnSpPr>
          <p:nvPr/>
        </p:nvCxnSpPr>
        <p:spPr bwMode="auto">
          <a:xfrm>
            <a:off x="6229628" y="4500456"/>
            <a:ext cx="350188" cy="0"/>
          </a:xfrm>
          <a:prstGeom prst="straightConnector1">
            <a:avLst/>
          </a:prstGeom>
          <a:noFill/>
          <a:ln w="19050" algn="ctr">
            <a:solidFill>
              <a:schemeClr val="bg1">
                <a:lumMod val="75000"/>
              </a:schemeClr>
            </a:solidFill>
            <a:round/>
            <a:headEnd type="triangle" w="med" len="med"/>
            <a:tailEnd/>
          </a:ln>
          <a:extLst>
            <a:ext uri="{909E8E84-426E-40DD-AFC4-6F175D3DCCD1}">
              <a14:hiddenFill xmlns:a14="http://schemas.microsoft.com/office/drawing/2010/main">
                <a:noFill/>
              </a14:hiddenFill>
            </a:ext>
          </a:extLst>
        </p:spPr>
      </p:cxnSp>
      <p:cxnSp>
        <p:nvCxnSpPr>
          <p:cNvPr id="94" name="直接箭头连接符 93"/>
          <p:cNvCxnSpPr>
            <a:cxnSpLocks noChangeShapeType="1"/>
          </p:cNvCxnSpPr>
          <p:nvPr/>
        </p:nvCxnSpPr>
        <p:spPr bwMode="auto">
          <a:xfrm>
            <a:off x="8589332" y="4500456"/>
            <a:ext cx="350188" cy="0"/>
          </a:xfrm>
          <a:prstGeom prst="straightConnector1">
            <a:avLst/>
          </a:prstGeom>
          <a:noFill/>
          <a:ln w="19050" algn="ctr">
            <a:solidFill>
              <a:schemeClr val="bg1">
                <a:lumMod val="75000"/>
              </a:schemeClr>
            </a:solidFill>
            <a:round/>
            <a:headEnd type="triangle" w="med" len="med"/>
            <a:tailEnd/>
          </a:ln>
          <a:extLst>
            <a:ext uri="{909E8E84-426E-40DD-AFC4-6F175D3DCCD1}">
              <a14:hiddenFill xmlns:a14="http://schemas.microsoft.com/office/drawing/2010/main">
                <a:noFill/>
              </a14:hiddenFill>
            </a:ext>
          </a:extLst>
        </p:spPr>
      </p:cxnSp>
      <p:sp>
        <p:nvSpPr>
          <p:cNvPr id="11" name="矩形 10"/>
          <p:cNvSpPr/>
          <p:nvPr/>
        </p:nvSpPr>
        <p:spPr>
          <a:xfrm>
            <a:off x="749698" y="5112778"/>
            <a:ext cx="10546080" cy="1015663"/>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In tunnel mode, an AH or ESP header is added in front of the raw IP header, and a new IP header added in front of the AH or ESP header to protect the IP header and payload. The tunnel mode applies to communication between two VPN gateways or between a host and a VPN gateway.</a:t>
            </a:r>
            <a:endParaRPr lang="en-US" sz="1600" dirty="0">
              <a:latin typeface="Huawei Sans" panose="020C0503030203020204" pitchFamily="34" charset="0"/>
            </a:endParaRPr>
          </a:p>
        </p:txBody>
      </p:sp>
      <p:sp>
        <p:nvSpPr>
          <p:cNvPr id="63" name="TextBox 63"/>
          <p:cNvSpPr txBox="1"/>
          <p:nvPr/>
        </p:nvSpPr>
        <p:spPr>
          <a:xfrm>
            <a:off x="2510040" y="2933589"/>
            <a:ext cx="636714"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1.1.1.1</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4" name="TextBox 64"/>
          <p:cNvSpPr txBox="1"/>
          <p:nvPr/>
        </p:nvSpPr>
        <p:spPr>
          <a:xfrm>
            <a:off x="8570921" y="2933589"/>
            <a:ext cx="636714"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2.2.2.2</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5" name="五边形 24"/>
          <p:cNvSpPr/>
          <p:nvPr/>
        </p:nvSpPr>
        <p:spPr bwMode="auto">
          <a:xfrm>
            <a:off x="6402493" y="70392"/>
            <a:ext cx="1008000" cy="288000"/>
          </a:xfrm>
          <a:prstGeom prst="homePlate">
            <a:avLst/>
          </a:prstGeom>
          <a:solidFill>
            <a:srgbClr val="D9D9D9"/>
          </a:solidFill>
          <a:ln w="9525" cap="flat" cmpd="sng" algn="ctr">
            <a:solidFill>
              <a:srgbClr val="BEE9EE"/>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IPsec Overview</a:t>
            </a:r>
            <a:endParaRPr lang="en-US" sz="900" dirty="0">
              <a:latin typeface="Huawei Sans" panose="020C0503030203020204" pitchFamily="34" charset="0"/>
            </a:endParaRPr>
          </a:p>
        </p:txBody>
      </p:sp>
      <p:sp>
        <p:nvSpPr>
          <p:cNvPr id="66" name="燕尾形 25"/>
          <p:cNvSpPr/>
          <p:nvPr/>
        </p:nvSpPr>
        <p:spPr bwMode="auto">
          <a:xfrm>
            <a:off x="8291457" y="70392"/>
            <a:ext cx="1008000" cy="288000"/>
          </a:xfrm>
          <a:prstGeom prst="chevron">
            <a:avLst/>
          </a:prstGeom>
          <a:solidFill>
            <a:srgbClr val="56C4D2"/>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900" b="1" kern="0" dirty="0" smtClean="0">
                <a:solidFill>
                  <a:schemeClr val="bg1"/>
                </a:solidFill>
                <a:latin typeface="Huawei Sans" panose="020C0503030203020204" pitchFamily="34" charset="0"/>
                <a:ea typeface="方正兰亭黑简体" panose="02000000000000000000" pitchFamily="2" charset="-122"/>
              </a:rPr>
              <a:t>Encapsulation</a:t>
            </a:r>
          </a:p>
          <a:p>
            <a:pPr algn="ctr" fontAlgn="ctr"/>
            <a:r>
              <a:rPr lang="en-US" sz="900" b="1" kern="0" dirty="0" smtClean="0">
                <a:solidFill>
                  <a:schemeClr val="bg1"/>
                </a:solidFill>
                <a:latin typeface="Huawei Sans" panose="020C0503030203020204" pitchFamily="34" charset="0"/>
                <a:ea typeface="方正兰亭黑简体" panose="02000000000000000000" pitchFamily="2" charset="-122"/>
              </a:rPr>
              <a:t> </a:t>
            </a:r>
            <a:r>
              <a:rPr lang="en-US" sz="900" b="1" kern="0" dirty="0">
                <a:solidFill>
                  <a:schemeClr val="bg1"/>
                </a:solidFill>
                <a:latin typeface="Huawei Sans" panose="020C0503030203020204" pitchFamily="34" charset="0"/>
                <a:ea typeface="方正兰亭黑简体" panose="02000000000000000000" pitchFamily="2" charset="-122"/>
              </a:rPr>
              <a:t>Mode</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燕尾形 25"/>
          <p:cNvSpPr/>
          <p:nvPr/>
        </p:nvSpPr>
        <p:spPr bwMode="auto">
          <a:xfrm>
            <a:off x="9193009" y="70392"/>
            <a:ext cx="832111"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800" dirty="0" smtClean="0">
                <a:latin typeface="Huawei Sans" panose="020C0503030203020204" pitchFamily="34" charset="0"/>
              </a:rPr>
              <a:t>Security Protocol</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燕尾形 25"/>
          <p:cNvSpPr/>
          <p:nvPr/>
        </p:nvSpPr>
        <p:spPr bwMode="auto">
          <a:xfrm>
            <a:off x="7304045" y="70392"/>
            <a:ext cx="1093860" cy="288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IPsec Framework</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燕尾形 25"/>
          <p:cNvSpPr/>
          <p:nvPr/>
        </p:nvSpPr>
        <p:spPr bwMode="auto">
          <a:xfrm>
            <a:off x="9918672" y="70392"/>
            <a:ext cx="1034898"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800" dirty="0" smtClean="0">
                <a:latin typeface="Huawei Sans" panose="020C0503030203020204" pitchFamily="34" charset="0"/>
              </a:rPr>
              <a:t>Encryption and Authentication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燕尾形 25"/>
          <p:cNvSpPr/>
          <p:nvPr/>
        </p:nvSpPr>
        <p:spPr bwMode="auto">
          <a:xfrm>
            <a:off x="10847121" y="70392"/>
            <a:ext cx="916364"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800" dirty="0" smtClean="0">
                <a:latin typeface="Huawei Sans" panose="020C0503030203020204" pitchFamily="34" charset="0"/>
              </a:rPr>
              <a:t>Security Association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62790089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dirty="0" smtClean="0"/>
              <a:t>IPsec Encapsulation Mode </a:t>
            </a:r>
            <a:r>
              <a:rPr lang="en-US" altLang="zh-CN" dirty="0" smtClean="0"/>
              <a:t>-</a:t>
            </a:r>
            <a:r>
              <a:rPr lang="en-US" dirty="0" smtClean="0"/>
              <a:t> Transport Mode</a:t>
            </a:r>
            <a:endParaRPr lang="en-US" dirty="0"/>
          </a:p>
        </p:txBody>
      </p:sp>
      <p:sp>
        <p:nvSpPr>
          <p:cNvPr id="3" name="文本占位符 2"/>
          <p:cNvSpPr>
            <a:spLocks noGrp="1"/>
          </p:cNvSpPr>
          <p:nvPr>
            <p:ph type="body" sz="quarter" idx="10"/>
          </p:nvPr>
        </p:nvSpPr>
        <p:spPr/>
        <p:txBody>
          <a:bodyPr/>
          <a:lstStyle/>
          <a:p>
            <a:pPr algn="l"/>
            <a:r>
              <a:rPr lang="en-US" sz="1800" dirty="0" smtClean="0">
                <a:latin typeface="Huawei Sans" panose="020C0503030203020204" pitchFamily="34" charset="0"/>
              </a:rPr>
              <a:t>IPsec encapsulation is a process of adding AH or ESP fields to original IP packets for packet authentication and encryption. This process is implemented in transport or tunnel mode.</a:t>
            </a:r>
            <a:endParaRPr lang="en-US" altLang="zh-CN" sz="1800" dirty="0">
              <a:latin typeface="Huawei Sans" panose="020C0503030203020204" pitchFamily="34" charset="0"/>
              <a:sym typeface="Huawei Sans" panose="020C0503030203020204" pitchFamily="34" charset="0"/>
            </a:endParaRPr>
          </a:p>
        </p:txBody>
      </p:sp>
      <p:sp>
        <p:nvSpPr>
          <p:cNvPr id="246" name="Rectangle 5"/>
          <p:cNvSpPr>
            <a:spLocks noChangeArrowheads="1"/>
          </p:cNvSpPr>
          <p:nvPr/>
        </p:nvSpPr>
        <p:spPr bwMode="auto">
          <a:xfrm>
            <a:off x="1777355" y="3665618"/>
            <a:ext cx="902914" cy="684076"/>
          </a:xfrm>
          <a:prstGeom prst="rect">
            <a:avLst/>
          </a:prstGeom>
          <a:solidFill>
            <a:schemeClr val="bg1">
              <a:lumMod val="85000"/>
            </a:schemeClr>
          </a:solidFill>
          <a:ln w="25400" algn="ctr">
            <a:noFill/>
            <a:miter lim="800000"/>
            <a:headEnd/>
            <a:tailEnd/>
          </a:ln>
        </p:spPr>
        <p:txBody>
          <a:bodyPr wrap="none" lIns="0" tIns="0" rIns="0" bIns="0" anchor="ctr"/>
          <a:lstStyle/>
          <a:p>
            <a:pPr indent="-457200" algn="ctr" eaLnBrk="0" fontAlgn="ctr" hangingPunct="0"/>
            <a:r>
              <a:rPr lang="en-US" sz="1200" b="1" dirty="0" smtClean="0">
                <a:latin typeface="Huawei Sans" panose="020C0503030203020204" pitchFamily="34" charset="0"/>
              </a:rPr>
              <a:t>IP Header</a:t>
            </a:r>
            <a:endParaRPr kumimoji="1"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indent="-457200" algn="ctr" eaLnBrk="0" fontAlgn="ctr" hangingPunct="0"/>
            <a:r>
              <a:rPr lang="en-US" sz="1200" dirty="0" smtClean="0">
                <a:latin typeface="Huawei Sans" panose="020C0503030203020204" pitchFamily="34" charset="0"/>
              </a:rPr>
              <a:t>SA: 1.1.1.1</a:t>
            </a:r>
          </a:p>
          <a:p>
            <a:pPr indent="-457200" algn="ctr" eaLnBrk="0" fontAlgn="ctr" hangingPunct="0"/>
            <a:r>
              <a:rPr lang="en-US" sz="1200" dirty="0" smtClean="0">
                <a:latin typeface="Huawei Sans" panose="020C0503030203020204" pitchFamily="34" charset="0"/>
              </a:rPr>
              <a:t>DA: 2.2.2.2</a:t>
            </a:r>
            <a:endParaRPr kumimoji="1"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7" name="Rectangle 6"/>
          <p:cNvSpPr>
            <a:spLocks noChangeArrowheads="1"/>
          </p:cNvSpPr>
          <p:nvPr/>
        </p:nvSpPr>
        <p:spPr bwMode="auto">
          <a:xfrm>
            <a:off x="2672019" y="3665618"/>
            <a:ext cx="594000" cy="684076"/>
          </a:xfrm>
          <a:prstGeom prst="rect">
            <a:avLst/>
          </a:prstGeom>
          <a:solidFill>
            <a:schemeClr val="bg1">
              <a:lumMod val="95000"/>
            </a:schemeClr>
          </a:solidFill>
          <a:ln w="25400" algn="ctr">
            <a:noFill/>
            <a:miter lim="800000"/>
            <a:headEnd/>
            <a:tailEnd/>
          </a:ln>
        </p:spPr>
        <p:txBody>
          <a:bodyPr wrap="none" lIns="0" tIns="0" rIns="0" bIns="0" anchor="ctr"/>
          <a:lstStyle/>
          <a:p>
            <a:pPr indent="-457200" algn="ctr" eaLnBrk="0" fontAlgn="ctr" hangingPunct="0"/>
            <a:r>
              <a:rPr lang="en-US" sz="1200" dirty="0" smtClean="0">
                <a:latin typeface="Huawei Sans" panose="020C0503030203020204" pitchFamily="34" charset="0"/>
              </a:rPr>
              <a:t>Payload</a:t>
            </a:r>
            <a:endParaRPr kumimoji="1"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2" name="Rectangle 6"/>
          <p:cNvSpPr>
            <a:spLocks noChangeArrowheads="1"/>
          </p:cNvSpPr>
          <p:nvPr/>
        </p:nvSpPr>
        <p:spPr bwMode="auto">
          <a:xfrm>
            <a:off x="6229627" y="3665618"/>
            <a:ext cx="594000" cy="684076"/>
          </a:xfrm>
          <a:prstGeom prst="rect">
            <a:avLst/>
          </a:prstGeom>
          <a:solidFill>
            <a:schemeClr val="bg1">
              <a:lumMod val="95000"/>
            </a:schemeClr>
          </a:solidFill>
          <a:ln w="25400" algn="ctr">
            <a:noFill/>
            <a:miter lim="800000"/>
            <a:headEnd/>
            <a:tailEnd/>
          </a:ln>
        </p:spPr>
        <p:txBody>
          <a:bodyPr wrap="none" lIns="0" tIns="0" rIns="0" bIns="0" anchor="ctr"/>
          <a:lstStyle/>
          <a:p>
            <a:pPr indent="-457200" algn="ctr" eaLnBrk="0" fontAlgn="ctr" hangingPunct="0"/>
            <a:r>
              <a:rPr lang="en-US" sz="1200" dirty="0" smtClean="0">
                <a:latin typeface="Huawei Sans" panose="020C0503030203020204" pitchFamily="34" charset="0"/>
              </a:rPr>
              <a:t>Payload</a:t>
            </a:r>
            <a:endParaRPr kumimoji="1"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3" name="Rectangle 5"/>
          <p:cNvSpPr>
            <a:spLocks noChangeArrowheads="1"/>
          </p:cNvSpPr>
          <p:nvPr/>
        </p:nvSpPr>
        <p:spPr bwMode="auto">
          <a:xfrm>
            <a:off x="5392870" y="3665618"/>
            <a:ext cx="843787" cy="684076"/>
          </a:xfrm>
          <a:prstGeom prst="rect">
            <a:avLst/>
          </a:prstGeom>
          <a:solidFill>
            <a:schemeClr val="accent1">
              <a:lumMod val="40000"/>
              <a:lumOff val="60000"/>
            </a:schemeClr>
          </a:solidFill>
          <a:ln w="25400" algn="ctr">
            <a:noFill/>
            <a:miter lim="800000"/>
            <a:headEnd/>
            <a:tailEnd/>
          </a:ln>
        </p:spPr>
        <p:txBody>
          <a:bodyPr wrap="square" lIns="0" tIns="0" rIns="0" bIns="0" anchor="ctr"/>
          <a:lstStyle/>
          <a:p>
            <a:pPr indent="-457200" algn="ctr" eaLnBrk="0" fontAlgn="ctr" hangingPunct="0"/>
            <a:r>
              <a:rPr lang="en-US" sz="1200" b="1" dirty="0" smtClean="0">
                <a:latin typeface="Huawei Sans" panose="020C0503030203020204" pitchFamily="34" charset="0"/>
              </a:rPr>
              <a:t>IPsec Header</a:t>
            </a:r>
            <a:endParaRPr kumimoji="1"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indent="-457200" algn="ctr" eaLnBrk="0" fontAlgn="ctr" hangingPunct="0"/>
            <a:r>
              <a:rPr lang="en-US" sz="1200" dirty="0" smtClean="0">
                <a:latin typeface="Huawei Sans" panose="020C0503030203020204" pitchFamily="34" charset="0"/>
              </a:rPr>
              <a:t>ESP/AH</a:t>
            </a:r>
            <a:endParaRPr kumimoji="1"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5" name="Rectangle 5"/>
          <p:cNvSpPr>
            <a:spLocks noChangeArrowheads="1"/>
          </p:cNvSpPr>
          <p:nvPr/>
        </p:nvSpPr>
        <p:spPr bwMode="auto">
          <a:xfrm>
            <a:off x="8554667" y="3665618"/>
            <a:ext cx="902914" cy="684076"/>
          </a:xfrm>
          <a:prstGeom prst="rect">
            <a:avLst/>
          </a:prstGeom>
          <a:solidFill>
            <a:schemeClr val="bg1">
              <a:lumMod val="85000"/>
            </a:schemeClr>
          </a:solidFill>
          <a:ln w="25400" algn="ctr">
            <a:noFill/>
            <a:miter lim="800000"/>
            <a:headEnd/>
            <a:tailEnd/>
          </a:ln>
        </p:spPr>
        <p:txBody>
          <a:bodyPr wrap="none" lIns="0" tIns="0" rIns="0" bIns="0" anchor="ctr"/>
          <a:lstStyle/>
          <a:p>
            <a:pPr indent="-457200" algn="ctr" eaLnBrk="0" fontAlgn="ctr" hangingPunct="0"/>
            <a:r>
              <a:rPr lang="en-US" sz="1200" b="1" dirty="0" smtClean="0">
                <a:latin typeface="Huawei Sans" panose="020C0503030203020204" pitchFamily="34" charset="0"/>
              </a:rPr>
              <a:t>IP Header</a:t>
            </a:r>
            <a:endParaRPr kumimoji="1"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indent="-457200" algn="ctr" eaLnBrk="0" fontAlgn="ctr" hangingPunct="0"/>
            <a:r>
              <a:rPr lang="en-US" sz="1200" dirty="0" smtClean="0">
                <a:latin typeface="Huawei Sans" panose="020C0503030203020204" pitchFamily="34" charset="0"/>
              </a:rPr>
              <a:t>SA: 1.1.1.1</a:t>
            </a:r>
          </a:p>
          <a:p>
            <a:pPr indent="-457200" algn="ctr" eaLnBrk="0" fontAlgn="ctr" hangingPunct="0"/>
            <a:r>
              <a:rPr lang="en-US" sz="1200" dirty="0" smtClean="0">
                <a:latin typeface="Huawei Sans" panose="020C0503030203020204" pitchFamily="34" charset="0"/>
              </a:rPr>
              <a:t>DA: 2.2.2.2</a:t>
            </a:r>
            <a:endParaRPr kumimoji="1"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6" name="Rectangle 6"/>
          <p:cNvSpPr>
            <a:spLocks noChangeArrowheads="1"/>
          </p:cNvSpPr>
          <p:nvPr/>
        </p:nvSpPr>
        <p:spPr bwMode="auto">
          <a:xfrm>
            <a:off x="9461688" y="3665618"/>
            <a:ext cx="594000" cy="684076"/>
          </a:xfrm>
          <a:prstGeom prst="rect">
            <a:avLst/>
          </a:prstGeom>
          <a:solidFill>
            <a:schemeClr val="bg1">
              <a:lumMod val="95000"/>
            </a:schemeClr>
          </a:solidFill>
          <a:ln w="25400" algn="ctr">
            <a:noFill/>
            <a:miter lim="800000"/>
            <a:headEnd/>
            <a:tailEnd/>
          </a:ln>
        </p:spPr>
        <p:txBody>
          <a:bodyPr wrap="none" lIns="0" tIns="0" rIns="0" bIns="0" anchor="ctr"/>
          <a:lstStyle/>
          <a:p>
            <a:pPr indent="-457200" algn="ctr" eaLnBrk="0" fontAlgn="ctr" hangingPunct="0"/>
            <a:r>
              <a:rPr lang="en-US" sz="1200" dirty="0" smtClean="0">
                <a:latin typeface="Huawei Sans" panose="020C0503030203020204" pitchFamily="34" charset="0"/>
              </a:rPr>
              <a:t>Payload</a:t>
            </a:r>
            <a:endParaRPr kumimoji="1"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61" name="直接箭头连接符 260"/>
          <p:cNvCxnSpPr/>
          <p:nvPr/>
        </p:nvCxnSpPr>
        <p:spPr>
          <a:xfrm>
            <a:off x="6832678" y="4007656"/>
            <a:ext cx="1684069" cy="0"/>
          </a:xfrm>
          <a:prstGeom prst="straightConnector1">
            <a:avLst/>
          </a:prstGeom>
          <a:ln w="25400">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p:nvPr/>
        </p:nvCxnSpPr>
        <p:spPr>
          <a:xfrm>
            <a:off x="3275419" y="4003938"/>
            <a:ext cx="1116994" cy="0"/>
          </a:xfrm>
          <a:prstGeom prst="straightConnector1">
            <a:avLst/>
          </a:prstGeom>
          <a:ln w="25400">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5" name="直接连接符 34"/>
          <p:cNvCxnSpPr>
            <a:cxnSpLocks noChangeShapeType="1"/>
          </p:cNvCxnSpPr>
          <p:nvPr/>
        </p:nvCxnSpPr>
        <p:spPr bwMode="auto">
          <a:xfrm>
            <a:off x="1775860" y="4431629"/>
            <a:ext cx="0" cy="203211"/>
          </a:xfrm>
          <a:prstGeom prst="line">
            <a:avLst/>
          </a:prstGeom>
          <a:noFill/>
          <a:ln w="19050" algn="ctr">
            <a:solidFill>
              <a:schemeClr val="bg1">
                <a:lumMod val="85000"/>
              </a:schemeClr>
            </a:solidFill>
            <a:round/>
            <a:headEnd/>
            <a:tailEnd/>
          </a:ln>
          <a:extLst>
            <a:ext uri="{909E8E84-426E-40DD-AFC4-6F175D3DCCD1}">
              <a14:hiddenFill xmlns:a14="http://schemas.microsoft.com/office/drawing/2010/main">
                <a:noFill/>
              </a14:hiddenFill>
            </a:ext>
          </a:extLst>
        </p:spPr>
      </p:cxnSp>
      <p:cxnSp>
        <p:nvCxnSpPr>
          <p:cNvPr id="36" name="直接连接符 35"/>
          <p:cNvCxnSpPr>
            <a:cxnSpLocks noChangeShapeType="1"/>
          </p:cNvCxnSpPr>
          <p:nvPr/>
        </p:nvCxnSpPr>
        <p:spPr bwMode="auto">
          <a:xfrm>
            <a:off x="3229077" y="4431629"/>
            <a:ext cx="0" cy="203211"/>
          </a:xfrm>
          <a:prstGeom prst="line">
            <a:avLst/>
          </a:prstGeom>
          <a:noFill/>
          <a:ln w="19050" algn="ctr">
            <a:solidFill>
              <a:schemeClr val="bg1">
                <a:lumMod val="85000"/>
              </a:schemeClr>
            </a:solidFill>
            <a:round/>
            <a:headEnd/>
            <a:tailEnd/>
          </a:ln>
          <a:extLst>
            <a:ext uri="{909E8E84-426E-40DD-AFC4-6F175D3DCCD1}">
              <a14:hiddenFill xmlns:a14="http://schemas.microsoft.com/office/drawing/2010/main">
                <a:noFill/>
              </a14:hiddenFill>
            </a:ext>
          </a:extLst>
        </p:spPr>
      </p:cxnSp>
      <p:cxnSp>
        <p:nvCxnSpPr>
          <p:cNvPr id="37" name="直接箭头连接符 36"/>
          <p:cNvCxnSpPr>
            <a:cxnSpLocks noChangeShapeType="1"/>
          </p:cNvCxnSpPr>
          <p:nvPr/>
        </p:nvCxnSpPr>
        <p:spPr bwMode="auto">
          <a:xfrm>
            <a:off x="1792937" y="4500456"/>
            <a:ext cx="350188" cy="0"/>
          </a:xfrm>
          <a:prstGeom prst="straightConnector1">
            <a:avLst/>
          </a:prstGeom>
          <a:noFill/>
          <a:ln w="19050" algn="ctr">
            <a:solidFill>
              <a:schemeClr val="bg1">
                <a:lumMod val="75000"/>
              </a:schemeClr>
            </a:solidFill>
            <a:round/>
            <a:headEnd type="triangle" w="med" len="med"/>
            <a:tailEnd/>
          </a:ln>
          <a:extLst>
            <a:ext uri="{909E8E84-426E-40DD-AFC4-6F175D3DCCD1}">
              <a14:hiddenFill xmlns:a14="http://schemas.microsoft.com/office/drawing/2010/main">
                <a:noFill/>
              </a14:hiddenFill>
            </a:ext>
          </a:extLst>
        </p:spPr>
      </p:cxnSp>
      <p:sp>
        <p:nvSpPr>
          <p:cNvPr id="38" name="TextBox 29"/>
          <p:cNvSpPr txBox="1">
            <a:spLocks noChangeArrowheads="1"/>
          </p:cNvSpPr>
          <p:nvPr/>
        </p:nvSpPr>
        <p:spPr bwMode="auto">
          <a:xfrm>
            <a:off x="1907009" y="4338607"/>
            <a:ext cx="11139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200" dirty="0" smtClean="0">
                <a:solidFill>
                  <a:schemeClr val="bg1">
                    <a:lumMod val="75000"/>
                  </a:schemeClr>
                </a:solidFill>
                <a:latin typeface="Huawei Sans" panose="020C0503030203020204" pitchFamily="34" charset="0"/>
              </a:rPr>
              <a:t>Original packet</a:t>
            </a:r>
            <a:endParaRPr kumimoji="0" lang="en-US" altLang="zh-CN" sz="1200" b="0" i="0" u="none" strike="noStrike" kern="1200" cap="none" spc="0" normalizeH="0" baseline="0" noProof="0" dirty="0">
              <a:ln>
                <a:noFill/>
              </a:ln>
              <a:solidFill>
                <a:schemeClr val="bg1">
                  <a:lumMod val="75000"/>
                </a:scheme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39" name="直接箭头连接符 38"/>
          <p:cNvCxnSpPr>
            <a:cxnSpLocks noChangeShapeType="1"/>
          </p:cNvCxnSpPr>
          <p:nvPr/>
        </p:nvCxnSpPr>
        <p:spPr bwMode="auto">
          <a:xfrm flipH="1">
            <a:off x="2792019" y="4500456"/>
            <a:ext cx="398377" cy="0"/>
          </a:xfrm>
          <a:prstGeom prst="straightConnector1">
            <a:avLst/>
          </a:prstGeom>
          <a:noFill/>
          <a:ln w="19050" algn="ctr">
            <a:solidFill>
              <a:schemeClr val="bg1">
                <a:lumMod val="75000"/>
              </a:schemeClr>
            </a:solidFill>
            <a:round/>
            <a:headEnd type="triangle" w="med" len="med"/>
            <a:tailEnd/>
          </a:ln>
          <a:extLst>
            <a:ext uri="{909E8E84-426E-40DD-AFC4-6F175D3DCCD1}">
              <a14:hiddenFill xmlns:a14="http://schemas.microsoft.com/office/drawing/2010/main">
                <a:noFill/>
              </a14:hiddenFill>
            </a:ext>
          </a:extLst>
        </p:spPr>
      </p:cxnSp>
      <p:cxnSp>
        <p:nvCxnSpPr>
          <p:cNvPr id="41" name="直接连接符 40"/>
          <p:cNvCxnSpPr>
            <a:cxnSpLocks noChangeShapeType="1"/>
          </p:cNvCxnSpPr>
          <p:nvPr/>
        </p:nvCxnSpPr>
        <p:spPr bwMode="auto">
          <a:xfrm>
            <a:off x="6237199" y="4431629"/>
            <a:ext cx="0" cy="203211"/>
          </a:xfrm>
          <a:prstGeom prst="line">
            <a:avLst/>
          </a:prstGeom>
          <a:noFill/>
          <a:ln w="19050" algn="ctr">
            <a:solidFill>
              <a:schemeClr val="bg1">
                <a:lumMod val="85000"/>
              </a:schemeClr>
            </a:solidFill>
            <a:round/>
            <a:headEnd/>
            <a:tailEnd/>
          </a:ln>
          <a:extLst>
            <a:ext uri="{909E8E84-426E-40DD-AFC4-6F175D3DCCD1}">
              <a14:hiddenFill xmlns:a14="http://schemas.microsoft.com/office/drawing/2010/main">
                <a:noFill/>
              </a14:hiddenFill>
            </a:ext>
          </a:extLst>
        </p:spPr>
      </p:cxnSp>
      <p:cxnSp>
        <p:nvCxnSpPr>
          <p:cNvPr id="46" name="直接连接符 45"/>
          <p:cNvCxnSpPr>
            <a:cxnSpLocks noChangeShapeType="1"/>
          </p:cNvCxnSpPr>
          <p:nvPr/>
        </p:nvCxnSpPr>
        <p:spPr bwMode="auto">
          <a:xfrm>
            <a:off x="8561435" y="4431629"/>
            <a:ext cx="0" cy="203211"/>
          </a:xfrm>
          <a:prstGeom prst="line">
            <a:avLst/>
          </a:prstGeom>
          <a:noFill/>
          <a:ln w="19050" algn="ctr">
            <a:solidFill>
              <a:schemeClr val="bg1">
                <a:lumMod val="85000"/>
              </a:schemeClr>
            </a:solidFill>
            <a:round/>
            <a:headEnd/>
            <a:tailEnd/>
          </a:ln>
          <a:extLst>
            <a:ext uri="{909E8E84-426E-40DD-AFC4-6F175D3DCCD1}">
              <a14:hiddenFill xmlns:a14="http://schemas.microsoft.com/office/drawing/2010/main">
                <a:noFill/>
              </a14:hiddenFill>
            </a:ext>
          </a:extLst>
        </p:spPr>
      </p:cxnSp>
      <p:cxnSp>
        <p:nvCxnSpPr>
          <p:cNvPr id="47" name="直接连接符 46"/>
          <p:cNvCxnSpPr>
            <a:cxnSpLocks noChangeShapeType="1"/>
          </p:cNvCxnSpPr>
          <p:nvPr/>
        </p:nvCxnSpPr>
        <p:spPr bwMode="auto">
          <a:xfrm>
            <a:off x="10014652" y="4431629"/>
            <a:ext cx="0" cy="203211"/>
          </a:xfrm>
          <a:prstGeom prst="line">
            <a:avLst/>
          </a:prstGeom>
          <a:noFill/>
          <a:ln w="19050" algn="ctr">
            <a:solidFill>
              <a:schemeClr val="bg1">
                <a:lumMod val="85000"/>
              </a:schemeClr>
            </a:solidFill>
            <a:round/>
            <a:headEnd/>
            <a:tailEnd/>
          </a:ln>
          <a:extLst>
            <a:ext uri="{909E8E84-426E-40DD-AFC4-6F175D3DCCD1}">
              <a14:hiddenFill xmlns:a14="http://schemas.microsoft.com/office/drawing/2010/main">
                <a:noFill/>
              </a14:hiddenFill>
            </a:ext>
          </a:extLst>
        </p:spPr>
      </p:cxnSp>
      <p:sp>
        <p:nvSpPr>
          <p:cNvPr id="49" name="TextBox 29"/>
          <p:cNvSpPr txBox="1">
            <a:spLocks noChangeArrowheads="1"/>
          </p:cNvSpPr>
          <p:nvPr/>
        </p:nvSpPr>
        <p:spPr bwMode="auto">
          <a:xfrm>
            <a:off x="8692584" y="4338607"/>
            <a:ext cx="11017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200" dirty="0" smtClean="0">
                <a:solidFill>
                  <a:schemeClr val="bg1">
                    <a:lumMod val="75000"/>
                  </a:schemeClr>
                </a:solidFill>
                <a:latin typeface="Huawei Sans" panose="020C0503030203020204" pitchFamily="34" charset="0"/>
              </a:rPr>
              <a:t>Original packet</a:t>
            </a:r>
            <a:endParaRPr kumimoji="0" lang="en-US" altLang="zh-CN" sz="1200" b="0" i="0" u="none" strike="noStrike" kern="1200" cap="none" spc="0" normalizeH="0" baseline="0" noProof="0" dirty="0">
              <a:ln>
                <a:noFill/>
              </a:ln>
              <a:solidFill>
                <a:schemeClr val="bg1">
                  <a:lumMod val="75000"/>
                </a:scheme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50" name="直接箭头连接符 49"/>
          <p:cNvCxnSpPr>
            <a:cxnSpLocks noChangeShapeType="1"/>
          </p:cNvCxnSpPr>
          <p:nvPr/>
        </p:nvCxnSpPr>
        <p:spPr bwMode="auto">
          <a:xfrm flipH="1">
            <a:off x="9560560" y="4500456"/>
            <a:ext cx="415411" cy="0"/>
          </a:xfrm>
          <a:prstGeom prst="straightConnector1">
            <a:avLst/>
          </a:prstGeom>
          <a:noFill/>
          <a:ln w="19050" algn="ctr">
            <a:solidFill>
              <a:schemeClr val="bg1">
                <a:lumMod val="75000"/>
              </a:schemeClr>
            </a:solidFill>
            <a:round/>
            <a:headEnd type="triangle" w="med" len="med"/>
            <a:tailEnd/>
          </a:ln>
          <a:extLst>
            <a:ext uri="{909E8E84-426E-40DD-AFC4-6F175D3DCCD1}">
              <a14:hiddenFill xmlns:a14="http://schemas.microsoft.com/office/drawing/2010/main">
                <a:noFill/>
              </a14:hiddenFill>
            </a:ext>
          </a:extLst>
        </p:spPr>
      </p:cxnSp>
      <p:cxnSp>
        <p:nvCxnSpPr>
          <p:cNvPr id="51" name="直接连接符 50"/>
          <p:cNvCxnSpPr>
            <a:cxnSpLocks noChangeShapeType="1"/>
          </p:cNvCxnSpPr>
          <p:nvPr/>
        </p:nvCxnSpPr>
        <p:spPr bwMode="auto">
          <a:xfrm>
            <a:off x="5408148" y="4431629"/>
            <a:ext cx="0" cy="203211"/>
          </a:xfrm>
          <a:prstGeom prst="line">
            <a:avLst/>
          </a:prstGeom>
          <a:noFill/>
          <a:ln w="19050" algn="ctr">
            <a:solidFill>
              <a:schemeClr val="bg1">
                <a:lumMod val="85000"/>
              </a:schemeClr>
            </a:solidFill>
            <a:round/>
            <a:headEnd/>
            <a:tailEnd/>
          </a:ln>
          <a:extLst>
            <a:ext uri="{909E8E84-426E-40DD-AFC4-6F175D3DCCD1}">
              <a14:hiddenFill xmlns:a14="http://schemas.microsoft.com/office/drawing/2010/main">
                <a:noFill/>
              </a14:hiddenFill>
            </a:ext>
          </a:extLst>
        </p:spPr>
      </p:cxnSp>
      <p:sp>
        <p:nvSpPr>
          <p:cNvPr id="54" name="TextBox 29"/>
          <p:cNvSpPr txBox="1">
            <a:spLocks noChangeArrowheads="1"/>
          </p:cNvSpPr>
          <p:nvPr/>
        </p:nvSpPr>
        <p:spPr bwMode="auto">
          <a:xfrm>
            <a:off x="5453705" y="4338607"/>
            <a:ext cx="69035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200" dirty="0" smtClean="0">
                <a:solidFill>
                  <a:schemeClr val="bg1">
                    <a:lumMod val="75000"/>
                  </a:schemeClr>
                </a:solidFill>
                <a:latin typeface="Huawei Sans" panose="020C0503030203020204" pitchFamily="34" charset="0"/>
              </a:rPr>
              <a:t>New header</a:t>
            </a:r>
            <a:endParaRPr kumimoji="0" lang="en-US" altLang="zh-CN" sz="1200" b="0" i="0" u="none" strike="noStrike" kern="1200" cap="none" spc="0" normalizeH="0" baseline="0" noProof="0" dirty="0">
              <a:ln>
                <a:noFill/>
              </a:ln>
              <a:solidFill>
                <a:schemeClr val="bg1">
                  <a:lumMod val="75000"/>
                </a:scheme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60" name="组合 35"/>
          <p:cNvGrpSpPr/>
          <p:nvPr/>
        </p:nvGrpSpPr>
        <p:grpSpPr>
          <a:xfrm>
            <a:off x="5002672" y="2207057"/>
            <a:ext cx="1830006" cy="1037460"/>
            <a:chOff x="3269076" y="1744970"/>
            <a:chExt cx="1860118" cy="1054529"/>
          </a:xfrm>
          <a:solidFill>
            <a:schemeClr val="bg1">
              <a:lumMod val="75000"/>
            </a:schemeClr>
          </a:solidFill>
        </p:grpSpPr>
        <p:sp>
          <p:nvSpPr>
            <p:cNvPr id="61" name="矩形 36"/>
            <p:cNvSpPr/>
            <p:nvPr/>
          </p:nvSpPr>
          <p:spPr>
            <a:xfrm>
              <a:off x="3495526" y="2457907"/>
              <a:ext cx="1426464" cy="3415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Oval 62"/>
            <p:cNvSpPr/>
            <p:nvPr/>
          </p:nvSpPr>
          <p:spPr bwMode="auto">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Oval 63"/>
            <p:cNvSpPr/>
            <p:nvPr/>
          </p:nvSpPr>
          <p:spPr bwMode="auto">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Oval 64"/>
            <p:cNvSpPr/>
            <p:nvPr/>
          </p:nvSpPr>
          <p:spPr bwMode="auto">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Oval 65"/>
            <p:cNvSpPr/>
            <p:nvPr/>
          </p:nvSpPr>
          <p:spPr bwMode="auto">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Oval 64"/>
            <p:cNvSpPr/>
            <p:nvPr/>
          </p:nvSpPr>
          <p:spPr bwMode="auto">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1" name="TextBox 63"/>
          <p:cNvSpPr txBox="1"/>
          <p:nvPr/>
        </p:nvSpPr>
        <p:spPr>
          <a:xfrm>
            <a:off x="2425882" y="2105435"/>
            <a:ext cx="805029"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Branch 1</a:t>
            </a:r>
          </a:p>
          <a:p>
            <a:pPr algn="ctr" fontAlgn="ctr"/>
            <a:r>
              <a:rPr lang="en-US" sz="1200" dirty="0" smtClean="0">
                <a:latin typeface="Huawei Sans" panose="020C0503030203020204" pitchFamily="34" charset="0"/>
              </a:rPr>
              <a:t>PC1</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5" name="TextBox 64"/>
          <p:cNvSpPr txBox="1"/>
          <p:nvPr/>
        </p:nvSpPr>
        <p:spPr>
          <a:xfrm>
            <a:off x="8486763" y="2105435"/>
            <a:ext cx="805029"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Branch 2</a:t>
            </a:r>
          </a:p>
          <a:p>
            <a:pPr algn="ctr" fontAlgn="ctr"/>
            <a:r>
              <a:rPr lang="en-US" sz="1200" dirty="0" smtClean="0">
                <a:latin typeface="Huawei Sans" panose="020C0503030203020204" pitchFamily="34" charset="0"/>
              </a:rPr>
              <a:t>PC2</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86" name="图片 85"/>
          <p:cNvPicPr>
            <a:picLocks/>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702929" y="2492971"/>
            <a:ext cx="540000" cy="504000"/>
          </a:xfrm>
          <a:prstGeom prst="rect">
            <a:avLst/>
          </a:prstGeom>
        </p:spPr>
      </p:pic>
      <p:pic>
        <p:nvPicPr>
          <p:cNvPr id="87" name="图片 86"/>
          <p:cNvPicPr>
            <a:picLocks/>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7383820" y="2492971"/>
            <a:ext cx="540000" cy="504000"/>
          </a:xfrm>
          <a:prstGeom prst="rect">
            <a:avLst/>
          </a:prstGeom>
        </p:spPr>
      </p:pic>
      <p:pic>
        <p:nvPicPr>
          <p:cNvPr id="88" name="图片 11" descr="开放网络-蓝.png"/>
          <p:cNvPicPr>
            <a:picLocks noChangeAspect="1"/>
          </p:cNvPicPr>
          <p:nvPr/>
        </p:nvPicPr>
        <p:blipFill>
          <a:blip r:embed="rId4" cstate="print"/>
          <a:stretch>
            <a:fillRect/>
          </a:stretch>
        </p:blipFill>
        <p:spPr>
          <a:xfrm>
            <a:off x="2605419" y="2582729"/>
            <a:ext cx="445956" cy="343290"/>
          </a:xfrm>
          <a:prstGeom prst="rect">
            <a:avLst/>
          </a:prstGeom>
        </p:spPr>
      </p:pic>
      <p:pic>
        <p:nvPicPr>
          <p:cNvPr id="89" name="图片 11" descr="开放网络-蓝.png"/>
          <p:cNvPicPr>
            <a:picLocks noChangeAspect="1"/>
          </p:cNvPicPr>
          <p:nvPr/>
        </p:nvPicPr>
        <p:blipFill>
          <a:blip r:embed="rId4" cstate="print"/>
          <a:stretch>
            <a:fillRect/>
          </a:stretch>
        </p:blipFill>
        <p:spPr>
          <a:xfrm>
            <a:off x="8666299" y="2582729"/>
            <a:ext cx="445956" cy="343290"/>
          </a:xfrm>
          <a:prstGeom prst="rect">
            <a:avLst/>
          </a:prstGeom>
        </p:spPr>
      </p:pic>
      <p:sp>
        <p:nvSpPr>
          <p:cNvPr id="90" name="TextBox 46"/>
          <p:cNvSpPr txBox="1"/>
          <p:nvPr/>
        </p:nvSpPr>
        <p:spPr>
          <a:xfrm>
            <a:off x="5494263" y="2930802"/>
            <a:ext cx="832280"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Internet</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5" name="组合 4"/>
          <p:cNvGrpSpPr/>
          <p:nvPr/>
        </p:nvGrpSpPr>
        <p:grpSpPr>
          <a:xfrm>
            <a:off x="5430491" y="4500456"/>
            <a:ext cx="806170" cy="0"/>
            <a:chOff x="5156620" y="4967181"/>
            <a:chExt cx="1073012" cy="0"/>
          </a:xfrm>
        </p:grpSpPr>
        <p:cxnSp>
          <p:nvCxnSpPr>
            <p:cNvPr id="91" name="直接箭头连接符 90"/>
            <p:cNvCxnSpPr>
              <a:cxnSpLocks noChangeShapeType="1"/>
            </p:cNvCxnSpPr>
            <p:nvPr/>
          </p:nvCxnSpPr>
          <p:spPr bwMode="auto">
            <a:xfrm>
              <a:off x="5156620" y="4967181"/>
              <a:ext cx="288979" cy="0"/>
            </a:xfrm>
            <a:prstGeom prst="straightConnector1">
              <a:avLst/>
            </a:prstGeom>
            <a:noFill/>
            <a:ln w="19050" algn="ctr">
              <a:solidFill>
                <a:schemeClr val="bg1">
                  <a:lumMod val="75000"/>
                </a:schemeClr>
              </a:solidFill>
              <a:round/>
              <a:headEnd type="triangle" w="med" len="med"/>
              <a:tailEnd/>
            </a:ln>
            <a:extLst>
              <a:ext uri="{909E8E84-426E-40DD-AFC4-6F175D3DCCD1}">
                <a14:hiddenFill xmlns:a14="http://schemas.microsoft.com/office/drawing/2010/main">
                  <a:noFill/>
                </a14:hiddenFill>
              </a:ext>
            </a:extLst>
          </p:spPr>
        </p:cxnSp>
        <p:cxnSp>
          <p:nvCxnSpPr>
            <p:cNvPr id="92" name="直接箭头连接符 91"/>
            <p:cNvCxnSpPr>
              <a:cxnSpLocks noChangeShapeType="1"/>
            </p:cNvCxnSpPr>
            <p:nvPr/>
          </p:nvCxnSpPr>
          <p:spPr bwMode="auto">
            <a:xfrm flipH="1">
              <a:off x="5879315" y="4967181"/>
              <a:ext cx="350317" cy="0"/>
            </a:xfrm>
            <a:prstGeom prst="straightConnector1">
              <a:avLst/>
            </a:prstGeom>
            <a:noFill/>
            <a:ln w="19050" algn="ctr">
              <a:solidFill>
                <a:schemeClr val="bg1">
                  <a:lumMod val="75000"/>
                </a:schemeClr>
              </a:solidFill>
              <a:round/>
              <a:headEnd type="triangle" w="med" len="med"/>
              <a:tailEnd/>
            </a:ln>
            <a:extLst>
              <a:ext uri="{909E8E84-426E-40DD-AFC4-6F175D3DCCD1}">
                <a14:hiddenFill xmlns:a14="http://schemas.microsoft.com/office/drawing/2010/main">
                  <a:noFill/>
                </a14:hiddenFill>
              </a:ext>
            </a:extLst>
          </p:spPr>
        </p:cxnSp>
      </p:grpSp>
      <p:cxnSp>
        <p:nvCxnSpPr>
          <p:cNvPr id="94" name="直接箭头连接符 93"/>
          <p:cNvCxnSpPr>
            <a:cxnSpLocks noChangeShapeType="1"/>
          </p:cNvCxnSpPr>
          <p:nvPr/>
        </p:nvCxnSpPr>
        <p:spPr bwMode="auto">
          <a:xfrm>
            <a:off x="8589332" y="4500456"/>
            <a:ext cx="350188" cy="0"/>
          </a:xfrm>
          <a:prstGeom prst="straightConnector1">
            <a:avLst/>
          </a:prstGeom>
          <a:noFill/>
          <a:ln w="19050" algn="ctr">
            <a:solidFill>
              <a:schemeClr val="bg1">
                <a:lumMod val="75000"/>
              </a:schemeClr>
            </a:solidFill>
            <a:round/>
            <a:headEnd type="triangle" w="med" len="med"/>
            <a:tailEnd/>
          </a:ln>
          <a:extLst>
            <a:ext uri="{909E8E84-426E-40DD-AFC4-6F175D3DCCD1}">
              <a14:hiddenFill xmlns:a14="http://schemas.microsoft.com/office/drawing/2010/main">
                <a:noFill/>
              </a14:hiddenFill>
            </a:ext>
          </a:extLst>
        </p:spPr>
      </p:cxnSp>
      <p:sp>
        <p:nvSpPr>
          <p:cNvPr id="11" name="矩形 10"/>
          <p:cNvSpPr/>
          <p:nvPr/>
        </p:nvSpPr>
        <p:spPr>
          <a:xfrm>
            <a:off x="741362" y="4877403"/>
            <a:ext cx="11293476" cy="1323439"/>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In transport mode, an AH or ESP header is added between an IP header and a transport-layer protocol (TCP/UDP/ICMP) header to protect the TCP, UDP, or ICMP payload. The transport mode does not change the IP header, so the source and destination addresses of an IPsec tunnel must be the same as those in the IP header. This encapsulation mode applies only to communication between two hosts or between a host and a VPN gateway.</a:t>
            </a:r>
            <a:endParaRPr lang="en-US" sz="1600" dirty="0">
              <a:latin typeface="Huawei Sans" panose="020C0503030203020204" pitchFamily="34" charset="0"/>
            </a:endParaRPr>
          </a:p>
        </p:txBody>
      </p:sp>
      <p:sp>
        <p:nvSpPr>
          <p:cNvPr id="80" name="Can 45"/>
          <p:cNvSpPr/>
          <p:nvPr/>
        </p:nvSpPr>
        <p:spPr bwMode="auto">
          <a:xfrm rot="5400000">
            <a:off x="5702218" y="41204"/>
            <a:ext cx="245885" cy="5357200"/>
          </a:xfrm>
          <a:prstGeom prst="can">
            <a:avLst>
              <a:gd name="adj" fmla="val 64511"/>
            </a:avLst>
          </a:prstGeom>
          <a:solidFill>
            <a:srgbClr val="BEE9EE"/>
          </a:solidFill>
          <a:ln w="12700" cap="flat" cmpd="sng" algn="ctr">
            <a:solidFill>
              <a:sysClr val="window" lastClr="FFFFFF"/>
            </a:solidFill>
            <a:prstDash val="solid"/>
            <a:miter lim="800000"/>
          </a:ln>
          <a:effectLst/>
        </p:spPr>
        <p:txBody>
          <a:bodyPr rtlCol="0" anchor="ctr"/>
          <a:lstStyle/>
          <a:p>
            <a:pPr algn="ctr"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TextBox 46"/>
          <p:cNvSpPr txBox="1"/>
          <p:nvPr/>
        </p:nvSpPr>
        <p:spPr>
          <a:xfrm>
            <a:off x="5258096" y="2578193"/>
            <a:ext cx="1241045" cy="307777"/>
          </a:xfrm>
          <a:prstGeom prst="rect">
            <a:avLst/>
          </a:prstGeom>
          <a:noFill/>
        </p:spPr>
        <p:txBody>
          <a:bodyPr wrap="none" rtlCol="0">
            <a:spAutoFit/>
          </a:bodyPr>
          <a:lstStyle/>
          <a:p>
            <a:pPr algn="ctr" fontAlgn="ctr"/>
            <a:r>
              <a:rPr lang="en-US" sz="1400" b="1" dirty="0" smtClean="0">
                <a:solidFill>
                  <a:schemeClr val="bg1">
                    <a:lumMod val="50000"/>
                  </a:schemeClr>
                </a:solidFill>
                <a:latin typeface="Huawei Sans" panose="020C0503030203020204" pitchFamily="34" charset="0"/>
              </a:rPr>
              <a:t>IPsec tunnel</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3" name="Rectangle 5"/>
          <p:cNvSpPr>
            <a:spLocks noChangeArrowheads="1"/>
          </p:cNvSpPr>
          <p:nvPr/>
        </p:nvSpPr>
        <p:spPr bwMode="auto">
          <a:xfrm>
            <a:off x="4505234" y="3665618"/>
            <a:ext cx="902914" cy="684076"/>
          </a:xfrm>
          <a:prstGeom prst="rect">
            <a:avLst/>
          </a:prstGeom>
          <a:solidFill>
            <a:schemeClr val="bg1">
              <a:lumMod val="85000"/>
            </a:schemeClr>
          </a:solidFill>
          <a:ln w="25400" algn="ctr">
            <a:noFill/>
            <a:miter lim="800000"/>
            <a:headEnd/>
            <a:tailEnd/>
          </a:ln>
        </p:spPr>
        <p:txBody>
          <a:bodyPr wrap="none" lIns="0" tIns="0" rIns="0" bIns="0" anchor="ctr"/>
          <a:lstStyle/>
          <a:p>
            <a:pPr indent="-457200" algn="ctr" eaLnBrk="0" fontAlgn="ctr" hangingPunct="0"/>
            <a:r>
              <a:rPr lang="en-US" sz="1200" b="1" dirty="0" smtClean="0">
                <a:latin typeface="Huawei Sans" panose="020C0503030203020204" pitchFamily="34" charset="0"/>
              </a:rPr>
              <a:t>IP Header</a:t>
            </a:r>
            <a:endParaRPr kumimoji="1"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indent="-457200" algn="ctr" eaLnBrk="0" fontAlgn="ctr" hangingPunct="0"/>
            <a:r>
              <a:rPr lang="en-US" sz="1200" dirty="0" smtClean="0">
                <a:latin typeface="Huawei Sans" panose="020C0503030203020204" pitchFamily="34" charset="0"/>
              </a:rPr>
              <a:t>SA: 1.1.1.1</a:t>
            </a:r>
          </a:p>
          <a:p>
            <a:pPr indent="-457200" algn="ctr" eaLnBrk="0" fontAlgn="ctr" hangingPunct="0"/>
            <a:r>
              <a:rPr lang="en-US" sz="1200" dirty="0" smtClean="0">
                <a:latin typeface="Huawei Sans" panose="020C0503030203020204" pitchFamily="34" charset="0"/>
              </a:rPr>
              <a:t>DA: 2.2.2.2</a:t>
            </a:r>
            <a:endParaRPr kumimoji="1"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TextBox 63"/>
          <p:cNvSpPr txBox="1"/>
          <p:nvPr/>
        </p:nvSpPr>
        <p:spPr>
          <a:xfrm>
            <a:off x="2510040" y="2933589"/>
            <a:ext cx="636714"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1.1.1.1</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 name="TextBox 64"/>
          <p:cNvSpPr txBox="1"/>
          <p:nvPr/>
        </p:nvSpPr>
        <p:spPr>
          <a:xfrm>
            <a:off x="8570921" y="2933589"/>
            <a:ext cx="636714"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2.2.2.2</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4" name="五边形 24"/>
          <p:cNvSpPr/>
          <p:nvPr/>
        </p:nvSpPr>
        <p:spPr bwMode="auto">
          <a:xfrm>
            <a:off x="6402493" y="70392"/>
            <a:ext cx="1008000" cy="288000"/>
          </a:xfrm>
          <a:prstGeom prst="homePlate">
            <a:avLst/>
          </a:prstGeom>
          <a:solidFill>
            <a:srgbClr val="D9D9D9"/>
          </a:solidFill>
          <a:ln w="9525" cap="flat" cmpd="sng" algn="ctr">
            <a:solidFill>
              <a:srgbClr val="BEE9EE"/>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IPsec Overview</a:t>
            </a:r>
            <a:endParaRPr lang="en-US" sz="900" dirty="0">
              <a:latin typeface="Huawei Sans" panose="020C0503030203020204" pitchFamily="34" charset="0"/>
            </a:endParaRPr>
          </a:p>
        </p:txBody>
      </p:sp>
      <p:sp>
        <p:nvSpPr>
          <p:cNvPr id="65" name="燕尾形 25"/>
          <p:cNvSpPr/>
          <p:nvPr/>
        </p:nvSpPr>
        <p:spPr bwMode="auto">
          <a:xfrm>
            <a:off x="8291457" y="70392"/>
            <a:ext cx="1008000" cy="288000"/>
          </a:xfrm>
          <a:prstGeom prst="chevron">
            <a:avLst/>
          </a:prstGeom>
          <a:solidFill>
            <a:srgbClr val="56C4D2"/>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900" b="1" kern="0" dirty="0" smtClean="0">
                <a:solidFill>
                  <a:schemeClr val="bg1"/>
                </a:solidFill>
                <a:latin typeface="Huawei Sans" panose="020C0503030203020204" pitchFamily="34" charset="0"/>
                <a:ea typeface="方正兰亭黑简体" panose="02000000000000000000" pitchFamily="2" charset="-122"/>
              </a:rPr>
              <a:t>Encapsulation</a:t>
            </a:r>
          </a:p>
          <a:p>
            <a:pPr algn="ctr" fontAlgn="ctr"/>
            <a:r>
              <a:rPr lang="en-US" sz="900" b="1" kern="0" dirty="0" smtClean="0">
                <a:solidFill>
                  <a:schemeClr val="bg1"/>
                </a:solidFill>
                <a:latin typeface="Huawei Sans" panose="020C0503030203020204" pitchFamily="34" charset="0"/>
                <a:ea typeface="方正兰亭黑简体" panose="02000000000000000000" pitchFamily="2" charset="-122"/>
              </a:rPr>
              <a:t> </a:t>
            </a:r>
            <a:r>
              <a:rPr lang="en-US" sz="900" b="1" kern="0" dirty="0">
                <a:solidFill>
                  <a:schemeClr val="bg1"/>
                </a:solidFill>
                <a:latin typeface="Huawei Sans" panose="020C0503030203020204" pitchFamily="34" charset="0"/>
                <a:ea typeface="方正兰亭黑简体" panose="02000000000000000000" pitchFamily="2" charset="-122"/>
              </a:rPr>
              <a:t>Mode</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燕尾形 25"/>
          <p:cNvSpPr/>
          <p:nvPr/>
        </p:nvSpPr>
        <p:spPr bwMode="auto">
          <a:xfrm>
            <a:off x="9193009" y="70392"/>
            <a:ext cx="832111"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800" dirty="0" smtClean="0">
                <a:latin typeface="Huawei Sans" panose="020C0503030203020204" pitchFamily="34" charset="0"/>
              </a:rPr>
              <a:t>Security Protocol</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燕尾形 25"/>
          <p:cNvSpPr/>
          <p:nvPr/>
        </p:nvSpPr>
        <p:spPr bwMode="auto">
          <a:xfrm>
            <a:off x="7304045" y="70392"/>
            <a:ext cx="1093860" cy="288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IPsec Framework</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燕尾形 25"/>
          <p:cNvSpPr/>
          <p:nvPr/>
        </p:nvSpPr>
        <p:spPr bwMode="auto">
          <a:xfrm>
            <a:off x="9918672" y="70392"/>
            <a:ext cx="1034898"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800" dirty="0" smtClean="0">
                <a:latin typeface="Huawei Sans" panose="020C0503030203020204" pitchFamily="34" charset="0"/>
              </a:rPr>
              <a:t>Encryption and Authentication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燕尾形 25"/>
          <p:cNvSpPr/>
          <p:nvPr/>
        </p:nvSpPr>
        <p:spPr bwMode="auto">
          <a:xfrm>
            <a:off x="10847121" y="70392"/>
            <a:ext cx="916364"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800" dirty="0" smtClean="0">
                <a:latin typeface="Huawei Sans" panose="020C0503030203020204" pitchFamily="34" charset="0"/>
              </a:rPr>
              <a:t>Security Association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630566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IPsec Security Protocols</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p:txBody>
          <a:bodyPr/>
          <a:lstStyle/>
          <a:p>
            <a:pPr algn="l"/>
            <a:r>
              <a:rPr lang="en-US" sz="1800" smtClean="0">
                <a:latin typeface="Huawei Sans" panose="020C0503030203020204" pitchFamily="34" charset="0"/>
              </a:rPr>
              <a:t>IPsec uses AH and ESP to transmit and encapsulate data. The security protocols provide security services such as authentication and encryption.</a:t>
            </a:r>
            <a:endParaRPr lang="en-US" sz="1800" dirty="0">
              <a:latin typeface="Huawei Sans" panose="020C0503030203020204" pitchFamily="34" charset="0"/>
            </a:endParaRPr>
          </a:p>
        </p:txBody>
      </p:sp>
      <p:sp>
        <p:nvSpPr>
          <p:cNvPr id="7" name="Pentagon 6"/>
          <p:cNvSpPr/>
          <p:nvPr/>
        </p:nvSpPr>
        <p:spPr bwMode="auto">
          <a:xfrm flipH="1">
            <a:off x="3319203" y="1983085"/>
            <a:ext cx="6700603" cy="1011683"/>
          </a:xfrm>
          <a:custGeom>
            <a:avLst/>
            <a:gdLst>
              <a:gd name="connsiteX0" fmla="*/ 0 w 5616624"/>
              <a:gd name="connsiteY0" fmla="*/ 0 h 1224136"/>
              <a:gd name="connsiteX1" fmla="*/ 5616624 w 5616624"/>
              <a:gd name="connsiteY1" fmla="*/ 0 h 1224136"/>
              <a:gd name="connsiteX2" fmla="*/ 5616624 w 5616624"/>
              <a:gd name="connsiteY2" fmla="*/ 612068 h 1224136"/>
              <a:gd name="connsiteX3" fmla="*/ 5616624 w 5616624"/>
              <a:gd name="connsiteY3" fmla="*/ 1224136 h 1224136"/>
              <a:gd name="connsiteX4" fmla="*/ 0 w 5616624"/>
              <a:gd name="connsiteY4" fmla="*/ 1224136 h 1224136"/>
              <a:gd name="connsiteX5" fmla="*/ 0 w 5616624"/>
              <a:gd name="connsiteY5" fmla="*/ 0 h 1224136"/>
              <a:gd name="connsiteX0" fmla="*/ 0 w 5616624"/>
              <a:gd name="connsiteY0" fmla="*/ 0 h 1224136"/>
              <a:gd name="connsiteX1" fmla="*/ 5616624 w 5616624"/>
              <a:gd name="connsiteY1" fmla="*/ 0 h 1224136"/>
              <a:gd name="connsiteX2" fmla="*/ 5250864 w 5616624"/>
              <a:gd name="connsiteY2" fmla="*/ 625131 h 1224136"/>
              <a:gd name="connsiteX3" fmla="*/ 5616624 w 5616624"/>
              <a:gd name="connsiteY3" fmla="*/ 1224136 h 1224136"/>
              <a:gd name="connsiteX4" fmla="*/ 0 w 5616624"/>
              <a:gd name="connsiteY4" fmla="*/ 1224136 h 1224136"/>
              <a:gd name="connsiteX5" fmla="*/ 0 w 5616624"/>
              <a:gd name="connsiteY5" fmla="*/ 0 h 1224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16624" h="1224136">
                <a:moveTo>
                  <a:pt x="0" y="0"/>
                </a:moveTo>
                <a:lnTo>
                  <a:pt x="5616624" y="0"/>
                </a:lnTo>
                <a:lnTo>
                  <a:pt x="5250864" y="625131"/>
                </a:lnTo>
                <a:lnTo>
                  <a:pt x="5616624" y="1224136"/>
                </a:lnTo>
                <a:lnTo>
                  <a:pt x="0" y="1224136"/>
                </a:lnTo>
                <a:lnTo>
                  <a:pt x="0" y="0"/>
                </a:lnTo>
                <a:close/>
              </a:path>
            </a:pathLst>
          </a:custGeom>
          <a:solidFill>
            <a:schemeClr val="bg1">
              <a:lumMod val="95000"/>
            </a:schemeClr>
          </a:solidFill>
          <a:ln w="19050" cap="flat" cmpd="sng" algn="ctr">
            <a:solidFill>
              <a:schemeClr val="bg1">
                <a:lumMod val="95000"/>
              </a:schemeClr>
            </a:solidFill>
            <a:prstDash val="solid"/>
            <a:round/>
            <a:headEnd type="none" w="med" len="med"/>
            <a:tailEnd type="none" w="med" len="med"/>
          </a:ln>
          <a:effectLst/>
        </p:spPr>
        <p:txBody>
          <a:bodyPr lIns="540000" rtlCol="0" anchor="ctr"/>
          <a:lstStyle/>
          <a:p>
            <a:pPr marL="0" lvl="1" fontAlgn="ctr"/>
            <a:r>
              <a:rPr lang="en-US" sz="1600" dirty="0" smtClean="0">
                <a:latin typeface="Huawei Sans" panose="020C0503030203020204" pitchFamily="34" charset="0"/>
              </a:rPr>
              <a:t>AH provides functions such as data origin authentication, data integrity check, and anti-replay.</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0" lvl="1" fontAlgn="ctr"/>
            <a:r>
              <a:rPr lang="en-US" sz="1600" dirty="0" smtClean="0">
                <a:latin typeface="Huawei Sans" panose="020C0503030203020204" pitchFamily="34" charset="0"/>
              </a:rPr>
              <a:t>Data encryption is not supported.</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Pentagon 8"/>
          <p:cNvSpPr/>
          <p:nvPr/>
        </p:nvSpPr>
        <p:spPr bwMode="auto">
          <a:xfrm>
            <a:off x="2172195" y="3087300"/>
            <a:ext cx="1440000" cy="1011683"/>
          </a:xfrm>
          <a:prstGeom prst="homePlate">
            <a:avLst>
              <a:gd name="adj" fmla="val 35260"/>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smtClean="0">
                <a:solidFill>
                  <a:srgbClr val="30B5C5"/>
                </a:solidFill>
                <a:latin typeface="Huawei Sans" panose="020C0503030203020204" pitchFamily="34" charset="0"/>
              </a:rPr>
              <a:t>ESP</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Pentagon 6"/>
          <p:cNvSpPr/>
          <p:nvPr/>
        </p:nvSpPr>
        <p:spPr bwMode="auto">
          <a:xfrm flipH="1">
            <a:off x="3319203" y="3087300"/>
            <a:ext cx="6700603" cy="1011683"/>
          </a:xfrm>
          <a:custGeom>
            <a:avLst/>
            <a:gdLst>
              <a:gd name="connsiteX0" fmla="*/ 0 w 5616624"/>
              <a:gd name="connsiteY0" fmla="*/ 0 h 1224136"/>
              <a:gd name="connsiteX1" fmla="*/ 5616624 w 5616624"/>
              <a:gd name="connsiteY1" fmla="*/ 0 h 1224136"/>
              <a:gd name="connsiteX2" fmla="*/ 5616624 w 5616624"/>
              <a:gd name="connsiteY2" fmla="*/ 612068 h 1224136"/>
              <a:gd name="connsiteX3" fmla="*/ 5616624 w 5616624"/>
              <a:gd name="connsiteY3" fmla="*/ 1224136 h 1224136"/>
              <a:gd name="connsiteX4" fmla="*/ 0 w 5616624"/>
              <a:gd name="connsiteY4" fmla="*/ 1224136 h 1224136"/>
              <a:gd name="connsiteX5" fmla="*/ 0 w 5616624"/>
              <a:gd name="connsiteY5" fmla="*/ 0 h 1224136"/>
              <a:gd name="connsiteX0" fmla="*/ 0 w 5616624"/>
              <a:gd name="connsiteY0" fmla="*/ 0 h 1224136"/>
              <a:gd name="connsiteX1" fmla="*/ 5616624 w 5616624"/>
              <a:gd name="connsiteY1" fmla="*/ 0 h 1224136"/>
              <a:gd name="connsiteX2" fmla="*/ 5250864 w 5616624"/>
              <a:gd name="connsiteY2" fmla="*/ 625131 h 1224136"/>
              <a:gd name="connsiteX3" fmla="*/ 5616624 w 5616624"/>
              <a:gd name="connsiteY3" fmla="*/ 1224136 h 1224136"/>
              <a:gd name="connsiteX4" fmla="*/ 0 w 5616624"/>
              <a:gd name="connsiteY4" fmla="*/ 1224136 h 1224136"/>
              <a:gd name="connsiteX5" fmla="*/ 0 w 5616624"/>
              <a:gd name="connsiteY5" fmla="*/ 0 h 1224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16624" h="1224136">
                <a:moveTo>
                  <a:pt x="0" y="0"/>
                </a:moveTo>
                <a:lnTo>
                  <a:pt x="5616624" y="0"/>
                </a:lnTo>
                <a:lnTo>
                  <a:pt x="5250864" y="625131"/>
                </a:lnTo>
                <a:lnTo>
                  <a:pt x="5616624" y="1224136"/>
                </a:lnTo>
                <a:lnTo>
                  <a:pt x="0" y="1224136"/>
                </a:lnTo>
                <a:lnTo>
                  <a:pt x="0" y="0"/>
                </a:lnTo>
                <a:close/>
              </a:path>
            </a:pathLst>
          </a:custGeom>
          <a:solidFill>
            <a:schemeClr val="bg1">
              <a:lumMod val="95000"/>
            </a:schemeClr>
          </a:solidFill>
          <a:ln w="19050" cap="flat" cmpd="sng" algn="ctr">
            <a:solidFill>
              <a:schemeClr val="bg1">
                <a:lumMod val="95000"/>
              </a:schemeClr>
            </a:solidFill>
            <a:prstDash val="solid"/>
            <a:round/>
            <a:headEnd type="none" w="med" len="med"/>
            <a:tailEnd type="none" w="med" len="med"/>
          </a:ln>
          <a:effectLst/>
        </p:spPr>
        <p:txBody>
          <a:bodyPr lIns="540000" rtlCol="0" anchor="ctr"/>
          <a:lstStyle/>
          <a:p>
            <a:pPr marL="0" lvl="1" fontAlgn="ctr"/>
            <a:r>
              <a:rPr lang="en-US" sz="1600" dirty="0" smtClean="0">
                <a:latin typeface="Huawei Sans" panose="020C0503030203020204" pitchFamily="34" charset="0"/>
              </a:rPr>
              <a:t>ESP provides functions such as data origin authentication, data integrity check, anti-replay, and data encryption.</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Pentagon 10"/>
          <p:cNvSpPr/>
          <p:nvPr/>
        </p:nvSpPr>
        <p:spPr bwMode="auto">
          <a:xfrm>
            <a:off x="2172195" y="1983085"/>
            <a:ext cx="1440000" cy="1011683"/>
          </a:xfrm>
          <a:prstGeom prst="homePlate">
            <a:avLst>
              <a:gd name="adj" fmla="val 35260"/>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smtClean="0">
                <a:solidFill>
                  <a:srgbClr val="30B5C5"/>
                </a:solidFill>
                <a:latin typeface="Huawei Sans" panose="020C0503030203020204" pitchFamily="34" charset="0"/>
              </a:rPr>
              <a:t>AH</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p:cNvSpPr/>
          <p:nvPr/>
        </p:nvSpPr>
        <p:spPr>
          <a:xfrm>
            <a:off x="455611" y="4221753"/>
            <a:ext cx="11293475" cy="1940018"/>
          </a:xfrm>
          <a:prstGeom prst="rect">
            <a:avLst/>
          </a:prstGeom>
        </p:spPr>
        <p:txBody>
          <a:bodyPr wrap="square">
            <a:spAutoFit/>
          </a:bodyPr>
          <a:lstStyle/>
          <a:p>
            <a:pPr marL="285750" indent="-285750" fontAlgn="ctr">
              <a:lnSpc>
                <a:spcPts val="2400"/>
              </a:lnSpc>
              <a:spcAft>
                <a:spcPts val="600"/>
              </a:spcAft>
              <a:buFont typeface="Arial" panose="020B0604020202020204" pitchFamily="34" charset="0"/>
              <a:buChar char="•"/>
            </a:pPr>
            <a:r>
              <a:rPr lang="en-US" sz="1600" dirty="0" smtClean="0">
                <a:latin typeface="Huawei Sans" panose="020C0503030203020204" pitchFamily="34" charset="0"/>
              </a:rPr>
              <a:t>Security functions provided by AH and ESP depend on authentication and encryption algorithms used by IPsec.</a:t>
            </a:r>
          </a:p>
          <a:p>
            <a:pPr marL="542925" lvl="1" indent="-247650" defTabSz="914034" fontAlgn="ctr">
              <a:lnSpc>
                <a:spcPct val="140000"/>
              </a:lnSpc>
              <a:spcBef>
                <a:spcPts val="720"/>
              </a:spcBef>
              <a:spcAft>
                <a:spcPts val="600"/>
              </a:spcAft>
              <a:buSzPct val="50000"/>
              <a:buFont typeface="Wingdings" panose="05000000000000000000" pitchFamily="2" charset="2"/>
              <a:buChar char="p"/>
            </a:pPr>
            <a:r>
              <a:rPr lang="en-US" sz="1400" dirty="0" smtClean="0">
                <a:latin typeface="Huawei Sans" panose="020C0503030203020204" pitchFamily="34" charset="0"/>
              </a:rPr>
              <a:t>Both AH and ESP can provide data origin authentication and data integrity check using the following authentication algorithms: Message Digest 5 (MD5), Secure Hash Algorithm 1 (SHA1), SHA2-256, SHA2-384, SHA2-512, and Senior Middle 3 (SM3).</a:t>
            </a:r>
          </a:p>
          <a:p>
            <a:pPr marL="542925" lvl="1" indent="-247650" defTabSz="914034" fontAlgn="ctr">
              <a:lnSpc>
                <a:spcPct val="140000"/>
              </a:lnSpc>
              <a:spcBef>
                <a:spcPts val="720"/>
              </a:spcBef>
              <a:spcAft>
                <a:spcPts val="600"/>
              </a:spcAft>
              <a:buSzPct val="50000"/>
              <a:buFont typeface="Wingdings" panose="05000000000000000000" pitchFamily="2" charset="2"/>
              <a:buChar char="p"/>
            </a:pPr>
            <a:r>
              <a:rPr lang="en-US" sz="1400" dirty="0" smtClean="0">
                <a:latin typeface="Huawei Sans" panose="020C0503030203020204" pitchFamily="34" charset="0"/>
              </a:rPr>
              <a:t>ESP can only encrypt IP packets using symmetric encryption algorithms, including Data Encryption Standard (DES), Triple Data Encryption Standard (3DES), Advanced Encryption Standard (AES), SM1, and SM4.</a:t>
            </a:r>
            <a:endParaRPr lang="en-US" sz="1400" dirty="0">
              <a:latin typeface="Huawei Sans" panose="020C0503030203020204" pitchFamily="34" charset="0"/>
            </a:endParaRPr>
          </a:p>
        </p:txBody>
      </p:sp>
      <p:sp>
        <p:nvSpPr>
          <p:cNvPr id="17" name="五边形 24"/>
          <p:cNvSpPr/>
          <p:nvPr/>
        </p:nvSpPr>
        <p:spPr bwMode="auto">
          <a:xfrm>
            <a:off x="6402493" y="70392"/>
            <a:ext cx="1008000" cy="288000"/>
          </a:xfrm>
          <a:prstGeom prst="homePlate">
            <a:avLst/>
          </a:prstGeom>
          <a:solidFill>
            <a:srgbClr val="D9D9D9"/>
          </a:solidFill>
          <a:ln w="9525" cap="flat" cmpd="sng" algn="ctr">
            <a:solidFill>
              <a:srgbClr val="BEE9EE"/>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IPsec Overview</a:t>
            </a:r>
            <a:endParaRPr lang="en-US" sz="900" dirty="0">
              <a:latin typeface="Huawei Sans" panose="020C0503030203020204" pitchFamily="34" charset="0"/>
            </a:endParaRPr>
          </a:p>
        </p:txBody>
      </p:sp>
      <p:sp>
        <p:nvSpPr>
          <p:cNvPr id="18" name="燕尾形 25"/>
          <p:cNvSpPr/>
          <p:nvPr/>
        </p:nvSpPr>
        <p:spPr bwMode="auto">
          <a:xfrm>
            <a:off x="8291457" y="70392"/>
            <a:ext cx="1008000"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a:latin typeface="Huawei Sans" panose="020C0503030203020204" pitchFamily="34" charset="0"/>
              </a:rPr>
              <a:t>Encapsulation</a:t>
            </a:r>
          </a:p>
          <a:p>
            <a:pPr algn="ctr" fontAlgn="ctr"/>
            <a:r>
              <a:rPr lang="en-US" sz="800" dirty="0">
                <a:latin typeface="Huawei Sans" panose="020C0503030203020204" pitchFamily="34" charset="0"/>
              </a:rPr>
              <a:t> Mode</a:t>
            </a:r>
            <a:endParaRPr lang="en-US" altLang="zh-CN" sz="800" dirty="0">
              <a:latin typeface="Huawei Sans" panose="020C0503030203020204" pitchFamily="34" charset="0"/>
              <a:sym typeface="Huawei Sans" panose="020C0503030203020204" pitchFamily="34" charset="0"/>
            </a:endParaRPr>
          </a:p>
        </p:txBody>
      </p:sp>
      <p:sp>
        <p:nvSpPr>
          <p:cNvPr id="19" name="燕尾形 25"/>
          <p:cNvSpPr/>
          <p:nvPr/>
        </p:nvSpPr>
        <p:spPr bwMode="auto">
          <a:xfrm>
            <a:off x="9193009" y="70392"/>
            <a:ext cx="832111" cy="288000"/>
          </a:xfrm>
          <a:prstGeom prst="chevron">
            <a:avLst/>
          </a:prstGeom>
          <a:solidFill>
            <a:srgbClr val="56C4D2"/>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900" b="1" kern="0" dirty="0">
                <a:solidFill>
                  <a:schemeClr val="bg1"/>
                </a:solidFill>
                <a:latin typeface="Huawei Sans" panose="020C0503030203020204" pitchFamily="34" charset="0"/>
                <a:ea typeface="方正兰亭黑简体" panose="02000000000000000000" pitchFamily="2" charset="-122"/>
              </a:rPr>
              <a:t>Security </a:t>
            </a:r>
            <a:endParaRPr lang="en-US" sz="900" b="1" kern="0" dirty="0" smtClean="0">
              <a:solidFill>
                <a:schemeClr val="bg1"/>
              </a:solidFill>
              <a:latin typeface="Huawei Sans" panose="020C0503030203020204" pitchFamily="34" charset="0"/>
              <a:ea typeface="方正兰亭黑简体" panose="02000000000000000000" pitchFamily="2" charset="-122"/>
            </a:endParaRPr>
          </a:p>
          <a:p>
            <a:pPr algn="ctr" fontAlgn="ctr"/>
            <a:r>
              <a:rPr lang="en-US" sz="900" b="1" kern="0" dirty="0" smtClean="0">
                <a:solidFill>
                  <a:schemeClr val="bg1"/>
                </a:solidFill>
                <a:latin typeface="Huawei Sans" panose="020C0503030203020204" pitchFamily="34" charset="0"/>
                <a:ea typeface="方正兰亭黑简体" panose="02000000000000000000" pitchFamily="2" charset="-122"/>
              </a:rPr>
              <a:t>Protocol</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燕尾形 25"/>
          <p:cNvSpPr/>
          <p:nvPr/>
        </p:nvSpPr>
        <p:spPr bwMode="auto">
          <a:xfrm>
            <a:off x="7304045" y="70392"/>
            <a:ext cx="1093860" cy="288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IPsec Framework</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燕尾形 25"/>
          <p:cNvSpPr/>
          <p:nvPr/>
        </p:nvSpPr>
        <p:spPr bwMode="auto">
          <a:xfrm>
            <a:off x="9918672" y="70392"/>
            <a:ext cx="1034898"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800" dirty="0" smtClean="0">
                <a:latin typeface="Huawei Sans" panose="020C0503030203020204" pitchFamily="34" charset="0"/>
              </a:rPr>
              <a:t>Encryption and Authentication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燕尾形 25"/>
          <p:cNvSpPr/>
          <p:nvPr/>
        </p:nvSpPr>
        <p:spPr bwMode="auto">
          <a:xfrm>
            <a:off x="10847121" y="70392"/>
            <a:ext cx="916364"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800" dirty="0" smtClean="0">
                <a:latin typeface="Huawei Sans" panose="020C0503030203020204" pitchFamily="34" charset="0"/>
              </a:rPr>
              <a:t>Security Association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78962889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smtClean="0"/>
              <a:t>Security Protocol Structure (1)</a:t>
            </a:r>
            <a:endParaRPr lang="en-US" altLang="zh-CN" dirty="0" smtClean="0">
              <a:sym typeface="Huawei Sans" panose="020C0503030203020204" pitchFamily="34" charset="0"/>
            </a:endParaRPr>
          </a:p>
        </p:txBody>
      </p:sp>
      <p:sp>
        <p:nvSpPr>
          <p:cNvPr id="6" name="圆角矩形 5"/>
          <p:cNvSpPr/>
          <p:nvPr/>
        </p:nvSpPr>
        <p:spPr>
          <a:xfrm>
            <a:off x="442913" y="1283418"/>
            <a:ext cx="5364162" cy="396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rPr>
              <a:t>AH header format</a:t>
            </a:r>
          </a:p>
        </p:txBody>
      </p:sp>
      <p:sp>
        <p:nvSpPr>
          <p:cNvPr id="7" name="圆角矩形 6"/>
          <p:cNvSpPr/>
          <p:nvPr/>
        </p:nvSpPr>
        <p:spPr>
          <a:xfrm>
            <a:off x="442913" y="1697246"/>
            <a:ext cx="5364162" cy="3278221"/>
          </a:xfrm>
          <a:prstGeom prst="roundRect">
            <a:avLst>
              <a:gd name="adj" fmla="val 874"/>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 name="table"/>
          <p:cNvPicPr>
            <a:picLocks noChangeAspect="1"/>
          </p:cNvPicPr>
          <p:nvPr/>
        </p:nvPicPr>
        <p:blipFill>
          <a:blip r:embed="rId3"/>
          <a:stretch>
            <a:fillRect/>
          </a:stretch>
        </p:blipFill>
        <p:spPr>
          <a:xfrm>
            <a:off x="1153343" y="2150581"/>
            <a:ext cx="3996421" cy="1800200"/>
          </a:xfrm>
          <a:prstGeom prst="rect">
            <a:avLst/>
          </a:prstGeom>
        </p:spPr>
      </p:pic>
      <p:cxnSp>
        <p:nvCxnSpPr>
          <p:cNvPr id="11" name="Straight Connector 10"/>
          <p:cNvCxnSpPr/>
          <p:nvPr/>
        </p:nvCxnSpPr>
        <p:spPr>
          <a:xfrm>
            <a:off x="1153343" y="4023483"/>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140117" y="4023483"/>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1153343" y="4095491"/>
            <a:ext cx="3986774"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4" name="TextBox 15"/>
          <p:cNvSpPr txBox="1"/>
          <p:nvPr/>
        </p:nvSpPr>
        <p:spPr>
          <a:xfrm>
            <a:off x="2890890" y="4079040"/>
            <a:ext cx="654346" cy="276999"/>
          </a:xfrm>
          <a:prstGeom prst="rect">
            <a:avLst/>
          </a:prstGeom>
          <a:noFill/>
        </p:spPr>
        <p:txBody>
          <a:bodyPr wrap="none" rtlCol="0">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fontAlgn="ctr"/>
            <a:r>
              <a:rPr lang="en-US" sz="1200" dirty="0" smtClean="0">
                <a:latin typeface="Huawei Sans" panose="020C0503030203020204" pitchFamily="34" charset="0"/>
              </a:rPr>
              <a:t>32 bits</a:t>
            </a:r>
            <a:endParaRPr lang="en-US" sz="1200" dirty="0">
              <a:latin typeface="Huawei Sans" panose="020C0503030203020204" pitchFamily="34" charset="0"/>
            </a:endParaRPr>
          </a:p>
        </p:txBody>
      </p:sp>
      <p:sp>
        <p:nvSpPr>
          <p:cNvPr id="4" name="矩形 3"/>
          <p:cNvSpPr/>
          <p:nvPr/>
        </p:nvSpPr>
        <p:spPr>
          <a:xfrm>
            <a:off x="6110398" y="1028958"/>
            <a:ext cx="5653087" cy="4272965"/>
          </a:xfrm>
          <a:prstGeom prst="rect">
            <a:avLst/>
          </a:prstGeom>
        </p:spPr>
        <p:txBody>
          <a:bodyPr wrap="square">
            <a:spAutoFit/>
          </a:bodyPr>
          <a:lstStyle/>
          <a:p>
            <a:pPr marL="285750" indent="-285750" fontAlgn="ctr">
              <a:lnSpc>
                <a:spcPts val="2800"/>
              </a:lnSpc>
              <a:spcAft>
                <a:spcPts val="600"/>
              </a:spcAft>
              <a:buFont typeface="Arial" panose="020B0604020202020204" pitchFamily="34" charset="0"/>
              <a:buChar char="•"/>
            </a:pPr>
            <a:r>
              <a:rPr lang="en-US" sz="1600" dirty="0" smtClean="0">
                <a:latin typeface="Huawei Sans" panose="020C0503030203020204" pitchFamily="34" charset="0"/>
              </a:rPr>
              <a:t>AH is an </a:t>
            </a:r>
            <a:r>
              <a:rPr lang="en-US" sz="1600" smtClean="0">
                <a:latin typeface="Huawei Sans" panose="020C0503030203020204" pitchFamily="34" charset="0"/>
              </a:rPr>
              <a:t>IP-based protocol </a:t>
            </a:r>
            <a:r>
              <a:rPr lang="en-US" sz="1600" dirty="0" smtClean="0">
                <a:latin typeface="Huawei Sans" panose="020C0503030203020204" pitchFamily="34" charset="0"/>
              </a:rPr>
              <a:t>with protocol number 51.</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800"/>
              </a:lnSpc>
              <a:spcAft>
                <a:spcPts val="600"/>
              </a:spcAft>
              <a:buFont typeface="Arial" panose="020B0604020202020204" pitchFamily="34" charset="0"/>
              <a:buChar char="•"/>
            </a:pPr>
            <a:r>
              <a:rPr lang="en-US" sz="1600" dirty="0" smtClean="0">
                <a:latin typeface="Huawei Sans" panose="020C0503030203020204" pitchFamily="34" charset="0"/>
              </a:rPr>
              <a:t>According to the AH protocol, an AH header is appended to the standard IP header in each packet.</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800"/>
              </a:lnSpc>
              <a:spcAft>
                <a:spcPts val="600"/>
              </a:spcAft>
              <a:buFont typeface="Arial" panose="020B0604020202020204" pitchFamily="34" charset="0"/>
              <a:buChar char="•"/>
            </a:pPr>
            <a:r>
              <a:rPr lang="en-US" sz="1600" dirty="0" smtClean="0">
                <a:latin typeface="Huawei Sans" panose="020C0503030203020204" pitchFamily="34" charset="0"/>
              </a:rPr>
              <a:t>The sender performs hash calculation on packets and an authentication key. After packets carrying the calculation result arrive at the receiver, the receiver also performs hash calculation and compares the calculation result with the received calculation result. Any changes to the data during transmission will make the calculation result invalid.</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800"/>
              </a:lnSpc>
              <a:spcAft>
                <a:spcPts val="600"/>
              </a:spcAft>
              <a:buFont typeface="Arial" panose="020B0604020202020204" pitchFamily="34" charset="0"/>
              <a:buChar char="•"/>
            </a:pPr>
            <a:r>
              <a:rPr lang="en-US" sz="1600" dirty="0" smtClean="0">
                <a:latin typeface="Huawei Sans" panose="020C0503030203020204" pitchFamily="34" charset="0"/>
              </a:rPr>
              <a:t>AH performs an integrity check for an entire IP packet.</a:t>
            </a:r>
            <a:endParaRPr lang="en-US" sz="1600" dirty="0">
              <a:latin typeface="Huawei Sans" panose="020C0503030203020204" pitchFamily="34" charset="0"/>
            </a:endParaRPr>
          </a:p>
        </p:txBody>
      </p:sp>
      <p:sp>
        <p:nvSpPr>
          <p:cNvPr id="17" name="五边形 24"/>
          <p:cNvSpPr/>
          <p:nvPr/>
        </p:nvSpPr>
        <p:spPr bwMode="auto">
          <a:xfrm>
            <a:off x="6402493" y="70392"/>
            <a:ext cx="1008000" cy="288000"/>
          </a:xfrm>
          <a:prstGeom prst="homePlate">
            <a:avLst/>
          </a:prstGeom>
          <a:solidFill>
            <a:srgbClr val="D9D9D9"/>
          </a:solidFill>
          <a:ln w="9525" cap="flat" cmpd="sng" algn="ctr">
            <a:solidFill>
              <a:srgbClr val="BEE9EE"/>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IPsec Overview</a:t>
            </a:r>
            <a:endParaRPr lang="en-US" sz="900" dirty="0">
              <a:latin typeface="Huawei Sans" panose="020C0503030203020204" pitchFamily="34" charset="0"/>
            </a:endParaRPr>
          </a:p>
        </p:txBody>
      </p:sp>
      <p:sp>
        <p:nvSpPr>
          <p:cNvPr id="24" name="燕尾形 25"/>
          <p:cNvSpPr/>
          <p:nvPr/>
        </p:nvSpPr>
        <p:spPr bwMode="auto">
          <a:xfrm>
            <a:off x="8291457" y="70392"/>
            <a:ext cx="1008000"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a:latin typeface="Huawei Sans" panose="020C0503030203020204" pitchFamily="34" charset="0"/>
              </a:rPr>
              <a:t>Encapsulation</a:t>
            </a:r>
          </a:p>
          <a:p>
            <a:pPr algn="ctr" fontAlgn="ctr"/>
            <a:r>
              <a:rPr lang="en-US" sz="800" dirty="0">
                <a:latin typeface="Huawei Sans" panose="020C0503030203020204" pitchFamily="34" charset="0"/>
              </a:rPr>
              <a:t> Mode</a:t>
            </a:r>
            <a:endParaRPr lang="en-US" altLang="zh-CN" sz="800" dirty="0">
              <a:latin typeface="Huawei Sans" panose="020C0503030203020204" pitchFamily="34" charset="0"/>
              <a:sym typeface="Huawei Sans" panose="020C0503030203020204" pitchFamily="34" charset="0"/>
            </a:endParaRPr>
          </a:p>
        </p:txBody>
      </p:sp>
      <p:sp>
        <p:nvSpPr>
          <p:cNvPr id="25" name="燕尾形 25"/>
          <p:cNvSpPr/>
          <p:nvPr/>
        </p:nvSpPr>
        <p:spPr bwMode="auto">
          <a:xfrm>
            <a:off x="9193009" y="70392"/>
            <a:ext cx="832111" cy="288000"/>
          </a:xfrm>
          <a:prstGeom prst="chevron">
            <a:avLst/>
          </a:prstGeom>
          <a:solidFill>
            <a:srgbClr val="56C4D2"/>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900" b="1" kern="0" dirty="0">
                <a:solidFill>
                  <a:schemeClr val="bg1"/>
                </a:solidFill>
                <a:latin typeface="Huawei Sans" panose="020C0503030203020204" pitchFamily="34" charset="0"/>
                <a:ea typeface="方正兰亭黑简体" panose="02000000000000000000" pitchFamily="2" charset="-122"/>
              </a:rPr>
              <a:t>Security </a:t>
            </a:r>
            <a:endParaRPr lang="en-US" sz="900" b="1" kern="0" dirty="0" smtClean="0">
              <a:solidFill>
                <a:schemeClr val="bg1"/>
              </a:solidFill>
              <a:latin typeface="Huawei Sans" panose="020C0503030203020204" pitchFamily="34" charset="0"/>
              <a:ea typeface="方正兰亭黑简体" panose="02000000000000000000" pitchFamily="2" charset="-122"/>
            </a:endParaRPr>
          </a:p>
          <a:p>
            <a:pPr algn="ctr" fontAlgn="ctr"/>
            <a:r>
              <a:rPr lang="en-US" sz="900" b="1" kern="0" dirty="0" smtClean="0">
                <a:solidFill>
                  <a:schemeClr val="bg1"/>
                </a:solidFill>
                <a:latin typeface="Huawei Sans" panose="020C0503030203020204" pitchFamily="34" charset="0"/>
                <a:ea typeface="方正兰亭黑简体" panose="02000000000000000000" pitchFamily="2" charset="-122"/>
              </a:rPr>
              <a:t>Protocol</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燕尾形 25"/>
          <p:cNvSpPr/>
          <p:nvPr/>
        </p:nvSpPr>
        <p:spPr bwMode="auto">
          <a:xfrm>
            <a:off x="7304045" y="70392"/>
            <a:ext cx="1093860" cy="288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IPsec Framework</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燕尾形 25"/>
          <p:cNvSpPr/>
          <p:nvPr/>
        </p:nvSpPr>
        <p:spPr bwMode="auto">
          <a:xfrm>
            <a:off x="9918672" y="70392"/>
            <a:ext cx="1034898"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800" dirty="0" smtClean="0">
                <a:latin typeface="Huawei Sans" panose="020C0503030203020204" pitchFamily="34" charset="0"/>
              </a:rPr>
              <a:t>Encryption and Authentication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燕尾形 25"/>
          <p:cNvSpPr/>
          <p:nvPr/>
        </p:nvSpPr>
        <p:spPr bwMode="auto">
          <a:xfrm>
            <a:off x="10847121" y="70392"/>
            <a:ext cx="916364"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800" dirty="0" smtClean="0">
                <a:latin typeface="Huawei Sans" panose="020C0503030203020204" pitchFamily="34" charset="0"/>
              </a:rPr>
              <a:t>Security Association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23457363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smtClean="0"/>
              <a:t>Security Protocol Structure (2)</a:t>
            </a:r>
            <a:endParaRPr lang="en-US" altLang="zh-CN" dirty="0" smtClean="0">
              <a:sym typeface="Huawei Sans" panose="020C0503030203020204" pitchFamily="34" charset="0"/>
            </a:endParaRPr>
          </a:p>
        </p:txBody>
      </p:sp>
      <p:sp>
        <p:nvSpPr>
          <p:cNvPr id="40" name="圆角矩形 39"/>
          <p:cNvSpPr/>
          <p:nvPr/>
        </p:nvSpPr>
        <p:spPr>
          <a:xfrm>
            <a:off x="455612" y="1403057"/>
            <a:ext cx="5588695" cy="396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rPr>
              <a:t>ESP header format</a:t>
            </a:r>
          </a:p>
        </p:txBody>
      </p:sp>
      <p:sp>
        <p:nvSpPr>
          <p:cNvPr id="41" name="圆角矩形 40"/>
          <p:cNvSpPr/>
          <p:nvPr/>
        </p:nvSpPr>
        <p:spPr>
          <a:xfrm>
            <a:off x="455612" y="1816885"/>
            <a:ext cx="5588695" cy="3278221"/>
          </a:xfrm>
          <a:prstGeom prst="roundRect">
            <a:avLst>
              <a:gd name="adj" fmla="val 874"/>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2" name="table"/>
          <p:cNvPicPr>
            <a:picLocks noChangeAspect="1"/>
          </p:cNvPicPr>
          <p:nvPr/>
        </p:nvPicPr>
        <p:blipFill>
          <a:blip r:embed="rId3"/>
          <a:stretch>
            <a:fillRect/>
          </a:stretch>
        </p:blipFill>
        <p:spPr>
          <a:xfrm>
            <a:off x="735034" y="2059907"/>
            <a:ext cx="3996422" cy="2445750"/>
          </a:xfrm>
          <a:prstGeom prst="rect">
            <a:avLst/>
          </a:prstGeom>
        </p:spPr>
      </p:pic>
      <p:cxnSp>
        <p:nvCxnSpPr>
          <p:cNvPr id="43" name="Straight Connector 17"/>
          <p:cNvCxnSpPr/>
          <p:nvPr/>
        </p:nvCxnSpPr>
        <p:spPr>
          <a:xfrm>
            <a:off x="744681" y="4558245"/>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4" name="Straight Connector 18"/>
          <p:cNvCxnSpPr/>
          <p:nvPr/>
        </p:nvCxnSpPr>
        <p:spPr>
          <a:xfrm>
            <a:off x="4731455" y="4558245"/>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5" name="Straight Connector 19"/>
          <p:cNvCxnSpPr/>
          <p:nvPr/>
        </p:nvCxnSpPr>
        <p:spPr>
          <a:xfrm flipH="1">
            <a:off x="744681" y="4630253"/>
            <a:ext cx="3986774"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9" name="TextBox 20"/>
          <p:cNvSpPr txBox="1"/>
          <p:nvPr/>
        </p:nvSpPr>
        <p:spPr>
          <a:xfrm>
            <a:off x="2482228" y="4613802"/>
            <a:ext cx="654346" cy="276999"/>
          </a:xfrm>
          <a:prstGeom prst="rect">
            <a:avLst/>
          </a:prstGeom>
          <a:noFill/>
        </p:spPr>
        <p:txBody>
          <a:bodyPr wrap="none" rtlCol="0">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fontAlgn="ctr"/>
            <a:r>
              <a:rPr lang="en-US" sz="1200" dirty="0" smtClean="0">
                <a:latin typeface="Huawei Sans" panose="020C0503030203020204" pitchFamily="34" charset="0"/>
              </a:rPr>
              <a:t>32 bits</a:t>
            </a:r>
            <a:endParaRPr lang="en-US" sz="1200" dirty="0">
              <a:latin typeface="Huawei Sans" panose="020C0503030203020204" pitchFamily="34" charset="0"/>
            </a:endParaRPr>
          </a:p>
        </p:txBody>
      </p:sp>
      <p:cxnSp>
        <p:nvCxnSpPr>
          <p:cNvPr id="50" name="Straight Connector 21"/>
          <p:cNvCxnSpPr/>
          <p:nvPr/>
        </p:nvCxnSpPr>
        <p:spPr>
          <a:xfrm flipH="1">
            <a:off x="4750798" y="2068853"/>
            <a:ext cx="1058146"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1" name="Straight Connector 25"/>
          <p:cNvCxnSpPr/>
          <p:nvPr/>
        </p:nvCxnSpPr>
        <p:spPr>
          <a:xfrm flipH="1">
            <a:off x="4750798" y="2882982"/>
            <a:ext cx="952788"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2" name="Straight Connector 26"/>
          <p:cNvCxnSpPr/>
          <p:nvPr/>
        </p:nvCxnSpPr>
        <p:spPr>
          <a:xfrm flipH="1">
            <a:off x="4750798" y="4070420"/>
            <a:ext cx="1058146"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3" name="Straight Connector 27"/>
          <p:cNvCxnSpPr/>
          <p:nvPr/>
        </p:nvCxnSpPr>
        <p:spPr>
          <a:xfrm flipH="1">
            <a:off x="4750798" y="4507220"/>
            <a:ext cx="412728"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4" name="Straight Arrow Connector 30"/>
          <p:cNvCxnSpPr/>
          <p:nvPr/>
        </p:nvCxnSpPr>
        <p:spPr>
          <a:xfrm>
            <a:off x="4827401" y="2104857"/>
            <a:ext cx="0" cy="742121"/>
          </a:xfrm>
          <a:prstGeom prst="straightConnector1">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p:sp>
        <p:nvSpPr>
          <p:cNvPr id="55" name="Text Box 26"/>
          <p:cNvSpPr txBox="1">
            <a:spLocks noChangeArrowheads="1"/>
          </p:cNvSpPr>
          <p:nvPr/>
        </p:nvSpPr>
        <p:spPr bwMode="auto">
          <a:xfrm>
            <a:off x="4767482" y="2245117"/>
            <a:ext cx="695901" cy="461600"/>
          </a:xfrm>
          <a:prstGeom prst="rect">
            <a:avLst/>
          </a:prstGeom>
          <a:noFill/>
          <a:ln w="9525">
            <a:noFill/>
            <a:miter lim="800000"/>
            <a:headEnd/>
            <a:tailEnd/>
          </a:ln>
        </p:spPr>
        <p:txBody>
          <a:bodyPr wrap="none" lIns="91379" tIns="45688" rIns="91379" bIns="45688">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eaLnBrk="1" fontAlgn="ctr" hangingPunct="1"/>
            <a:r>
              <a:rPr lang="en-US" sz="1200" dirty="0" smtClean="0">
                <a:latin typeface="Huawei Sans" panose="020C0503030203020204" pitchFamily="34" charset="0"/>
              </a:rPr>
              <a:t>ESP</a:t>
            </a:r>
          </a:p>
          <a:p>
            <a:pPr algn="ctr" eaLnBrk="1" fontAlgn="ctr" hangingPunct="1"/>
            <a:r>
              <a:rPr lang="en-US" sz="1200" dirty="0" smtClean="0">
                <a:latin typeface="Huawei Sans" panose="020C0503030203020204" pitchFamily="34" charset="0"/>
              </a:rPr>
              <a:t>Header</a:t>
            </a:r>
            <a:endParaRPr kumimoji="1"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6" name="Straight Arrow Connector 32"/>
          <p:cNvCxnSpPr/>
          <p:nvPr/>
        </p:nvCxnSpPr>
        <p:spPr>
          <a:xfrm>
            <a:off x="5379550" y="2918517"/>
            <a:ext cx="0" cy="1116124"/>
          </a:xfrm>
          <a:prstGeom prst="straightConnector1">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7" name="Straight Connector 34"/>
          <p:cNvCxnSpPr/>
          <p:nvPr/>
        </p:nvCxnSpPr>
        <p:spPr>
          <a:xfrm flipH="1">
            <a:off x="4750798" y="3292520"/>
            <a:ext cx="412728"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8" name="Straight Arrow Connector 35"/>
          <p:cNvCxnSpPr/>
          <p:nvPr/>
        </p:nvCxnSpPr>
        <p:spPr>
          <a:xfrm>
            <a:off x="4828396" y="3292520"/>
            <a:ext cx="0" cy="742121"/>
          </a:xfrm>
          <a:prstGeom prst="straightConnector1">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p:sp>
        <p:nvSpPr>
          <p:cNvPr id="59" name="Text Box 26"/>
          <p:cNvSpPr txBox="1">
            <a:spLocks noChangeArrowheads="1"/>
          </p:cNvSpPr>
          <p:nvPr/>
        </p:nvSpPr>
        <p:spPr bwMode="auto">
          <a:xfrm>
            <a:off x="4777481" y="3445937"/>
            <a:ext cx="633384" cy="461600"/>
          </a:xfrm>
          <a:prstGeom prst="rect">
            <a:avLst/>
          </a:prstGeom>
          <a:noFill/>
          <a:ln w="9525">
            <a:noFill/>
            <a:miter lim="800000"/>
            <a:headEnd/>
            <a:tailEnd/>
          </a:ln>
        </p:spPr>
        <p:txBody>
          <a:bodyPr wrap="none" lIns="91379" tIns="45688" rIns="91379" bIns="45688">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eaLnBrk="1" fontAlgn="ctr" hangingPunct="1"/>
            <a:r>
              <a:rPr lang="en-US" sz="1200" dirty="0" smtClean="0">
                <a:latin typeface="Huawei Sans" panose="020C0503030203020204" pitchFamily="34" charset="0"/>
              </a:rPr>
              <a:t>ESP</a:t>
            </a:r>
          </a:p>
          <a:p>
            <a:pPr algn="ctr" eaLnBrk="1" fontAlgn="ctr" hangingPunct="1"/>
            <a:r>
              <a:rPr lang="en-US" sz="1200" dirty="0" smtClean="0">
                <a:latin typeface="Huawei Sans" panose="020C0503030203020204" pitchFamily="34" charset="0"/>
              </a:rPr>
              <a:t>Trailer</a:t>
            </a:r>
            <a:endParaRPr kumimoji="1"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Text Box 26"/>
          <p:cNvSpPr txBox="1">
            <a:spLocks noChangeArrowheads="1"/>
          </p:cNvSpPr>
          <p:nvPr/>
        </p:nvSpPr>
        <p:spPr bwMode="auto">
          <a:xfrm rot="16200000">
            <a:off x="5027918" y="3317167"/>
            <a:ext cx="877040" cy="276934"/>
          </a:xfrm>
          <a:prstGeom prst="rect">
            <a:avLst/>
          </a:prstGeom>
          <a:noFill/>
          <a:ln w="9525">
            <a:noFill/>
            <a:miter lim="800000"/>
            <a:headEnd/>
            <a:tailEnd/>
          </a:ln>
        </p:spPr>
        <p:txBody>
          <a:bodyPr wrap="none" lIns="91379" tIns="45688" rIns="91379" bIns="45688">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eaLnBrk="1" fontAlgn="ctr" hangingPunct="1"/>
            <a:r>
              <a:rPr lang="en-US" sz="1200" dirty="0" smtClean="0">
                <a:latin typeface="Huawei Sans" panose="020C0503030203020204" pitchFamily="34" charset="0"/>
              </a:rPr>
              <a:t>Encrypted</a:t>
            </a:r>
            <a:endParaRPr kumimoji="1"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Text Box 26"/>
          <p:cNvSpPr txBox="1">
            <a:spLocks noChangeArrowheads="1"/>
          </p:cNvSpPr>
          <p:nvPr/>
        </p:nvSpPr>
        <p:spPr bwMode="auto">
          <a:xfrm>
            <a:off x="4637218" y="4055541"/>
            <a:ext cx="1215274" cy="461600"/>
          </a:xfrm>
          <a:prstGeom prst="rect">
            <a:avLst/>
          </a:prstGeom>
          <a:noFill/>
          <a:ln w="9525">
            <a:noFill/>
            <a:miter lim="800000"/>
            <a:headEnd/>
            <a:tailEnd/>
          </a:ln>
        </p:spPr>
        <p:txBody>
          <a:bodyPr wrap="none" lIns="91379" tIns="45688" rIns="91379" bIns="45688">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eaLnBrk="1" fontAlgn="ctr" hangingPunct="1"/>
            <a:r>
              <a:rPr lang="en-US" sz="1200" dirty="0" smtClean="0">
                <a:latin typeface="Huawei Sans" panose="020C0503030203020204" pitchFamily="34" charset="0"/>
              </a:rPr>
              <a:t>ESP</a:t>
            </a:r>
          </a:p>
          <a:p>
            <a:pPr algn="ctr" eaLnBrk="1" fontAlgn="ctr" hangingPunct="1"/>
            <a:r>
              <a:rPr lang="en-US" sz="1200" dirty="0" smtClean="0">
                <a:latin typeface="Huawei Sans" panose="020C0503030203020204" pitchFamily="34" charset="0"/>
              </a:rPr>
              <a:t>Authentication</a:t>
            </a:r>
            <a:endParaRPr kumimoji="1"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2" name="Straight Arrow Connector 39"/>
          <p:cNvCxnSpPr/>
          <p:nvPr/>
        </p:nvCxnSpPr>
        <p:spPr>
          <a:xfrm>
            <a:off x="5710102" y="2068853"/>
            <a:ext cx="0" cy="2001567"/>
          </a:xfrm>
          <a:prstGeom prst="straightConnector1">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p:sp>
        <p:nvSpPr>
          <p:cNvPr id="63" name="Text Box 26"/>
          <p:cNvSpPr txBox="1">
            <a:spLocks noChangeArrowheads="1"/>
          </p:cNvSpPr>
          <p:nvPr/>
        </p:nvSpPr>
        <p:spPr bwMode="auto">
          <a:xfrm rot="16200000">
            <a:off x="5198412" y="3039863"/>
            <a:ext cx="1215274" cy="276934"/>
          </a:xfrm>
          <a:prstGeom prst="rect">
            <a:avLst/>
          </a:prstGeom>
          <a:noFill/>
          <a:ln w="9525">
            <a:noFill/>
            <a:miter lim="800000"/>
            <a:headEnd/>
            <a:tailEnd/>
          </a:ln>
        </p:spPr>
        <p:txBody>
          <a:bodyPr wrap="none" lIns="91379" tIns="45688" rIns="91379" bIns="45688">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eaLnBrk="1" fontAlgn="ctr" hangingPunct="1"/>
            <a:r>
              <a:rPr lang="en-US" sz="1200" dirty="0" smtClean="0">
                <a:latin typeface="Huawei Sans" panose="020C0503030203020204" pitchFamily="34" charset="0"/>
              </a:rPr>
              <a:t>Authentication</a:t>
            </a:r>
            <a:endParaRPr kumimoji="1"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矩形 63"/>
          <p:cNvSpPr/>
          <p:nvPr/>
        </p:nvSpPr>
        <p:spPr>
          <a:xfrm>
            <a:off x="6156058" y="1262121"/>
            <a:ext cx="5105539" cy="3836948"/>
          </a:xfrm>
          <a:prstGeom prst="rect">
            <a:avLst/>
          </a:prstGeom>
        </p:spPr>
        <p:txBody>
          <a:bodyPr wrap="square">
            <a:spAutoFit/>
          </a:bodyPr>
          <a:lstStyle/>
          <a:p>
            <a:pPr marL="285750" indent="-285750" fontAlgn="ctr">
              <a:lnSpc>
                <a:spcPts val="2800"/>
              </a:lnSpc>
              <a:spcAft>
                <a:spcPts val="600"/>
              </a:spcAft>
              <a:buFont typeface="Arial" panose="020B0604020202020204" pitchFamily="34" charset="0"/>
              <a:buChar char="•"/>
            </a:pPr>
            <a:r>
              <a:rPr lang="en-US" sz="1600" dirty="0" smtClean="0">
                <a:latin typeface="Huawei Sans" panose="020C0503030203020204" pitchFamily="34" charset="0"/>
              </a:rPr>
              <a:t>ESP is an IP-based protocol with protocol number 50.</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800"/>
              </a:lnSpc>
              <a:spcAft>
                <a:spcPts val="600"/>
              </a:spcAft>
              <a:buFont typeface="Arial" panose="020B0604020202020204" pitchFamily="34" charset="0"/>
              <a:buChar char="•"/>
            </a:pPr>
            <a:r>
              <a:rPr lang="en-US" sz="1600" dirty="0" smtClean="0">
                <a:latin typeface="Huawei Sans" panose="020C0503030203020204" pitchFamily="34" charset="0"/>
              </a:rPr>
              <a:t>According to the ESP protocol, an ESP header is appended to the standard IP header in each packet, and an ESP trailer and ESP authentication data are appended to each packet.</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800"/>
              </a:lnSpc>
              <a:spcAft>
                <a:spcPts val="600"/>
              </a:spcAft>
              <a:buFont typeface="Arial" panose="020B0604020202020204" pitchFamily="34" charset="0"/>
              <a:buChar char="•"/>
            </a:pPr>
            <a:r>
              <a:rPr lang="en-US" sz="1600" dirty="0" smtClean="0">
                <a:latin typeface="Huawei Sans" panose="020C0503030203020204" pitchFamily="34" charset="0"/>
              </a:rPr>
              <a:t>Unlike AH, ESP encrypts the valid payload and then encapsulates it into a packet to ensure data confidentiality. However, ESP does not protect an IP header.</a:t>
            </a:r>
            <a:endParaRPr lang="en-US" sz="1600" dirty="0">
              <a:latin typeface="Huawei Sans" panose="020C0503030203020204" pitchFamily="34" charset="0"/>
            </a:endParaRPr>
          </a:p>
        </p:txBody>
      </p:sp>
      <p:sp>
        <p:nvSpPr>
          <p:cNvPr id="31" name="五边形 24"/>
          <p:cNvSpPr/>
          <p:nvPr/>
        </p:nvSpPr>
        <p:spPr bwMode="auto">
          <a:xfrm>
            <a:off x="6402493" y="70392"/>
            <a:ext cx="1008000" cy="288000"/>
          </a:xfrm>
          <a:prstGeom prst="homePlate">
            <a:avLst/>
          </a:prstGeom>
          <a:solidFill>
            <a:srgbClr val="D9D9D9"/>
          </a:solidFill>
          <a:ln w="9525" cap="flat" cmpd="sng" algn="ctr">
            <a:solidFill>
              <a:srgbClr val="BEE9EE"/>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IPsec Overview</a:t>
            </a:r>
            <a:endParaRPr lang="en-US" sz="900" dirty="0">
              <a:latin typeface="Huawei Sans" panose="020C0503030203020204" pitchFamily="34" charset="0"/>
            </a:endParaRPr>
          </a:p>
        </p:txBody>
      </p:sp>
      <p:sp>
        <p:nvSpPr>
          <p:cNvPr id="37" name="燕尾形 25"/>
          <p:cNvSpPr/>
          <p:nvPr/>
        </p:nvSpPr>
        <p:spPr bwMode="auto">
          <a:xfrm>
            <a:off x="8291457" y="70392"/>
            <a:ext cx="1008000"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a:latin typeface="Huawei Sans" panose="020C0503030203020204" pitchFamily="34" charset="0"/>
              </a:rPr>
              <a:t>Encapsulation</a:t>
            </a:r>
          </a:p>
          <a:p>
            <a:pPr algn="ctr" fontAlgn="ctr"/>
            <a:r>
              <a:rPr lang="en-US" sz="800" dirty="0">
                <a:latin typeface="Huawei Sans" panose="020C0503030203020204" pitchFamily="34" charset="0"/>
              </a:rPr>
              <a:t> Mode</a:t>
            </a:r>
            <a:endParaRPr lang="en-US" altLang="zh-CN" sz="800" dirty="0">
              <a:latin typeface="Huawei Sans" panose="020C0503030203020204" pitchFamily="34" charset="0"/>
              <a:sym typeface="Huawei Sans" panose="020C0503030203020204" pitchFamily="34" charset="0"/>
            </a:endParaRPr>
          </a:p>
        </p:txBody>
      </p:sp>
      <p:sp>
        <p:nvSpPr>
          <p:cNvPr id="38" name="燕尾形 25"/>
          <p:cNvSpPr/>
          <p:nvPr/>
        </p:nvSpPr>
        <p:spPr bwMode="auto">
          <a:xfrm>
            <a:off x="9193009" y="70392"/>
            <a:ext cx="832111" cy="288000"/>
          </a:xfrm>
          <a:prstGeom prst="chevron">
            <a:avLst/>
          </a:prstGeom>
          <a:solidFill>
            <a:srgbClr val="56C4D2"/>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900" b="1" kern="0" dirty="0">
                <a:solidFill>
                  <a:schemeClr val="bg1"/>
                </a:solidFill>
                <a:latin typeface="Huawei Sans" panose="020C0503030203020204" pitchFamily="34" charset="0"/>
                <a:ea typeface="方正兰亭黑简体" panose="02000000000000000000" pitchFamily="2" charset="-122"/>
              </a:rPr>
              <a:t>Security </a:t>
            </a:r>
            <a:endParaRPr lang="en-US" sz="900" b="1" kern="0" dirty="0" smtClean="0">
              <a:solidFill>
                <a:schemeClr val="bg1"/>
              </a:solidFill>
              <a:latin typeface="Huawei Sans" panose="020C0503030203020204" pitchFamily="34" charset="0"/>
              <a:ea typeface="方正兰亭黑简体" panose="02000000000000000000" pitchFamily="2" charset="-122"/>
            </a:endParaRPr>
          </a:p>
          <a:p>
            <a:pPr algn="ctr" fontAlgn="ctr"/>
            <a:r>
              <a:rPr lang="en-US" sz="900" b="1" kern="0" dirty="0" smtClean="0">
                <a:solidFill>
                  <a:schemeClr val="bg1"/>
                </a:solidFill>
                <a:latin typeface="Huawei Sans" panose="020C0503030203020204" pitchFamily="34" charset="0"/>
                <a:ea typeface="方正兰亭黑简体" panose="02000000000000000000" pitchFamily="2" charset="-122"/>
              </a:rPr>
              <a:t>Protocol</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燕尾形 25"/>
          <p:cNvSpPr/>
          <p:nvPr/>
        </p:nvSpPr>
        <p:spPr bwMode="auto">
          <a:xfrm>
            <a:off x="7304045" y="70392"/>
            <a:ext cx="1093860" cy="288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IPsec Framework</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燕尾形 25"/>
          <p:cNvSpPr/>
          <p:nvPr/>
        </p:nvSpPr>
        <p:spPr bwMode="auto">
          <a:xfrm>
            <a:off x="9918672" y="70392"/>
            <a:ext cx="1034898"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800" dirty="0" smtClean="0">
                <a:latin typeface="Huawei Sans" panose="020C0503030203020204" pitchFamily="34" charset="0"/>
              </a:rPr>
              <a:t>Encryption and Authentication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燕尾形 25"/>
          <p:cNvSpPr/>
          <p:nvPr/>
        </p:nvSpPr>
        <p:spPr bwMode="auto">
          <a:xfrm>
            <a:off x="10847121" y="70392"/>
            <a:ext cx="916364"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800" dirty="0" smtClean="0">
                <a:latin typeface="Huawei Sans" panose="020C0503030203020204" pitchFamily="34" charset="0"/>
              </a:rPr>
              <a:t>Security Association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28162500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Combination of Security Protocols and Encapsulation Modes</a:t>
            </a:r>
            <a:endParaRPr lang="en-US" altLang="zh-CN" dirty="0">
              <a:sym typeface="Huawei Sans" panose="020C0503030203020204" pitchFamily="34" charset="0"/>
            </a:endParaRPr>
          </a:p>
        </p:txBody>
      </p:sp>
      <p:sp>
        <p:nvSpPr>
          <p:cNvPr id="4" name="圆角矩形 75"/>
          <p:cNvSpPr/>
          <p:nvPr/>
        </p:nvSpPr>
        <p:spPr>
          <a:xfrm>
            <a:off x="731839" y="1403697"/>
            <a:ext cx="5604298" cy="396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rPr>
              <a:t>Tunnel Mode</a:t>
            </a:r>
          </a:p>
        </p:txBody>
      </p:sp>
      <p:sp>
        <p:nvSpPr>
          <p:cNvPr id="5" name="圆角矩形 75"/>
          <p:cNvSpPr/>
          <p:nvPr/>
        </p:nvSpPr>
        <p:spPr>
          <a:xfrm>
            <a:off x="731839" y="1832681"/>
            <a:ext cx="5604298" cy="404882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75"/>
          <p:cNvSpPr/>
          <p:nvPr/>
        </p:nvSpPr>
        <p:spPr>
          <a:xfrm>
            <a:off x="6420465" y="1403697"/>
            <a:ext cx="5039698" cy="396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rPr>
              <a:t>Transport Mode</a:t>
            </a:r>
          </a:p>
        </p:txBody>
      </p:sp>
      <p:sp>
        <p:nvSpPr>
          <p:cNvPr id="7" name="圆角矩形 75"/>
          <p:cNvSpPr/>
          <p:nvPr/>
        </p:nvSpPr>
        <p:spPr>
          <a:xfrm>
            <a:off x="6420465" y="1822257"/>
            <a:ext cx="5039698" cy="404882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8" name="Table 7"/>
          <p:cNvGraphicFramePr>
            <a:graphicFrameLocks noGrp="1"/>
          </p:cNvGraphicFramePr>
          <p:nvPr>
            <p:extLst/>
          </p:nvPr>
        </p:nvGraphicFramePr>
        <p:xfrm>
          <a:off x="6598058" y="2213402"/>
          <a:ext cx="2736305" cy="457200"/>
        </p:xfrm>
        <a:graphic>
          <a:graphicData uri="http://schemas.openxmlformats.org/drawingml/2006/table">
            <a:tbl>
              <a:tblPr firstRow="1" bandRow="1">
                <a:tableStyleId>{5C22544A-7EE6-4342-B048-85BDC9FD1C3A}</a:tableStyleId>
              </a:tblPr>
              <a:tblGrid>
                <a:gridCol w="746265">
                  <a:extLst>
                    <a:ext uri="{9D8B030D-6E8A-4147-A177-3AD203B41FA5}">
                      <a16:colId xmlns="" xmlns:a16="http://schemas.microsoft.com/office/drawing/2014/main" val="20000"/>
                    </a:ext>
                  </a:extLst>
                </a:gridCol>
                <a:gridCol w="710729">
                  <a:extLst>
                    <a:ext uri="{9D8B030D-6E8A-4147-A177-3AD203B41FA5}">
                      <a16:colId xmlns="" xmlns:a16="http://schemas.microsoft.com/office/drawing/2014/main" val="20001"/>
                    </a:ext>
                  </a:extLst>
                </a:gridCol>
                <a:gridCol w="1279311">
                  <a:extLst>
                    <a:ext uri="{9D8B030D-6E8A-4147-A177-3AD203B41FA5}">
                      <a16:colId xmlns="" xmlns:a16="http://schemas.microsoft.com/office/drawing/2014/main" val="20002"/>
                    </a:ext>
                  </a:extLst>
                </a:gridCol>
              </a:tblGrid>
              <a:tr h="370840">
                <a:tc>
                  <a:txBody>
                    <a:bodyPr/>
                    <a:lstStyle/>
                    <a:p>
                      <a:pPr algn="ctr" fontAlgn="ctr"/>
                      <a:r>
                        <a:rPr lang="en-US" sz="1200" b="0" dirty="0" smtClean="0">
                          <a:solidFill>
                            <a:schemeClr val="bg1">
                              <a:lumMod val="50000"/>
                            </a:schemeClr>
                          </a:solidFill>
                          <a:latin typeface="Huawei Sans" panose="020C0503030203020204" pitchFamily="34" charset="0"/>
                        </a:rPr>
                        <a:t>IP Header</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algn="ctr" fontAlgn="ctr"/>
                      <a:r>
                        <a:rPr lang="en-US" sz="1200" b="0" dirty="0" smtClean="0">
                          <a:solidFill>
                            <a:schemeClr val="bg1">
                              <a:lumMod val="50000"/>
                            </a:schemeClr>
                          </a:solidFill>
                          <a:latin typeface="Huawei Sans" panose="020C0503030203020204" pitchFamily="34" charset="0"/>
                        </a:rPr>
                        <a:t>AH Header</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algn="ctr" fontAlgn="ctr"/>
                      <a:r>
                        <a:rPr lang="en-US" sz="1200" b="0" dirty="0" smtClean="0">
                          <a:solidFill>
                            <a:schemeClr val="tx1"/>
                          </a:solidFill>
                          <a:latin typeface="Huawei Sans" panose="020C0503030203020204" pitchFamily="34" charset="0"/>
                        </a:rPr>
                        <a:t>Data</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chemeClr val="bg1">
                        <a:lumMod val="65000"/>
                      </a:schemeClr>
                    </a:solidFill>
                  </a:tcPr>
                </a:tc>
                <a:extLst>
                  <a:ext uri="{0D108BD9-81ED-4DB2-BD59-A6C34878D82A}">
                    <a16:rowId xmlns="" xmlns:a16="http://schemas.microsoft.com/office/drawing/2014/main" val="10000"/>
                  </a:ext>
                </a:extLst>
              </a:tr>
            </a:tbl>
          </a:graphicData>
        </a:graphic>
      </p:graphicFrame>
      <p:graphicFrame>
        <p:nvGraphicFramePr>
          <p:cNvPr id="9" name="Table 8"/>
          <p:cNvGraphicFramePr>
            <a:graphicFrameLocks noGrp="1"/>
          </p:cNvGraphicFramePr>
          <p:nvPr>
            <p:extLst/>
          </p:nvPr>
        </p:nvGraphicFramePr>
        <p:xfrm>
          <a:off x="6598058" y="3319852"/>
          <a:ext cx="4356484" cy="457200"/>
        </p:xfrm>
        <a:graphic>
          <a:graphicData uri="http://schemas.openxmlformats.org/drawingml/2006/table">
            <a:tbl>
              <a:tblPr firstRow="1" bandRow="1">
                <a:tableStyleId>{5C22544A-7EE6-4342-B048-85BDC9FD1C3A}</a:tableStyleId>
              </a:tblPr>
              <a:tblGrid>
                <a:gridCol w="756084">
                  <a:extLst>
                    <a:ext uri="{9D8B030D-6E8A-4147-A177-3AD203B41FA5}">
                      <a16:colId xmlns="" xmlns:a16="http://schemas.microsoft.com/office/drawing/2014/main" val="20000"/>
                    </a:ext>
                  </a:extLst>
                </a:gridCol>
                <a:gridCol w="720080">
                  <a:extLst>
                    <a:ext uri="{9D8B030D-6E8A-4147-A177-3AD203B41FA5}">
                      <a16:colId xmlns="" xmlns:a16="http://schemas.microsoft.com/office/drawing/2014/main" val="20001"/>
                    </a:ext>
                  </a:extLst>
                </a:gridCol>
                <a:gridCol w="1260140">
                  <a:extLst>
                    <a:ext uri="{9D8B030D-6E8A-4147-A177-3AD203B41FA5}">
                      <a16:colId xmlns="" xmlns:a16="http://schemas.microsoft.com/office/drawing/2014/main" val="20002"/>
                    </a:ext>
                  </a:extLst>
                </a:gridCol>
                <a:gridCol w="684076">
                  <a:extLst>
                    <a:ext uri="{9D8B030D-6E8A-4147-A177-3AD203B41FA5}">
                      <a16:colId xmlns="" xmlns:a16="http://schemas.microsoft.com/office/drawing/2014/main" val="20003"/>
                    </a:ext>
                  </a:extLst>
                </a:gridCol>
                <a:gridCol w="936104">
                  <a:extLst>
                    <a:ext uri="{9D8B030D-6E8A-4147-A177-3AD203B41FA5}">
                      <a16:colId xmlns="" xmlns:a16="http://schemas.microsoft.com/office/drawing/2014/main" val="20004"/>
                    </a:ext>
                  </a:extLst>
                </a:gridCol>
              </a:tblGrid>
              <a:tr h="370840">
                <a:tc>
                  <a:txBody>
                    <a:bodyPr/>
                    <a:lstStyle/>
                    <a:p>
                      <a:pPr algn="ctr" fontAlgn="ctr"/>
                      <a:r>
                        <a:rPr lang="en-US" sz="1200" b="0" dirty="0" smtClean="0">
                          <a:solidFill>
                            <a:schemeClr val="bg1">
                              <a:lumMod val="50000"/>
                            </a:schemeClr>
                          </a:solidFill>
                          <a:latin typeface="Huawei Sans" panose="020C0503030203020204" pitchFamily="34" charset="0"/>
                        </a:rPr>
                        <a:t>IP Header</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algn="ctr" fontAlgn="ctr"/>
                      <a:r>
                        <a:rPr lang="en-US" sz="1200" b="0" dirty="0" smtClean="0">
                          <a:solidFill>
                            <a:schemeClr val="bg1">
                              <a:lumMod val="50000"/>
                            </a:schemeClr>
                          </a:solidFill>
                          <a:latin typeface="Huawei Sans" panose="020C0503030203020204" pitchFamily="34" charset="0"/>
                        </a:rPr>
                        <a:t>ESP</a:t>
                      </a:r>
                    </a:p>
                    <a:p>
                      <a:pPr algn="ctr" fontAlgn="ctr"/>
                      <a:r>
                        <a:rPr lang="en-US" sz="1200" b="0" dirty="0" smtClean="0">
                          <a:solidFill>
                            <a:schemeClr val="bg1">
                              <a:lumMod val="50000"/>
                            </a:schemeClr>
                          </a:solidFill>
                          <a:latin typeface="Huawei Sans" panose="020C0503030203020204" pitchFamily="34" charset="0"/>
                        </a:rPr>
                        <a:t>Header</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algn="ctr" fontAlgn="ctr"/>
                      <a:r>
                        <a:rPr lang="en-US" sz="1200" b="0" dirty="0" smtClean="0">
                          <a:solidFill>
                            <a:schemeClr val="tx1"/>
                          </a:solidFill>
                          <a:latin typeface="Huawei Sans" panose="020C0503030203020204" pitchFamily="34" charset="0"/>
                        </a:rPr>
                        <a:t>Data</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chemeClr val="bg1">
                        <a:lumMod val="65000"/>
                      </a:schemeClr>
                    </a:solidFill>
                  </a:tcPr>
                </a:tc>
                <a:tc>
                  <a:txBody>
                    <a:bodyPr/>
                    <a:lstStyle/>
                    <a:p>
                      <a:pPr algn="ctr" fontAlgn="ctr"/>
                      <a:r>
                        <a:rPr lang="en-US" sz="1200" b="0" dirty="0" smtClean="0">
                          <a:solidFill>
                            <a:schemeClr val="bg1">
                              <a:lumMod val="50000"/>
                            </a:schemeClr>
                          </a:solidFill>
                          <a:latin typeface="Huawei Sans" panose="020C0503030203020204" pitchFamily="34" charset="0"/>
                        </a:rPr>
                        <a:t>ESP</a:t>
                      </a:r>
                    </a:p>
                    <a:p>
                      <a:pPr algn="ctr" fontAlgn="ctr"/>
                      <a:r>
                        <a:rPr lang="en-US" sz="1200" b="0" dirty="0" smtClean="0">
                          <a:solidFill>
                            <a:schemeClr val="bg1">
                              <a:lumMod val="50000"/>
                            </a:schemeClr>
                          </a:solidFill>
                          <a:latin typeface="Huawei Sans" panose="020C0503030203020204" pitchFamily="34" charset="0"/>
                        </a:rPr>
                        <a:t>Trailer</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algn="ctr" fontAlgn="ctr"/>
                      <a:r>
                        <a:rPr lang="en-US" sz="1200" b="0" dirty="0" smtClean="0">
                          <a:solidFill>
                            <a:schemeClr val="bg1">
                              <a:lumMod val="50000"/>
                            </a:schemeClr>
                          </a:solidFill>
                          <a:latin typeface="Huawei Sans" panose="020C0503030203020204" pitchFamily="34" charset="0"/>
                        </a:rPr>
                        <a:t>ESP</a:t>
                      </a:r>
                    </a:p>
                    <a:p>
                      <a:pPr algn="ctr" fontAlgn="ctr"/>
                      <a:r>
                        <a:rPr lang="en-US" sz="1200" b="0" dirty="0" err="1" smtClean="0">
                          <a:solidFill>
                            <a:schemeClr val="bg1">
                              <a:lumMod val="50000"/>
                            </a:schemeClr>
                          </a:solidFill>
                          <a:latin typeface="Huawei Sans" panose="020C0503030203020204" pitchFamily="34" charset="0"/>
                        </a:rPr>
                        <a:t>Auth</a:t>
                      </a:r>
                      <a:r>
                        <a:rPr lang="en-US" sz="1200" b="0" dirty="0" smtClean="0">
                          <a:solidFill>
                            <a:schemeClr val="bg1">
                              <a:lumMod val="50000"/>
                            </a:schemeClr>
                          </a:solidFill>
                          <a:latin typeface="Huawei Sans" panose="020C0503030203020204" pitchFamily="34" charset="0"/>
                        </a:rPr>
                        <a:t> data</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extLst>
                  <a:ext uri="{0D108BD9-81ED-4DB2-BD59-A6C34878D82A}">
                    <a16:rowId xmlns="" xmlns:a16="http://schemas.microsoft.com/office/drawing/2014/main" val="10000"/>
                  </a:ext>
                </a:extLst>
              </a:tr>
            </a:tbl>
          </a:graphicData>
        </a:graphic>
      </p:graphicFrame>
      <p:graphicFrame>
        <p:nvGraphicFramePr>
          <p:cNvPr id="10" name="Table 9"/>
          <p:cNvGraphicFramePr>
            <a:graphicFrameLocks noGrp="1"/>
          </p:cNvGraphicFramePr>
          <p:nvPr>
            <p:extLst/>
          </p:nvPr>
        </p:nvGraphicFramePr>
        <p:xfrm>
          <a:off x="6598058" y="4538330"/>
          <a:ext cx="4752529" cy="457200"/>
        </p:xfrm>
        <a:graphic>
          <a:graphicData uri="http://schemas.openxmlformats.org/drawingml/2006/table">
            <a:tbl>
              <a:tblPr firstRow="1" bandRow="1">
                <a:tableStyleId>{5C22544A-7EE6-4342-B048-85BDC9FD1C3A}</a:tableStyleId>
              </a:tblPr>
              <a:tblGrid>
                <a:gridCol w="720080">
                  <a:extLst>
                    <a:ext uri="{9D8B030D-6E8A-4147-A177-3AD203B41FA5}">
                      <a16:colId xmlns="" xmlns:a16="http://schemas.microsoft.com/office/drawing/2014/main" val="20000"/>
                    </a:ext>
                  </a:extLst>
                </a:gridCol>
                <a:gridCol w="720080">
                  <a:extLst>
                    <a:ext uri="{9D8B030D-6E8A-4147-A177-3AD203B41FA5}">
                      <a16:colId xmlns="" xmlns:a16="http://schemas.microsoft.com/office/drawing/2014/main" val="20001"/>
                    </a:ext>
                  </a:extLst>
                </a:gridCol>
                <a:gridCol w="717403">
                  <a:extLst>
                    <a:ext uri="{9D8B030D-6E8A-4147-A177-3AD203B41FA5}">
                      <a16:colId xmlns="" xmlns:a16="http://schemas.microsoft.com/office/drawing/2014/main" val="20002"/>
                    </a:ext>
                  </a:extLst>
                </a:gridCol>
                <a:gridCol w="1078202">
                  <a:extLst>
                    <a:ext uri="{9D8B030D-6E8A-4147-A177-3AD203B41FA5}">
                      <a16:colId xmlns="" xmlns:a16="http://schemas.microsoft.com/office/drawing/2014/main" val="20003"/>
                    </a:ext>
                  </a:extLst>
                </a:gridCol>
                <a:gridCol w="640412">
                  <a:extLst>
                    <a:ext uri="{9D8B030D-6E8A-4147-A177-3AD203B41FA5}">
                      <a16:colId xmlns="" xmlns:a16="http://schemas.microsoft.com/office/drawing/2014/main" val="20004"/>
                    </a:ext>
                  </a:extLst>
                </a:gridCol>
                <a:gridCol w="876352">
                  <a:extLst>
                    <a:ext uri="{9D8B030D-6E8A-4147-A177-3AD203B41FA5}">
                      <a16:colId xmlns="" xmlns:a16="http://schemas.microsoft.com/office/drawing/2014/main" val="20005"/>
                    </a:ext>
                  </a:extLst>
                </a:gridCol>
              </a:tblGrid>
              <a:tr h="370840">
                <a:tc>
                  <a:txBody>
                    <a:bodyPr/>
                    <a:lstStyle/>
                    <a:p>
                      <a:pPr algn="ctr" fontAlgn="ctr"/>
                      <a:r>
                        <a:rPr lang="en-US" sz="1200" b="0" dirty="0" smtClean="0">
                          <a:solidFill>
                            <a:schemeClr val="bg1">
                              <a:lumMod val="50000"/>
                            </a:schemeClr>
                          </a:solidFill>
                          <a:latin typeface="Huawei Sans" panose="020C0503030203020204" pitchFamily="34" charset="0"/>
                        </a:rPr>
                        <a:t>IP Header</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algn="ctr" fontAlgn="ctr"/>
                      <a:r>
                        <a:rPr lang="en-US" sz="1200" b="0" dirty="0" smtClean="0">
                          <a:solidFill>
                            <a:schemeClr val="bg1">
                              <a:lumMod val="50000"/>
                            </a:schemeClr>
                          </a:solidFill>
                          <a:latin typeface="Huawei Sans" panose="020C0503030203020204" pitchFamily="34" charset="0"/>
                        </a:rPr>
                        <a:t>AH</a:t>
                      </a:r>
                    </a:p>
                    <a:p>
                      <a:pPr algn="ctr" fontAlgn="ctr"/>
                      <a:r>
                        <a:rPr lang="en-US" sz="1200" b="0" dirty="0" smtClean="0">
                          <a:solidFill>
                            <a:schemeClr val="bg1">
                              <a:lumMod val="50000"/>
                            </a:schemeClr>
                          </a:solidFill>
                          <a:latin typeface="Huawei Sans" panose="020C0503030203020204" pitchFamily="34" charset="0"/>
                        </a:rPr>
                        <a:t>Header</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algn="ctr" fontAlgn="ctr"/>
                      <a:r>
                        <a:rPr lang="en-US" sz="1200" b="0" dirty="0" smtClean="0">
                          <a:solidFill>
                            <a:schemeClr val="bg1">
                              <a:lumMod val="50000"/>
                            </a:schemeClr>
                          </a:solidFill>
                          <a:latin typeface="Huawei Sans" panose="020C0503030203020204" pitchFamily="34" charset="0"/>
                        </a:rPr>
                        <a:t>ESP</a:t>
                      </a:r>
                    </a:p>
                    <a:p>
                      <a:pPr algn="ctr" fontAlgn="ctr"/>
                      <a:r>
                        <a:rPr lang="en-US" sz="1200" b="0" dirty="0" smtClean="0">
                          <a:solidFill>
                            <a:schemeClr val="bg1">
                              <a:lumMod val="50000"/>
                            </a:schemeClr>
                          </a:solidFill>
                          <a:latin typeface="Huawei Sans" panose="020C0503030203020204" pitchFamily="34" charset="0"/>
                        </a:rPr>
                        <a:t>Header</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algn="ctr" fontAlgn="ctr"/>
                      <a:r>
                        <a:rPr lang="en-US" sz="1200" b="0" dirty="0" smtClean="0">
                          <a:solidFill>
                            <a:schemeClr val="tx1"/>
                          </a:solidFill>
                          <a:latin typeface="Huawei Sans" panose="020C0503030203020204" pitchFamily="34" charset="0"/>
                        </a:rPr>
                        <a:t>Data</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chemeClr val="bg1">
                        <a:lumMod val="65000"/>
                      </a:schemeClr>
                    </a:solidFill>
                  </a:tcPr>
                </a:tc>
                <a:tc>
                  <a:txBody>
                    <a:bodyPr/>
                    <a:lstStyle/>
                    <a:p>
                      <a:pPr algn="ctr" fontAlgn="ctr"/>
                      <a:r>
                        <a:rPr lang="en-US" sz="1200" b="0" dirty="0" smtClean="0">
                          <a:solidFill>
                            <a:schemeClr val="bg1">
                              <a:lumMod val="50000"/>
                            </a:schemeClr>
                          </a:solidFill>
                          <a:latin typeface="Huawei Sans" panose="020C0503030203020204" pitchFamily="34" charset="0"/>
                        </a:rPr>
                        <a:t>ESP</a:t>
                      </a:r>
                    </a:p>
                    <a:p>
                      <a:pPr algn="ctr" fontAlgn="ctr"/>
                      <a:r>
                        <a:rPr lang="en-US" sz="1200" b="0" dirty="0" smtClean="0">
                          <a:solidFill>
                            <a:schemeClr val="bg1">
                              <a:lumMod val="50000"/>
                            </a:schemeClr>
                          </a:solidFill>
                          <a:latin typeface="Huawei Sans" panose="020C0503030203020204" pitchFamily="34" charset="0"/>
                        </a:rPr>
                        <a:t>Trailer</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algn="ctr" fontAlgn="ctr"/>
                      <a:r>
                        <a:rPr lang="en-US" sz="1200" b="0" dirty="0" smtClean="0">
                          <a:solidFill>
                            <a:schemeClr val="bg1">
                              <a:lumMod val="50000"/>
                            </a:schemeClr>
                          </a:solidFill>
                          <a:latin typeface="Huawei Sans" panose="020C0503030203020204" pitchFamily="34" charset="0"/>
                        </a:rPr>
                        <a:t>ESP</a:t>
                      </a:r>
                    </a:p>
                    <a:p>
                      <a:pPr algn="ctr" fontAlgn="ctr"/>
                      <a:r>
                        <a:rPr lang="en-US" sz="1200" b="0" dirty="0" err="1" smtClean="0">
                          <a:solidFill>
                            <a:schemeClr val="bg1">
                              <a:lumMod val="50000"/>
                            </a:schemeClr>
                          </a:solidFill>
                          <a:latin typeface="Huawei Sans" panose="020C0503030203020204" pitchFamily="34" charset="0"/>
                        </a:rPr>
                        <a:t>Auth</a:t>
                      </a:r>
                      <a:r>
                        <a:rPr lang="en-US" sz="1200" b="0" dirty="0" smtClean="0">
                          <a:solidFill>
                            <a:schemeClr val="bg1">
                              <a:lumMod val="50000"/>
                            </a:schemeClr>
                          </a:solidFill>
                          <a:latin typeface="Huawei Sans" panose="020C0503030203020204" pitchFamily="34" charset="0"/>
                        </a:rPr>
                        <a:t> data</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extLst>
                  <a:ext uri="{0D108BD9-81ED-4DB2-BD59-A6C34878D82A}">
                    <a16:rowId xmlns="" xmlns:a16="http://schemas.microsoft.com/office/drawing/2014/main" val="10000"/>
                  </a:ext>
                </a:extLst>
              </a:tr>
            </a:tbl>
          </a:graphicData>
        </a:graphic>
      </p:graphicFrame>
      <p:cxnSp>
        <p:nvCxnSpPr>
          <p:cNvPr id="14" name="Straight Connector 13"/>
          <p:cNvCxnSpPr/>
          <p:nvPr/>
        </p:nvCxnSpPr>
        <p:spPr>
          <a:xfrm>
            <a:off x="6598058" y="2703666"/>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9348406" y="2703666"/>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a:off x="6598058" y="2775674"/>
            <a:ext cx="2736305"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7332182" y="4036060"/>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0032482" y="4036060"/>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7332183" y="4108068"/>
            <a:ext cx="270029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8088265" y="3803928"/>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10032482" y="3803928"/>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a:off x="8088267" y="3875936"/>
            <a:ext cx="1944215"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8088266" y="5288865"/>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0450592" y="5288865"/>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H="1">
            <a:off x="8088265" y="5360873"/>
            <a:ext cx="2362328"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8772342" y="5056733"/>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10450592" y="5056733"/>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H="1">
            <a:off x="8772342" y="5128741"/>
            <a:ext cx="167825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6598059" y="5520755"/>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11350897" y="5520755"/>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H="1">
            <a:off x="6598058" y="5592763"/>
            <a:ext cx="4752529"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48" name="Table 47"/>
          <p:cNvGraphicFramePr>
            <a:graphicFrameLocks noGrp="1"/>
          </p:cNvGraphicFramePr>
          <p:nvPr>
            <p:extLst/>
          </p:nvPr>
        </p:nvGraphicFramePr>
        <p:xfrm>
          <a:off x="1355523" y="2240278"/>
          <a:ext cx="2736306" cy="457200"/>
        </p:xfrm>
        <a:graphic>
          <a:graphicData uri="http://schemas.openxmlformats.org/drawingml/2006/table">
            <a:tbl>
              <a:tblPr firstRow="1" bandRow="1">
                <a:tableStyleId>{5C22544A-7EE6-4342-B048-85BDC9FD1C3A}</a:tableStyleId>
              </a:tblPr>
              <a:tblGrid>
                <a:gridCol w="746265">
                  <a:extLst>
                    <a:ext uri="{9D8B030D-6E8A-4147-A177-3AD203B41FA5}">
                      <a16:colId xmlns="" xmlns:a16="http://schemas.microsoft.com/office/drawing/2014/main" val="20000"/>
                    </a:ext>
                  </a:extLst>
                </a:gridCol>
                <a:gridCol w="710729">
                  <a:extLst>
                    <a:ext uri="{9D8B030D-6E8A-4147-A177-3AD203B41FA5}">
                      <a16:colId xmlns="" xmlns:a16="http://schemas.microsoft.com/office/drawing/2014/main" val="20001"/>
                    </a:ext>
                  </a:extLst>
                </a:gridCol>
                <a:gridCol w="759987">
                  <a:extLst>
                    <a:ext uri="{9D8B030D-6E8A-4147-A177-3AD203B41FA5}">
                      <a16:colId xmlns="" xmlns:a16="http://schemas.microsoft.com/office/drawing/2014/main" val="20002"/>
                    </a:ext>
                  </a:extLst>
                </a:gridCol>
                <a:gridCol w="519325">
                  <a:extLst>
                    <a:ext uri="{9D8B030D-6E8A-4147-A177-3AD203B41FA5}">
                      <a16:colId xmlns="" xmlns:a16="http://schemas.microsoft.com/office/drawing/2014/main" val="20003"/>
                    </a:ext>
                  </a:extLst>
                </a:gridCol>
              </a:tblGrid>
              <a:tr h="370840">
                <a:tc>
                  <a:txBody>
                    <a:bodyPr/>
                    <a:lstStyle/>
                    <a:p>
                      <a:pPr algn="ctr" fontAlgn="ctr"/>
                      <a:r>
                        <a:rPr lang="en-US" sz="1200" b="0" dirty="0" smtClean="0">
                          <a:solidFill>
                            <a:schemeClr val="bg1">
                              <a:lumMod val="50000"/>
                            </a:schemeClr>
                          </a:solidFill>
                          <a:latin typeface="Huawei Sans" panose="020C0503030203020204" pitchFamily="34" charset="0"/>
                        </a:rPr>
                        <a:t>New IP Header</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algn="ctr" fontAlgn="ctr"/>
                      <a:r>
                        <a:rPr lang="en-US" sz="1200" b="0" dirty="0" smtClean="0">
                          <a:solidFill>
                            <a:schemeClr val="bg1">
                              <a:lumMod val="50000"/>
                            </a:schemeClr>
                          </a:solidFill>
                          <a:latin typeface="Huawei Sans" panose="020C0503030203020204" pitchFamily="34" charset="0"/>
                        </a:rPr>
                        <a:t>AH Header</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algn="ctr" fontAlgn="ctr"/>
                      <a:r>
                        <a:rPr lang="en-US" sz="1200" b="0" dirty="0" smtClean="0">
                          <a:solidFill>
                            <a:schemeClr val="bg1">
                              <a:lumMod val="50000"/>
                            </a:schemeClr>
                          </a:solidFill>
                          <a:latin typeface="Huawei Sans" panose="020C0503030203020204" pitchFamily="34" charset="0"/>
                        </a:rPr>
                        <a:t>Raw IP Header</a:t>
                      </a:r>
                      <a:endParaRPr lang="en-US" sz="1200" b="0" dirty="0">
                        <a:solidFill>
                          <a:schemeClr val="bg1">
                            <a:lumMod val="50000"/>
                          </a:schemeClr>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solidFill>
                            <a:schemeClr val="tx1"/>
                          </a:solidFill>
                          <a:latin typeface="Huawei Sans" panose="020C0503030203020204" pitchFamily="34" charset="0"/>
                        </a:rPr>
                        <a:t>Data</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chemeClr val="bg1">
                        <a:lumMod val="65000"/>
                      </a:schemeClr>
                    </a:solidFill>
                  </a:tcPr>
                </a:tc>
                <a:extLst>
                  <a:ext uri="{0D108BD9-81ED-4DB2-BD59-A6C34878D82A}">
                    <a16:rowId xmlns="" xmlns:a16="http://schemas.microsoft.com/office/drawing/2014/main" val="10000"/>
                  </a:ext>
                </a:extLst>
              </a:tr>
            </a:tbl>
          </a:graphicData>
        </a:graphic>
      </p:graphicFrame>
      <p:graphicFrame>
        <p:nvGraphicFramePr>
          <p:cNvPr id="49" name="Table 48"/>
          <p:cNvGraphicFramePr>
            <a:graphicFrameLocks noGrp="1"/>
          </p:cNvGraphicFramePr>
          <p:nvPr>
            <p:extLst/>
          </p:nvPr>
        </p:nvGraphicFramePr>
        <p:xfrm>
          <a:off x="1355523" y="3346728"/>
          <a:ext cx="4356484" cy="457200"/>
        </p:xfrm>
        <a:graphic>
          <a:graphicData uri="http://schemas.openxmlformats.org/drawingml/2006/table">
            <a:tbl>
              <a:tblPr firstRow="1" bandRow="1">
                <a:tableStyleId>{5C22544A-7EE6-4342-B048-85BDC9FD1C3A}</a:tableStyleId>
              </a:tblPr>
              <a:tblGrid>
                <a:gridCol w="756084">
                  <a:extLst>
                    <a:ext uri="{9D8B030D-6E8A-4147-A177-3AD203B41FA5}">
                      <a16:colId xmlns="" xmlns:a16="http://schemas.microsoft.com/office/drawing/2014/main" val="20000"/>
                    </a:ext>
                  </a:extLst>
                </a:gridCol>
                <a:gridCol w="720080">
                  <a:extLst>
                    <a:ext uri="{9D8B030D-6E8A-4147-A177-3AD203B41FA5}">
                      <a16:colId xmlns="" xmlns:a16="http://schemas.microsoft.com/office/drawing/2014/main" val="20001"/>
                    </a:ext>
                  </a:extLst>
                </a:gridCol>
                <a:gridCol w="740817">
                  <a:extLst>
                    <a:ext uri="{9D8B030D-6E8A-4147-A177-3AD203B41FA5}">
                      <a16:colId xmlns="" xmlns:a16="http://schemas.microsoft.com/office/drawing/2014/main" val="20002"/>
                    </a:ext>
                  </a:extLst>
                </a:gridCol>
                <a:gridCol w="519323">
                  <a:extLst>
                    <a:ext uri="{9D8B030D-6E8A-4147-A177-3AD203B41FA5}">
                      <a16:colId xmlns="" xmlns:a16="http://schemas.microsoft.com/office/drawing/2014/main" val="20003"/>
                    </a:ext>
                  </a:extLst>
                </a:gridCol>
                <a:gridCol w="684076">
                  <a:extLst>
                    <a:ext uri="{9D8B030D-6E8A-4147-A177-3AD203B41FA5}">
                      <a16:colId xmlns="" xmlns:a16="http://schemas.microsoft.com/office/drawing/2014/main" val="20004"/>
                    </a:ext>
                  </a:extLst>
                </a:gridCol>
                <a:gridCol w="936104">
                  <a:extLst>
                    <a:ext uri="{9D8B030D-6E8A-4147-A177-3AD203B41FA5}">
                      <a16:colId xmlns="" xmlns:a16="http://schemas.microsoft.com/office/drawing/2014/main" val="20005"/>
                    </a:ext>
                  </a:extLst>
                </a:gridCol>
              </a:tblGrid>
              <a:tr h="370840">
                <a:tc>
                  <a:txBody>
                    <a:bodyPr/>
                    <a:lstStyle/>
                    <a:p>
                      <a:pPr marL="0" algn="ctr" defTabSz="914034" rtl="0" eaLnBrk="1" fontAlgn="ctr" latinLnBrk="0" hangingPunct="1"/>
                      <a:r>
                        <a:rPr lang="en-US" sz="1200" b="0" dirty="0" smtClean="0">
                          <a:solidFill>
                            <a:schemeClr val="bg1">
                              <a:lumMod val="50000"/>
                            </a:schemeClr>
                          </a:solidFill>
                          <a:latin typeface="Huawei Sans" panose="020C0503030203020204" pitchFamily="34" charset="0"/>
                        </a:rPr>
                        <a:t>New IP Header</a:t>
                      </a:r>
                      <a:endParaRPr lang="en-US" altLang="zh-CN" sz="1200" b="0" kern="1200" dirty="0">
                        <a:solidFill>
                          <a:schemeClr val="bg1">
                            <a:lumMod val="50000"/>
                          </a:schemeClr>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bg1">
                              <a:lumMod val="50000"/>
                            </a:schemeClr>
                          </a:solidFill>
                          <a:latin typeface="Huawei Sans" panose="020C0503030203020204" pitchFamily="34" charset="0"/>
                        </a:rPr>
                        <a:t>ESP</a:t>
                      </a:r>
                    </a:p>
                    <a:p>
                      <a:pPr marL="0" algn="ctr" defTabSz="914034" rtl="0" eaLnBrk="1" fontAlgn="ctr" latinLnBrk="0" hangingPunct="1"/>
                      <a:r>
                        <a:rPr lang="en-US" sz="1200" b="0" dirty="0" smtClean="0">
                          <a:solidFill>
                            <a:schemeClr val="bg1">
                              <a:lumMod val="50000"/>
                            </a:schemeClr>
                          </a:solidFill>
                          <a:latin typeface="Huawei Sans" panose="020C0503030203020204" pitchFamily="34" charset="0"/>
                        </a:rPr>
                        <a:t>Header</a:t>
                      </a:r>
                      <a:endParaRPr lang="en-US" altLang="zh-CN" sz="1200" b="0" kern="1200" dirty="0">
                        <a:solidFill>
                          <a:schemeClr val="bg1">
                            <a:lumMod val="50000"/>
                          </a:schemeClr>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bg1">
                              <a:lumMod val="50000"/>
                            </a:schemeClr>
                          </a:solidFill>
                          <a:latin typeface="Huawei Sans" panose="020C0503030203020204" pitchFamily="34" charset="0"/>
                        </a:rPr>
                        <a:t>Raw IP Header</a:t>
                      </a:r>
                      <a:endParaRPr lang="en-US" sz="1200" b="0" dirty="0">
                        <a:solidFill>
                          <a:schemeClr val="bg1">
                            <a:lumMod val="50000"/>
                          </a:schemeClr>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solidFill>
                            <a:schemeClr val="tx1"/>
                          </a:solidFill>
                          <a:latin typeface="Huawei Sans" panose="020C0503030203020204" pitchFamily="34" charset="0"/>
                        </a:rPr>
                        <a:t>Data</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chemeClr val="bg1">
                        <a:lumMod val="65000"/>
                      </a:schemeClr>
                    </a:solidFill>
                  </a:tcPr>
                </a:tc>
                <a:tc>
                  <a:txBody>
                    <a:bodyPr/>
                    <a:lstStyle/>
                    <a:p>
                      <a:pPr marL="0" algn="ctr" defTabSz="914034" rtl="0" eaLnBrk="1" fontAlgn="ctr" latinLnBrk="0" hangingPunct="1"/>
                      <a:r>
                        <a:rPr lang="en-US" sz="1200" b="0" dirty="0" smtClean="0">
                          <a:solidFill>
                            <a:schemeClr val="bg1">
                              <a:lumMod val="50000"/>
                            </a:schemeClr>
                          </a:solidFill>
                          <a:latin typeface="Huawei Sans" panose="020C0503030203020204" pitchFamily="34" charset="0"/>
                        </a:rPr>
                        <a:t>ESP</a:t>
                      </a:r>
                    </a:p>
                    <a:p>
                      <a:pPr marL="0" algn="ctr" defTabSz="914034" rtl="0" eaLnBrk="1" fontAlgn="ctr" latinLnBrk="0" hangingPunct="1"/>
                      <a:r>
                        <a:rPr lang="en-US" sz="1200" b="0" dirty="0" smtClean="0">
                          <a:solidFill>
                            <a:schemeClr val="bg1">
                              <a:lumMod val="50000"/>
                            </a:schemeClr>
                          </a:solidFill>
                          <a:latin typeface="Huawei Sans" panose="020C0503030203020204" pitchFamily="34" charset="0"/>
                        </a:rPr>
                        <a:t>Trailer</a:t>
                      </a:r>
                      <a:endParaRPr lang="en-US" altLang="zh-CN" sz="1200" b="0" kern="1200" dirty="0">
                        <a:solidFill>
                          <a:schemeClr val="bg1">
                            <a:lumMod val="50000"/>
                          </a:schemeClr>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bg1">
                              <a:lumMod val="50000"/>
                            </a:schemeClr>
                          </a:solidFill>
                          <a:latin typeface="Huawei Sans" panose="020C0503030203020204" pitchFamily="34" charset="0"/>
                        </a:rPr>
                        <a:t>ESP</a:t>
                      </a:r>
                    </a:p>
                    <a:p>
                      <a:pPr marL="0" algn="ctr" defTabSz="914034" rtl="0" eaLnBrk="1" fontAlgn="ctr" latinLnBrk="0" hangingPunct="1"/>
                      <a:r>
                        <a:rPr lang="en-US" sz="1200" b="0" dirty="0" err="1" smtClean="0">
                          <a:solidFill>
                            <a:schemeClr val="bg1">
                              <a:lumMod val="50000"/>
                            </a:schemeClr>
                          </a:solidFill>
                          <a:latin typeface="Huawei Sans" panose="020C0503030203020204" pitchFamily="34" charset="0"/>
                        </a:rPr>
                        <a:t>Auth</a:t>
                      </a:r>
                      <a:r>
                        <a:rPr lang="en-US" sz="1200" b="0" dirty="0" smtClean="0">
                          <a:solidFill>
                            <a:schemeClr val="bg1">
                              <a:lumMod val="50000"/>
                            </a:schemeClr>
                          </a:solidFill>
                          <a:latin typeface="Huawei Sans" panose="020C0503030203020204" pitchFamily="34" charset="0"/>
                        </a:rPr>
                        <a:t> data</a:t>
                      </a:r>
                      <a:endParaRPr lang="en-US" altLang="zh-CN" sz="1200" b="0" kern="1200" dirty="0">
                        <a:solidFill>
                          <a:schemeClr val="bg1">
                            <a:lumMod val="50000"/>
                          </a:schemeClr>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extLst>
                  <a:ext uri="{0D108BD9-81ED-4DB2-BD59-A6C34878D82A}">
                    <a16:rowId xmlns="" xmlns:a16="http://schemas.microsoft.com/office/drawing/2014/main" val="10000"/>
                  </a:ext>
                </a:extLst>
              </a:tr>
            </a:tbl>
          </a:graphicData>
        </a:graphic>
      </p:graphicFrame>
      <p:graphicFrame>
        <p:nvGraphicFramePr>
          <p:cNvPr id="50" name="Table 49"/>
          <p:cNvGraphicFramePr>
            <a:graphicFrameLocks noGrp="1"/>
          </p:cNvGraphicFramePr>
          <p:nvPr>
            <p:extLst/>
          </p:nvPr>
        </p:nvGraphicFramePr>
        <p:xfrm>
          <a:off x="1355524" y="4565206"/>
          <a:ext cx="4941284" cy="457200"/>
        </p:xfrm>
        <a:graphic>
          <a:graphicData uri="http://schemas.openxmlformats.org/drawingml/2006/table">
            <a:tbl>
              <a:tblPr firstRow="1" bandRow="1">
                <a:tableStyleId>{5C22544A-7EE6-4342-B048-85BDC9FD1C3A}</a:tableStyleId>
              </a:tblPr>
              <a:tblGrid>
                <a:gridCol w="698031">
                  <a:extLst>
                    <a:ext uri="{9D8B030D-6E8A-4147-A177-3AD203B41FA5}">
                      <a16:colId xmlns="" xmlns:a16="http://schemas.microsoft.com/office/drawing/2014/main" val="20000"/>
                    </a:ext>
                  </a:extLst>
                </a:gridCol>
                <a:gridCol w="713152">
                  <a:extLst>
                    <a:ext uri="{9D8B030D-6E8A-4147-A177-3AD203B41FA5}">
                      <a16:colId xmlns="" xmlns:a16="http://schemas.microsoft.com/office/drawing/2014/main" val="20001"/>
                    </a:ext>
                  </a:extLst>
                </a:gridCol>
                <a:gridCol w="713152">
                  <a:extLst>
                    <a:ext uri="{9D8B030D-6E8A-4147-A177-3AD203B41FA5}">
                      <a16:colId xmlns="" xmlns:a16="http://schemas.microsoft.com/office/drawing/2014/main" val="20002"/>
                    </a:ext>
                  </a:extLst>
                </a:gridCol>
                <a:gridCol w="713152">
                  <a:extLst>
                    <a:ext uri="{9D8B030D-6E8A-4147-A177-3AD203B41FA5}">
                      <a16:colId xmlns="" xmlns:a16="http://schemas.microsoft.com/office/drawing/2014/main" val="20003"/>
                    </a:ext>
                  </a:extLst>
                </a:gridCol>
                <a:gridCol w="531621">
                  <a:extLst>
                    <a:ext uri="{9D8B030D-6E8A-4147-A177-3AD203B41FA5}">
                      <a16:colId xmlns="" xmlns:a16="http://schemas.microsoft.com/office/drawing/2014/main" val="20004"/>
                    </a:ext>
                  </a:extLst>
                </a:gridCol>
                <a:gridCol w="661294">
                  <a:extLst>
                    <a:ext uri="{9D8B030D-6E8A-4147-A177-3AD203B41FA5}">
                      <a16:colId xmlns="" xmlns:a16="http://schemas.microsoft.com/office/drawing/2014/main" val="20005"/>
                    </a:ext>
                  </a:extLst>
                </a:gridCol>
                <a:gridCol w="910882">
                  <a:extLst>
                    <a:ext uri="{9D8B030D-6E8A-4147-A177-3AD203B41FA5}">
                      <a16:colId xmlns="" xmlns:a16="http://schemas.microsoft.com/office/drawing/2014/main" val="20006"/>
                    </a:ext>
                  </a:extLst>
                </a:gridCol>
              </a:tblGrid>
              <a:tr h="370840">
                <a:tc>
                  <a:txBody>
                    <a:bodyPr/>
                    <a:lstStyle/>
                    <a:p>
                      <a:pPr algn="ctr" fontAlgn="ctr"/>
                      <a:r>
                        <a:rPr lang="en-US" sz="1200" b="0" dirty="0" smtClean="0">
                          <a:solidFill>
                            <a:schemeClr val="bg1">
                              <a:lumMod val="50000"/>
                            </a:schemeClr>
                          </a:solidFill>
                          <a:latin typeface="Huawei Sans" panose="020C0503030203020204" pitchFamily="34" charset="0"/>
                        </a:rPr>
                        <a:t>New IP Header</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algn="ctr" fontAlgn="ctr"/>
                      <a:r>
                        <a:rPr lang="en-US" sz="1200" b="0" dirty="0" smtClean="0">
                          <a:solidFill>
                            <a:schemeClr val="bg1">
                              <a:lumMod val="50000"/>
                            </a:schemeClr>
                          </a:solidFill>
                          <a:latin typeface="Huawei Sans" panose="020C0503030203020204" pitchFamily="34" charset="0"/>
                        </a:rPr>
                        <a:t>AH</a:t>
                      </a:r>
                    </a:p>
                    <a:p>
                      <a:pPr algn="ctr" fontAlgn="ctr"/>
                      <a:r>
                        <a:rPr lang="en-US" sz="1200" b="0" dirty="0" smtClean="0">
                          <a:solidFill>
                            <a:schemeClr val="bg1">
                              <a:lumMod val="50000"/>
                            </a:schemeClr>
                          </a:solidFill>
                          <a:latin typeface="Huawei Sans" panose="020C0503030203020204" pitchFamily="34" charset="0"/>
                        </a:rPr>
                        <a:t>Header</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algn="ctr" fontAlgn="ctr"/>
                      <a:r>
                        <a:rPr lang="en-US" sz="1200" b="0" dirty="0" smtClean="0">
                          <a:solidFill>
                            <a:schemeClr val="bg1">
                              <a:lumMod val="50000"/>
                            </a:schemeClr>
                          </a:solidFill>
                          <a:latin typeface="Huawei Sans" panose="020C0503030203020204" pitchFamily="34" charset="0"/>
                        </a:rPr>
                        <a:t>ESP</a:t>
                      </a:r>
                    </a:p>
                    <a:p>
                      <a:pPr algn="ctr" fontAlgn="ctr"/>
                      <a:r>
                        <a:rPr lang="en-US" sz="1200" b="0" dirty="0" smtClean="0">
                          <a:solidFill>
                            <a:schemeClr val="bg1">
                              <a:lumMod val="50000"/>
                            </a:schemeClr>
                          </a:solidFill>
                          <a:latin typeface="Huawei Sans" panose="020C0503030203020204" pitchFamily="34" charset="0"/>
                        </a:rPr>
                        <a:t>Header</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algn="ctr" fontAlgn="ctr"/>
                      <a:r>
                        <a:rPr lang="en-US" sz="1200" b="0" dirty="0" smtClean="0">
                          <a:solidFill>
                            <a:schemeClr val="bg1">
                              <a:lumMod val="50000"/>
                            </a:schemeClr>
                          </a:solidFill>
                          <a:latin typeface="Huawei Sans" panose="020C0503030203020204" pitchFamily="34" charset="0"/>
                        </a:rPr>
                        <a:t>Raw IP Header</a:t>
                      </a:r>
                      <a:endParaRPr lang="en-US" sz="1200" b="0" dirty="0">
                        <a:solidFill>
                          <a:schemeClr val="bg1">
                            <a:lumMod val="50000"/>
                          </a:schemeClr>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solidFill>
                            <a:schemeClr val="tx1"/>
                          </a:solidFill>
                          <a:latin typeface="Huawei Sans" panose="020C0503030203020204" pitchFamily="34" charset="0"/>
                        </a:rPr>
                        <a:t>Data</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chemeClr val="bg1">
                        <a:lumMod val="65000"/>
                      </a:schemeClr>
                    </a:solidFill>
                  </a:tcPr>
                </a:tc>
                <a:tc>
                  <a:txBody>
                    <a:bodyPr/>
                    <a:lstStyle/>
                    <a:p>
                      <a:pPr algn="ctr" fontAlgn="ctr"/>
                      <a:r>
                        <a:rPr lang="en-US" sz="1200" b="0" dirty="0" smtClean="0">
                          <a:solidFill>
                            <a:schemeClr val="bg1">
                              <a:lumMod val="50000"/>
                            </a:schemeClr>
                          </a:solidFill>
                          <a:latin typeface="Huawei Sans" panose="020C0503030203020204" pitchFamily="34" charset="0"/>
                        </a:rPr>
                        <a:t>ESP</a:t>
                      </a:r>
                    </a:p>
                    <a:p>
                      <a:pPr algn="ctr" fontAlgn="ctr"/>
                      <a:r>
                        <a:rPr lang="en-US" sz="1200" b="0" dirty="0" smtClean="0">
                          <a:solidFill>
                            <a:schemeClr val="bg1">
                              <a:lumMod val="50000"/>
                            </a:schemeClr>
                          </a:solidFill>
                          <a:latin typeface="Huawei Sans" panose="020C0503030203020204" pitchFamily="34" charset="0"/>
                        </a:rPr>
                        <a:t>Trailer</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algn="ctr" fontAlgn="ctr"/>
                      <a:r>
                        <a:rPr lang="en-US" sz="1200" b="0" dirty="0" smtClean="0">
                          <a:solidFill>
                            <a:schemeClr val="bg1">
                              <a:lumMod val="50000"/>
                            </a:schemeClr>
                          </a:solidFill>
                          <a:latin typeface="Huawei Sans" panose="020C0503030203020204" pitchFamily="34" charset="0"/>
                        </a:rPr>
                        <a:t>ESP</a:t>
                      </a:r>
                    </a:p>
                    <a:p>
                      <a:pPr algn="ctr" fontAlgn="ctr"/>
                      <a:r>
                        <a:rPr lang="en-US" sz="1200" b="0" dirty="0" err="1" smtClean="0">
                          <a:solidFill>
                            <a:schemeClr val="bg1">
                              <a:lumMod val="50000"/>
                            </a:schemeClr>
                          </a:solidFill>
                          <a:latin typeface="Huawei Sans" panose="020C0503030203020204" pitchFamily="34" charset="0"/>
                        </a:rPr>
                        <a:t>Auth</a:t>
                      </a:r>
                      <a:r>
                        <a:rPr lang="en-US" sz="1200" b="0" dirty="0" smtClean="0">
                          <a:solidFill>
                            <a:schemeClr val="bg1">
                              <a:lumMod val="50000"/>
                            </a:schemeClr>
                          </a:solidFill>
                          <a:latin typeface="Huawei Sans" panose="020C0503030203020204" pitchFamily="34" charset="0"/>
                        </a:rPr>
                        <a:t> data</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extLst>
                  <a:ext uri="{0D108BD9-81ED-4DB2-BD59-A6C34878D82A}">
                    <a16:rowId xmlns="" xmlns:a16="http://schemas.microsoft.com/office/drawing/2014/main" val="10000"/>
                  </a:ext>
                </a:extLst>
              </a:tr>
            </a:tbl>
          </a:graphicData>
        </a:graphic>
      </p:graphicFrame>
      <p:sp>
        <p:nvSpPr>
          <p:cNvPr id="52" name="TextBox 51"/>
          <p:cNvSpPr txBox="1"/>
          <p:nvPr/>
        </p:nvSpPr>
        <p:spPr>
          <a:xfrm>
            <a:off x="1056305" y="3042853"/>
            <a:ext cx="439544" cy="276999"/>
          </a:xfrm>
          <a:prstGeom prst="rect">
            <a:avLst/>
          </a:prstGeom>
          <a:noFill/>
        </p:spPr>
        <p:txBody>
          <a:bodyPr wrap="none" rtlCol="0">
            <a:spAutoFit/>
          </a:bodyPr>
          <a:lstStyle/>
          <a:p>
            <a:pPr fontAlgn="ctr"/>
            <a:r>
              <a:rPr lang="en-US" sz="1200" dirty="0" smtClean="0">
                <a:latin typeface="Huawei Sans" panose="020C0503030203020204" pitchFamily="34" charset="0"/>
              </a:rPr>
              <a:t>ESP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TextBox 52"/>
          <p:cNvSpPr txBox="1"/>
          <p:nvPr/>
        </p:nvSpPr>
        <p:spPr>
          <a:xfrm>
            <a:off x="1056305" y="4246884"/>
            <a:ext cx="718466" cy="276999"/>
          </a:xfrm>
          <a:prstGeom prst="rect">
            <a:avLst/>
          </a:prstGeom>
          <a:noFill/>
        </p:spPr>
        <p:txBody>
          <a:bodyPr wrap="none" rtlCol="0">
            <a:spAutoFit/>
          </a:bodyPr>
          <a:lstStyle/>
          <a:p>
            <a:pPr fontAlgn="ctr"/>
            <a:r>
              <a:rPr lang="en-US" sz="1200" dirty="0" smtClean="0">
                <a:latin typeface="Huawei Sans" panose="020C0503030203020204" pitchFamily="34" charset="0"/>
              </a:rPr>
              <a:t>AH-ESP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4" name="Straight Connector 53"/>
          <p:cNvCxnSpPr/>
          <p:nvPr/>
        </p:nvCxnSpPr>
        <p:spPr>
          <a:xfrm>
            <a:off x="1355523" y="2730542"/>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4105871" y="2730542"/>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H="1">
            <a:off x="1355523" y="2802550"/>
            <a:ext cx="273630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2213378" y="2703573"/>
            <a:ext cx="1020595" cy="184666"/>
          </a:xfrm>
          <a:prstGeom prst="rect">
            <a:avLst/>
          </a:prstGeom>
          <a:solidFill>
            <a:schemeClr val="bg1"/>
          </a:solidFill>
        </p:spPr>
        <p:txBody>
          <a:bodyPr wrap="none" lIns="0" tIns="0" rIns="36000" bIns="0" rtlCol="0" anchor="ctr" anchorCtr="0">
            <a:spAutoFit/>
          </a:bodyPr>
          <a:lstStyle/>
          <a:p>
            <a:pPr algn="ctr" fontAlgn="ctr"/>
            <a:r>
              <a:rPr lang="en-US" sz="1200" dirty="0" smtClean="0">
                <a:latin typeface="Huawei Sans" panose="020C0503030203020204" pitchFamily="34" charset="0"/>
              </a:rPr>
              <a:t>Authenticated</a:t>
            </a:r>
            <a:endParaRPr lang="en-US" sz="1200" dirty="0">
              <a:latin typeface="Huawei Sans" panose="020C0503030203020204" pitchFamily="34" charset="0"/>
            </a:endParaRPr>
          </a:p>
        </p:txBody>
      </p:sp>
      <p:cxnSp>
        <p:nvCxnSpPr>
          <p:cNvPr id="58" name="Straight Connector 57"/>
          <p:cNvCxnSpPr/>
          <p:nvPr/>
        </p:nvCxnSpPr>
        <p:spPr>
          <a:xfrm>
            <a:off x="2089647" y="4062936"/>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4789947" y="4062936"/>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flipH="1">
            <a:off x="2089648" y="4134944"/>
            <a:ext cx="2700299"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2929500" y="4056073"/>
            <a:ext cx="1020595" cy="184666"/>
          </a:xfrm>
          <a:prstGeom prst="rect">
            <a:avLst/>
          </a:prstGeom>
          <a:solidFill>
            <a:schemeClr val="bg1"/>
          </a:solidFill>
        </p:spPr>
        <p:txBody>
          <a:bodyPr wrap="none" lIns="0" tIns="0" rIns="36000" bIns="0" rtlCol="0" anchor="ctr" anchorCtr="0">
            <a:spAutoFit/>
          </a:bodyPr>
          <a:lstStyle/>
          <a:p>
            <a:pPr algn="ctr" fontAlgn="ctr"/>
            <a:r>
              <a:rPr lang="en-US" sz="1200" dirty="0" smtClean="0">
                <a:latin typeface="Huawei Sans" panose="020C0503030203020204" pitchFamily="34" charset="0"/>
              </a:rPr>
              <a:t>Authenticated</a:t>
            </a:r>
            <a:endParaRPr lang="en-US" sz="1200" dirty="0">
              <a:latin typeface="Huawei Sans" panose="020C0503030203020204" pitchFamily="34" charset="0"/>
            </a:endParaRPr>
          </a:p>
        </p:txBody>
      </p:sp>
      <p:cxnSp>
        <p:nvCxnSpPr>
          <p:cNvPr id="62" name="Straight Connector 61"/>
          <p:cNvCxnSpPr/>
          <p:nvPr/>
        </p:nvCxnSpPr>
        <p:spPr>
          <a:xfrm>
            <a:off x="2845730" y="3830804"/>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4789947" y="3830804"/>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flipH="1">
            <a:off x="2845732" y="3902812"/>
            <a:ext cx="194421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3453415" y="3823974"/>
            <a:ext cx="728849" cy="184666"/>
          </a:xfrm>
          <a:prstGeom prst="rect">
            <a:avLst/>
          </a:prstGeom>
          <a:solidFill>
            <a:schemeClr val="bg1"/>
          </a:solidFill>
        </p:spPr>
        <p:txBody>
          <a:bodyPr wrap="none" lIns="0" tIns="0" rIns="36000" bIns="0" rtlCol="0" anchor="ctr" anchorCtr="0">
            <a:spAutoFit/>
          </a:bodyPr>
          <a:lstStyle/>
          <a:p>
            <a:pPr algn="ctr" fontAlgn="ctr"/>
            <a:r>
              <a:rPr lang="en-US" sz="1200" dirty="0" smtClean="0">
                <a:latin typeface="Huawei Sans" panose="020C0503030203020204" pitchFamily="34" charset="0"/>
              </a:rPr>
              <a:t>Encrypted</a:t>
            </a:r>
            <a:endParaRPr lang="en-US" sz="1200" dirty="0">
              <a:latin typeface="Huawei Sans" panose="020C0503030203020204" pitchFamily="34" charset="0"/>
            </a:endParaRPr>
          </a:p>
        </p:txBody>
      </p:sp>
      <p:cxnSp>
        <p:nvCxnSpPr>
          <p:cNvPr id="66" name="Straight Connector 65"/>
          <p:cNvCxnSpPr/>
          <p:nvPr/>
        </p:nvCxnSpPr>
        <p:spPr>
          <a:xfrm>
            <a:off x="2780416" y="5315741"/>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5372704" y="5315741"/>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flipH="1">
            <a:off x="2780416" y="5387749"/>
            <a:ext cx="2592288"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a:off x="3422794" y="5287543"/>
            <a:ext cx="1307533" cy="184666"/>
          </a:xfrm>
          <a:prstGeom prst="rect">
            <a:avLst/>
          </a:prstGeom>
          <a:solidFill>
            <a:schemeClr val="bg1"/>
          </a:solidFill>
        </p:spPr>
        <p:txBody>
          <a:bodyPr wrap="none" lIns="0" tIns="0" rIns="36000" bIns="0" rtlCol="0" anchor="ctr" anchorCtr="0">
            <a:spAutoFit/>
          </a:bodyPr>
          <a:lstStyle/>
          <a:p>
            <a:pPr algn="ctr" fontAlgn="ctr"/>
            <a:r>
              <a:rPr lang="en-US" sz="1200" dirty="0" smtClean="0">
                <a:latin typeface="Huawei Sans" panose="020C0503030203020204" pitchFamily="34" charset="0"/>
              </a:rPr>
              <a:t>ESP authenticated</a:t>
            </a:r>
            <a:endParaRPr lang="en-US" sz="1200" dirty="0">
              <a:latin typeface="Huawei Sans" panose="020C0503030203020204" pitchFamily="34" charset="0"/>
            </a:endParaRPr>
          </a:p>
        </p:txBody>
      </p:sp>
      <p:cxnSp>
        <p:nvCxnSpPr>
          <p:cNvPr id="70" name="Straight Connector 69"/>
          <p:cNvCxnSpPr/>
          <p:nvPr/>
        </p:nvCxnSpPr>
        <p:spPr>
          <a:xfrm>
            <a:off x="3500496" y="5083609"/>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5372704" y="5083609"/>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flipH="1">
            <a:off x="3500496" y="5155617"/>
            <a:ext cx="1872208"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a:xfrm>
            <a:off x="4072176" y="5067655"/>
            <a:ext cx="728849" cy="184666"/>
          </a:xfrm>
          <a:prstGeom prst="rect">
            <a:avLst/>
          </a:prstGeom>
          <a:solidFill>
            <a:schemeClr val="bg1"/>
          </a:solidFill>
        </p:spPr>
        <p:txBody>
          <a:bodyPr wrap="none" lIns="0" tIns="0" rIns="36000" bIns="0" rtlCol="0" anchor="ctr" anchorCtr="0">
            <a:spAutoFit/>
          </a:bodyPr>
          <a:lstStyle/>
          <a:p>
            <a:pPr algn="ctr" fontAlgn="ctr"/>
            <a:r>
              <a:rPr lang="en-US" sz="1200" dirty="0" smtClean="0">
                <a:latin typeface="Huawei Sans" panose="020C0503030203020204" pitchFamily="34" charset="0"/>
              </a:rPr>
              <a:t>Encrypted</a:t>
            </a:r>
            <a:endParaRPr lang="en-US" sz="1200" dirty="0">
              <a:latin typeface="Huawei Sans" panose="020C0503030203020204" pitchFamily="34" charset="0"/>
            </a:endParaRPr>
          </a:p>
        </p:txBody>
      </p:sp>
      <p:cxnSp>
        <p:nvCxnSpPr>
          <p:cNvPr id="74" name="Straight Connector 73"/>
          <p:cNvCxnSpPr/>
          <p:nvPr/>
        </p:nvCxnSpPr>
        <p:spPr>
          <a:xfrm>
            <a:off x="1355524" y="5547631"/>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6272804" y="5547631"/>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6" name="Straight Connector 75"/>
          <p:cNvCxnSpPr>
            <a:cxnSpLocks/>
          </p:cNvCxnSpPr>
          <p:nvPr/>
        </p:nvCxnSpPr>
        <p:spPr>
          <a:xfrm flipH="1">
            <a:off x="1355524" y="5619639"/>
            <a:ext cx="491728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3178832" y="5522224"/>
            <a:ext cx="1270664" cy="184666"/>
          </a:xfrm>
          <a:prstGeom prst="rect">
            <a:avLst/>
          </a:prstGeom>
          <a:solidFill>
            <a:schemeClr val="bg1"/>
          </a:solidFill>
        </p:spPr>
        <p:txBody>
          <a:bodyPr wrap="none" lIns="0" tIns="0" rIns="36000" bIns="0" rtlCol="0" anchor="ctr" anchorCtr="0">
            <a:spAutoFit/>
          </a:bodyPr>
          <a:lstStyle/>
          <a:p>
            <a:pPr algn="ctr" fontAlgn="ctr"/>
            <a:r>
              <a:rPr lang="en-US" sz="1200" dirty="0" smtClean="0">
                <a:latin typeface="Huawei Sans" panose="020C0503030203020204" pitchFamily="34" charset="0"/>
              </a:rPr>
              <a:t>AH authenticated</a:t>
            </a:r>
            <a:endParaRPr lang="en-US" sz="1200" dirty="0">
              <a:latin typeface="Huawei Sans" panose="020C0503030203020204" pitchFamily="34" charset="0"/>
            </a:endParaRPr>
          </a:p>
        </p:txBody>
      </p:sp>
      <p:sp>
        <p:nvSpPr>
          <p:cNvPr id="82" name="TextBox 81"/>
          <p:cNvSpPr txBox="1"/>
          <p:nvPr/>
        </p:nvSpPr>
        <p:spPr>
          <a:xfrm>
            <a:off x="7474087" y="2684523"/>
            <a:ext cx="984244" cy="184666"/>
          </a:xfrm>
          <a:prstGeom prst="rect">
            <a:avLst/>
          </a:prstGeom>
          <a:solidFill>
            <a:schemeClr val="bg1"/>
          </a:solidFill>
        </p:spPr>
        <p:txBody>
          <a:bodyPr wrap="none" lIns="0" tIns="0" rIns="0" bIns="0" rtlCol="0">
            <a:spAutoFit/>
          </a:bodyPr>
          <a:lstStyle/>
          <a:p>
            <a:pPr algn="ctr" fontAlgn="ctr"/>
            <a:r>
              <a:rPr lang="en-US" sz="1200" dirty="0" smtClean="0">
                <a:latin typeface="Huawei Sans" panose="020C0503030203020204" pitchFamily="34" charset="0"/>
              </a:rPr>
              <a:t>Authenticated</a:t>
            </a:r>
            <a:endParaRPr lang="en-US" sz="1200" dirty="0">
              <a:latin typeface="Huawei Sans" panose="020C0503030203020204" pitchFamily="34" charset="0"/>
            </a:endParaRPr>
          </a:p>
        </p:txBody>
      </p:sp>
      <p:sp>
        <p:nvSpPr>
          <p:cNvPr id="83" name="TextBox 82"/>
          <p:cNvSpPr txBox="1"/>
          <p:nvPr/>
        </p:nvSpPr>
        <p:spPr>
          <a:xfrm>
            <a:off x="8172035" y="4021522"/>
            <a:ext cx="1020595" cy="184666"/>
          </a:xfrm>
          <a:prstGeom prst="rect">
            <a:avLst/>
          </a:prstGeom>
          <a:solidFill>
            <a:schemeClr val="bg1"/>
          </a:solidFill>
        </p:spPr>
        <p:txBody>
          <a:bodyPr wrap="none" lIns="0" tIns="0" rIns="36000" bIns="0" rtlCol="0" anchor="ctr" anchorCtr="0">
            <a:spAutoFit/>
          </a:bodyPr>
          <a:lstStyle/>
          <a:p>
            <a:pPr algn="ctr" fontAlgn="ctr"/>
            <a:r>
              <a:rPr lang="en-US" sz="1200" dirty="0" smtClean="0">
                <a:latin typeface="Huawei Sans" panose="020C0503030203020204" pitchFamily="34" charset="0"/>
              </a:rPr>
              <a:t>Authenticated</a:t>
            </a:r>
            <a:endParaRPr lang="en-US" sz="1200" dirty="0">
              <a:latin typeface="Huawei Sans" panose="020C0503030203020204" pitchFamily="34" charset="0"/>
            </a:endParaRPr>
          </a:p>
        </p:txBody>
      </p:sp>
      <p:sp>
        <p:nvSpPr>
          <p:cNvPr id="84" name="TextBox 83"/>
          <p:cNvSpPr txBox="1"/>
          <p:nvPr/>
        </p:nvSpPr>
        <p:spPr>
          <a:xfrm>
            <a:off x="8695950" y="3795399"/>
            <a:ext cx="728849" cy="184666"/>
          </a:xfrm>
          <a:prstGeom prst="rect">
            <a:avLst/>
          </a:prstGeom>
          <a:solidFill>
            <a:schemeClr val="bg1"/>
          </a:solidFill>
        </p:spPr>
        <p:txBody>
          <a:bodyPr wrap="none" lIns="0" tIns="0" rIns="36000" bIns="0" rtlCol="0" anchor="ctr" anchorCtr="0">
            <a:spAutoFit/>
          </a:bodyPr>
          <a:lstStyle/>
          <a:p>
            <a:pPr algn="ctr" fontAlgn="ctr"/>
            <a:r>
              <a:rPr lang="en-US" sz="1200" dirty="0" smtClean="0">
                <a:latin typeface="Huawei Sans" panose="020C0503030203020204" pitchFamily="34" charset="0"/>
              </a:rPr>
              <a:t>Encrypted</a:t>
            </a:r>
            <a:endParaRPr lang="en-US" sz="1200" dirty="0">
              <a:latin typeface="Huawei Sans" panose="020C0503030203020204" pitchFamily="34" charset="0"/>
            </a:endParaRPr>
          </a:p>
        </p:txBody>
      </p:sp>
      <p:sp>
        <p:nvSpPr>
          <p:cNvPr id="85" name="TextBox 84"/>
          <p:cNvSpPr txBox="1"/>
          <p:nvPr/>
        </p:nvSpPr>
        <p:spPr>
          <a:xfrm>
            <a:off x="8615663" y="5249340"/>
            <a:ext cx="1307533" cy="184666"/>
          </a:xfrm>
          <a:prstGeom prst="rect">
            <a:avLst/>
          </a:prstGeom>
          <a:solidFill>
            <a:schemeClr val="bg1"/>
          </a:solidFill>
        </p:spPr>
        <p:txBody>
          <a:bodyPr wrap="none" lIns="0" tIns="0" rIns="36000" bIns="0" rtlCol="0" anchor="ctr" anchorCtr="0">
            <a:spAutoFit/>
          </a:bodyPr>
          <a:lstStyle/>
          <a:p>
            <a:pPr algn="ctr" fontAlgn="ctr"/>
            <a:r>
              <a:rPr lang="en-US" sz="1200" dirty="0" smtClean="0">
                <a:latin typeface="Huawei Sans" panose="020C0503030203020204" pitchFamily="34" charset="0"/>
              </a:rPr>
              <a:t>ESP authenticated</a:t>
            </a:r>
            <a:endParaRPr lang="en-US" sz="1200" dirty="0">
              <a:latin typeface="Huawei Sans" panose="020C0503030203020204" pitchFamily="34" charset="0"/>
            </a:endParaRPr>
          </a:p>
        </p:txBody>
      </p:sp>
      <p:sp>
        <p:nvSpPr>
          <p:cNvPr id="86" name="TextBox 85"/>
          <p:cNvSpPr txBox="1"/>
          <p:nvPr/>
        </p:nvSpPr>
        <p:spPr>
          <a:xfrm>
            <a:off x="9247043" y="5029452"/>
            <a:ext cx="728849" cy="184666"/>
          </a:xfrm>
          <a:prstGeom prst="rect">
            <a:avLst/>
          </a:prstGeom>
          <a:solidFill>
            <a:schemeClr val="bg1"/>
          </a:solidFill>
        </p:spPr>
        <p:txBody>
          <a:bodyPr wrap="none" lIns="0" tIns="0" rIns="36000" bIns="0" rtlCol="0" anchor="ctr" anchorCtr="0">
            <a:spAutoFit/>
          </a:bodyPr>
          <a:lstStyle/>
          <a:p>
            <a:pPr algn="ctr" fontAlgn="ctr"/>
            <a:r>
              <a:rPr lang="en-US" sz="1200" dirty="0" smtClean="0">
                <a:latin typeface="Huawei Sans" panose="020C0503030203020204" pitchFamily="34" charset="0"/>
              </a:rPr>
              <a:t>Encrypted</a:t>
            </a:r>
            <a:endParaRPr lang="en-US" sz="1200" dirty="0">
              <a:latin typeface="Huawei Sans" panose="020C0503030203020204" pitchFamily="34" charset="0"/>
            </a:endParaRPr>
          </a:p>
        </p:txBody>
      </p:sp>
      <p:sp>
        <p:nvSpPr>
          <p:cNvPr id="87" name="TextBox 86"/>
          <p:cNvSpPr txBox="1"/>
          <p:nvPr/>
        </p:nvSpPr>
        <p:spPr>
          <a:xfrm>
            <a:off x="8338990" y="5484021"/>
            <a:ext cx="1270664" cy="184666"/>
          </a:xfrm>
          <a:prstGeom prst="rect">
            <a:avLst/>
          </a:prstGeom>
          <a:solidFill>
            <a:schemeClr val="bg1"/>
          </a:solidFill>
        </p:spPr>
        <p:txBody>
          <a:bodyPr wrap="none" lIns="0" tIns="0" rIns="36000" bIns="0" rtlCol="0" anchor="ctr" anchorCtr="0">
            <a:spAutoFit/>
          </a:bodyPr>
          <a:lstStyle/>
          <a:p>
            <a:pPr algn="ctr" fontAlgn="ctr"/>
            <a:r>
              <a:rPr lang="en-US" sz="1200" dirty="0" smtClean="0">
                <a:latin typeface="Huawei Sans" panose="020C0503030203020204" pitchFamily="34" charset="0"/>
              </a:rPr>
              <a:t>AH authenticated</a:t>
            </a:r>
            <a:endParaRPr lang="en-US" sz="1200" dirty="0">
              <a:latin typeface="Huawei Sans" panose="020C0503030203020204" pitchFamily="34" charset="0"/>
            </a:endParaRPr>
          </a:p>
        </p:txBody>
      </p:sp>
      <p:sp>
        <p:nvSpPr>
          <p:cNvPr id="90" name="TextBox 52"/>
          <p:cNvSpPr txBox="1"/>
          <p:nvPr/>
        </p:nvSpPr>
        <p:spPr>
          <a:xfrm>
            <a:off x="6420465" y="4246884"/>
            <a:ext cx="718466" cy="276999"/>
          </a:xfrm>
          <a:prstGeom prst="rect">
            <a:avLst/>
          </a:prstGeom>
          <a:noFill/>
        </p:spPr>
        <p:txBody>
          <a:bodyPr wrap="none" rtlCol="0">
            <a:spAutoFit/>
          </a:bodyPr>
          <a:lstStyle/>
          <a:p>
            <a:pPr fontAlgn="ctr"/>
            <a:r>
              <a:rPr lang="en-US" sz="1200" dirty="0" smtClean="0">
                <a:latin typeface="Huawei Sans" panose="020C0503030203020204" pitchFamily="34" charset="0"/>
              </a:rPr>
              <a:t>AH-ESP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TextBox 51"/>
          <p:cNvSpPr txBox="1"/>
          <p:nvPr/>
        </p:nvSpPr>
        <p:spPr>
          <a:xfrm>
            <a:off x="6420465" y="3042853"/>
            <a:ext cx="439544" cy="276999"/>
          </a:xfrm>
          <a:prstGeom prst="rect">
            <a:avLst/>
          </a:prstGeom>
          <a:noFill/>
        </p:spPr>
        <p:txBody>
          <a:bodyPr wrap="none" rtlCol="0">
            <a:spAutoFit/>
          </a:bodyPr>
          <a:lstStyle/>
          <a:p>
            <a:pPr fontAlgn="ctr"/>
            <a:r>
              <a:rPr lang="en-US" sz="1200" dirty="0" smtClean="0">
                <a:latin typeface="Huawei Sans" panose="020C0503030203020204" pitchFamily="34" charset="0"/>
              </a:rPr>
              <a:t>ESP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TextBox 50"/>
          <p:cNvSpPr txBox="1"/>
          <p:nvPr/>
        </p:nvSpPr>
        <p:spPr>
          <a:xfrm>
            <a:off x="1056305" y="1925123"/>
            <a:ext cx="402674" cy="276999"/>
          </a:xfrm>
          <a:prstGeom prst="rect">
            <a:avLst/>
          </a:prstGeom>
          <a:noFill/>
        </p:spPr>
        <p:txBody>
          <a:bodyPr wrap="none" rtlCol="0">
            <a:spAutoFit/>
          </a:bodyPr>
          <a:lstStyle/>
          <a:p>
            <a:pPr fontAlgn="ctr"/>
            <a:r>
              <a:rPr lang="en-US" sz="1200" dirty="0" smtClean="0">
                <a:latin typeface="Huawei Sans" panose="020C0503030203020204" pitchFamily="34" charset="0"/>
              </a:rPr>
              <a:t>AH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TextBox 50"/>
          <p:cNvSpPr txBox="1"/>
          <p:nvPr/>
        </p:nvSpPr>
        <p:spPr>
          <a:xfrm>
            <a:off x="6420465" y="1925123"/>
            <a:ext cx="402674" cy="276999"/>
          </a:xfrm>
          <a:prstGeom prst="rect">
            <a:avLst/>
          </a:prstGeom>
          <a:noFill/>
        </p:spPr>
        <p:txBody>
          <a:bodyPr wrap="none" rtlCol="0">
            <a:spAutoFit/>
          </a:bodyPr>
          <a:lstStyle/>
          <a:p>
            <a:pPr fontAlgn="ctr"/>
            <a:r>
              <a:rPr lang="en-US" sz="1200" dirty="0" smtClean="0">
                <a:latin typeface="Huawei Sans" panose="020C0503030203020204" pitchFamily="34" charset="0"/>
              </a:rPr>
              <a:t>AH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五边形 24"/>
          <p:cNvSpPr/>
          <p:nvPr/>
        </p:nvSpPr>
        <p:spPr bwMode="auto">
          <a:xfrm>
            <a:off x="6402493" y="70392"/>
            <a:ext cx="1008000" cy="288000"/>
          </a:xfrm>
          <a:prstGeom prst="homePlate">
            <a:avLst/>
          </a:prstGeom>
          <a:solidFill>
            <a:srgbClr val="D9D9D9"/>
          </a:solidFill>
          <a:ln w="9525" cap="flat" cmpd="sng" algn="ctr">
            <a:solidFill>
              <a:srgbClr val="BEE9EE"/>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IPsec Overview</a:t>
            </a:r>
            <a:endParaRPr lang="en-US" sz="900" dirty="0">
              <a:latin typeface="Huawei Sans" panose="020C0503030203020204" pitchFamily="34" charset="0"/>
            </a:endParaRPr>
          </a:p>
        </p:txBody>
      </p:sp>
      <p:sp>
        <p:nvSpPr>
          <p:cNvPr id="79" name="燕尾形 25"/>
          <p:cNvSpPr/>
          <p:nvPr/>
        </p:nvSpPr>
        <p:spPr bwMode="auto">
          <a:xfrm>
            <a:off x="8291457" y="70392"/>
            <a:ext cx="1008000"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a:latin typeface="Huawei Sans" panose="020C0503030203020204" pitchFamily="34" charset="0"/>
              </a:rPr>
              <a:t>Encapsulation</a:t>
            </a:r>
          </a:p>
          <a:p>
            <a:pPr algn="ctr" fontAlgn="ctr"/>
            <a:r>
              <a:rPr lang="en-US" sz="800" dirty="0">
                <a:latin typeface="Huawei Sans" panose="020C0503030203020204" pitchFamily="34" charset="0"/>
              </a:rPr>
              <a:t> Mode</a:t>
            </a:r>
            <a:endParaRPr lang="en-US" altLang="zh-CN" sz="800" dirty="0">
              <a:latin typeface="Huawei Sans" panose="020C0503030203020204" pitchFamily="34" charset="0"/>
              <a:sym typeface="Huawei Sans" panose="020C0503030203020204" pitchFamily="34" charset="0"/>
            </a:endParaRPr>
          </a:p>
        </p:txBody>
      </p:sp>
      <p:sp>
        <p:nvSpPr>
          <p:cNvPr id="80" name="燕尾形 25"/>
          <p:cNvSpPr/>
          <p:nvPr/>
        </p:nvSpPr>
        <p:spPr bwMode="auto">
          <a:xfrm>
            <a:off x="9193009" y="70392"/>
            <a:ext cx="832111" cy="288000"/>
          </a:xfrm>
          <a:prstGeom prst="chevron">
            <a:avLst/>
          </a:prstGeom>
          <a:solidFill>
            <a:srgbClr val="56C4D2"/>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900" b="1" kern="0" dirty="0">
                <a:solidFill>
                  <a:schemeClr val="bg1"/>
                </a:solidFill>
                <a:latin typeface="Huawei Sans" panose="020C0503030203020204" pitchFamily="34" charset="0"/>
                <a:ea typeface="方正兰亭黑简体" panose="02000000000000000000" pitchFamily="2" charset="-122"/>
              </a:rPr>
              <a:t>Security </a:t>
            </a:r>
            <a:endParaRPr lang="en-US" sz="900" b="1" kern="0" dirty="0" smtClean="0">
              <a:solidFill>
                <a:schemeClr val="bg1"/>
              </a:solidFill>
              <a:latin typeface="Huawei Sans" panose="020C0503030203020204" pitchFamily="34" charset="0"/>
              <a:ea typeface="方正兰亭黑简体" panose="02000000000000000000" pitchFamily="2" charset="-122"/>
            </a:endParaRPr>
          </a:p>
          <a:p>
            <a:pPr algn="ctr" fontAlgn="ctr"/>
            <a:r>
              <a:rPr lang="en-US" sz="900" b="1" kern="0" dirty="0" smtClean="0">
                <a:solidFill>
                  <a:schemeClr val="bg1"/>
                </a:solidFill>
                <a:latin typeface="Huawei Sans" panose="020C0503030203020204" pitchFamily="34" charset="0"/>
                <a:ea typeface="方正兰亭黑简体" panose="02000000000000000000" pitchFamily="2" charset="-122"/>
              </a:rPr>
              <a:t>Protocol</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燕尾形 25"/>
          <p:cNvSpPr/>
          <p:nvPr/>
        </p:nvSpPr>
        <p:spPr bwMode="auto">
          <a:xfrm>
            <a:off x="7304045" y="70392"/>
            <a:ext cx="1093860" cy="288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IPsec Framework</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燕尾形 25"/>
          <p:cNvSpPr/>
          <p:nvPr/>
        </p:nvSpPr>
        <p:spPr bwMode="auto">
          <a:xfrm>
            <a:off x="9918672" y="70392"/>
            <a:ext cx="1034898"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800" dirty="0" smtClean="0">
                <a:latin typeface="Huawei Sans" panose="020C0503030203020204" pitchFamily="34" charset="0"/>
              </a:rPr>
              <a:t>Encryption and Authentication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燕尾形 25"/>
          <p:cNvSpPr/>
          <p:nvPr/>
        </p:nvSpPr>
        <p:spPr bwMode="auto">
          <a:xfrm>
            <a:off x="10847121" y="70392"/>
            <a:ext cx="916364"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800" dirty="0" smtClean="0">
                <a:latin typeface="Huawei Sans" panose="020C0503030203020204" pitchFamily="34" charset="0"/>
              </a:rPr>
              <a:t>Security Association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55663721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Comparison Between AH and ESP</a:t>
            </a:r>
            <a:endParaRPr lang="en-US" dirty="0"/>
          </a:p>
        </p:txBody>
      </p:sp>
      <p:graphicFrame>
        <p:nvGraphicFramePr>
          <p:cNvPr id="3" name="表格 2"/>
          <p:cNvGraphicFramePr>
            <a:graphicFrameLocks noGrp="1"/>
          </p:cNvGraphicFramePr>
          <p:nvPr>
            <p:extLst>
              <p:ext uri="{D42A27DB-BD31-4B8C-83A1-F6EECF244321}">
                <p14:modId xmlns:p14="http://schemas.microsoft.com/office/powerpoint/2010/main" val="1658934633"/>
              </p:ext>
            </p:extLst>
          </p:nvPr>
        </p:nvGraphicFramePr>
        <p:xfrm>
          <a:off x="600075" y="1550987"/>
          <a:ext cx="10991851" cy="2501520"/>
        </p:xfrm>
        <a:graphic>
          <a:graphicData uri="http://schemas.openxmlformats.org/drawingml/2006/table">
            <a:tbl>
              <a:tblPr/>
              <a:tblGrid>
                <a:gridCol w="2952305"/>
                <a:gridCol w="3789364"/>
                <a:gridCol w="4250182"/>
              </a:tblGrid>
              <a:tr h="196170">
                <a:tc>
                  <a:txBody>
                    <a:bodyPr/>
                    <a:lstStyle/>
                    <a:p>
                      <a:pPr algn="ctr" fontAlgn="ctr"/>
                      <a:r>
                        <a:rPr lang="en-US" sz="1400" b="1" dirty="0" smtClean="0">
                          <a:latin typeface="Huawei Sans" panose="020C0503030203020204" pitchFamily="34" charset="0"/>
                        </a:rPr>
                        <a:t>Security feature</a:t>
                      </a:r>
                      <a:endParaRPr lang="en-US" sz="1400" b="1" dirty="0">
                        <a:latin typeface="Huawei Sans" panose="020C0503030203020204" pitchFamily="34" charset="0"/>
                      </a:endParaRPr>
                    </a:p>
                  </a:txBody>
                  <a:tcPr marL="72000" marR="72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1" dirty="0" smtClean="0">
                          <a:latin typeface="Huawei Sans" panose="020C0503030203020204" pitchFamily="34" charset="0"/>
                        </a:rPr>
                        <a:t>AH</a:t>
                      </a:r>
                      <a:endParaRPr lang="en-US" sz="1400" b="1" dirty="0">
                        <a:latin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1" dirty="0" smtClean="0">
                          <a:latin typeface="Huawei Sans" panose="020C0503030203020204" pitchFamily="34" charset="0"/>
                        </a:rPr>
                        <a:t>ESP</a:t>
                      </a:r>
                      <a:endParaRPr lang="en-US" sz="1400" b="1" dirty="0">
                        <a:latin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196170">
                <a:tc>
                  <a:txBody>
                    <a:bodyPr/>
                    <a:lstStyle/>
                    <a:p>
                      <a:pPr algn="ctr" fontAlgn="ctr"/>
                      <a:r>
                        <a:rPr lang="en-US" sz="1400" dirty="0" smtClean="0">
                          <a:latin typeface="Huawei Sans" panose="020C0503030203020204" pitchFamily="34" charset="0"/>
                        </a:rPr>
                        <a:t>Protocol number</a:t>
                      </a:r>
                      <a:endParaRPr lang="en-US" sz="1400" dirty="0">
                        <a:latin typeface="Huawei Sans" panose="020C0503030203020204" pitchFamily="34" charset="0"/>
                      </a:endParaRPr>
                    </a:p>
                  </a:txBody>
                  <a:tcPr marL="72000" marR="72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400" dirty="0" smtClean="0">
                          <a:latin typeface="Huawei Sans" panose="020C0503030203020204" pitchFamily="34" charset="0"/>
                        </a:rPr>
                        <a:t>51</a:t>
                      </a:r>
                      <a:endParaRPr lang="en-US" sz="1400" dirty="0">
                        <a:latin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dirty="0" smtClean="0">
                          <a:latin typeface="Huawei Sans" panose="020C0503030203020204" pitchFamily="34" charset="0"/>
                        </a:rPr>
                        <a:t>50</a:t>
                      </a:r>
                      <a:endParaRPr lang="en-US" sz="1400" dirty="0">
                        <a:latin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6170">
                <a:tc>
                  <a:txBody>
                    <a:bodyPr/>
                    <a:lstStyle/>
                    <a:p>
                      <a:pPr algn="ctr" fontAlgn="ctr"/>
                      <a:r>
                        <a:rPr lang="en-US" sz="1400" dirty="0" smtClean="0">
                          <a:latin typeface="Huawei Sans" panose="020C0503030203020204" pitchFamily="34" charset="0"/>
                        </a:rPr>
                        <a:t>Data integrity check</a:t>
                      </a:r>
                      <a:endParaRPr lang="en-US" sz="1400" dirty="0">
                        <a:latin typeface="Huawei Sans" panose="020C0503030203020204" pitchFamily="34" charset="0"/>
                      </a:endParaRPr>
                    </a:p>
                  </a:txBody>
                  <a:tcPr marL="72000" marR="72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400" dirty="0" smtClean="0">
                          <a:latin typeface="Huawei Sans" panose="020C0503030203020204" pitchFamily="34" charset="0"/>
                        </a:rPr>
                        <a:t>Supported (checking the entire IP packet)</a:t>
                      </a:r>
                      <a:endParaRPr lang="en-US" sz="1400" dirty="0">
                        <a:latin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dirty="0" smtClean="0">
                          <a:latin typeface="Huawei Sans" panose="020C0503030203020204" pitchFamily="34" charset="0"/>
                        </a:rPr>
                        <a:t>Supported (not checking the IP header)</a:t>
                      </a:r>
                      <a:endParaRPr lang="en-US" sz="1400" dirty="0">
                        <a:latin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6170">
                <a:tc>
                  <a:txBody>
                    <a:bodyPr/>
                    <a:lstStyle/>
                    <a:p>
                      <a:pPr algn="ctr" fontAlgn="ctr"/>
                      <a:r>
                        <a:rPr lang="en-US" sz="1400" dirty="0" smtClean="0">
                          <a:latin typeface="Huawei Sans" panose="020C0503030203020204" pitchFamily="34" charset="0"/>
                        </a:rPr>
                        <a:t>Data origin authentication</a:t>
                      </a:r>
                      <a:endParaRPr lang="en-US" sz="1400" dirty="0">
                        <a:latin typeface="Huawei Sans" panose="020C0503030203020204" pitchFamily="34" charset="0"/>
                      </a:endParaRPr>
                    </a:p>
                  </a:txBody>
                  <a:tcPr marL="72000" marR="72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400" dirty="0" smtClean="0">
                          <a:latin typeface="Huawei Sans" panose="020C0503030203020204" pitchFamily="34" charset="0"/>
                        </a:rPr>
                        <a:t>Supported</a:t>
                      </a:r>
                      <a:endParaRPr lang="en-US" sz="1400" dirty="0">
                        <a:latin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dirty="0" smtClean="0">
                          <a:latin typeface="Huawei Sans" panose="020C0503030203020204" pitchFamily="34" charset="0"/>
                        </a:rPr>
                        <a:t>Supported</a:t>
                      </a:r>
                      <a:endParaRPr lang="en-US" sz="1400" dirty="0">
                        <a:latin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6170">
                <a:tc>
                  <a:txBody>
                    <a:bodyPr/>
                    <a:lstStyle/>
                    <a:p>
                      <a:pPr algn="ctr" fontAlgn="ctr"/>
                      <a:r>
                        <a:rPr lang="en-US" sz="1400" dirty="0" smtClean="0">
                          <a:latin typeface="Huawei Sans" panose="020C0503030203020204" pitchFamily="34" charset="0"/>
                        </a:rPr>
                        <a:t>Data encryption</a:t>
                      </a:r>
                      <a:endParaRPr lang="en-US" sz="1400" dirty="0">
                        <a:latin typeface="Huawei Sans" panose="020C0503030203020204" pitchFamily="34" charset="0"/>
                      </a:endParaRPr>
                    </a:p>
                  </a:txBody>
                  <a:tcPr marL="72000" marR="72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400" dirty="0" smtClean="0">
                          <a:latin typeface="Huawei Sans" panose="020C0503030203020204" pitchFamily="34" charset="0"/>
                        </a:rPr>
                        <a:t>Not supported</a:t>
                      </a:r>
                      <a:endParaRPr lang="en-US" sz="1400" dirty="0">
                        <a:latin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dirty="0" smtClean="0">
                          <a:latin typeface="Huawei Sans" panose="020C0503030203020204" pitchFamily="34" charset="0"/>
                        </a:rPr>
                        <a:t>Supported</a:t>
                      </a:r>
                      <a:endParaRPr lang="en-US" sz="1400" dirty="0">
                        <a:latin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6170">
                <a:tc>
                  <a:txBody>
                    <a:bodyPr/>
                    <a:lstStyle/>
                    <a:p>
                      <a:pPr algn="ctr" fontAlgn="ctr"/>
                      <a:r>
                        <a:rPr lang="en-US" sz="1400" dirty="0" smtClean="0">
                          <a:latin typeface="Huawei Sans" panose="020C0503030203020204" pitchFamily="34" charset="0"/>
                        </a:rPr>
                        <a:t>Anti-replay</a:t>
                      </a:r>
                      <a:endParaRPr lang="en-US" sz="1400" dirty="0">
                        <a:latin typeface="Huawei Sans" panose="020C0503030203020204" pitchFamily="34" charset="0"/>
                      </a:endParaRPr>
                    </a:p>
                  </a:txBody>
                  <a:tcPr marL="72000" marR="72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400" dirty="0" smtClean="0">
                          <a:latin typeface="Huawei Sans" panose="020C0503030203020204" pitchFamily="34" charset="0"/>
                        </a:rPr>
                        <a:t>Supported</a:t>
                      </a:r>
                      <a:endParaRPr lang="en-US" sz="1400" dirty="0">
                        <a:latin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dirty="0" smtClean="0">
                          <a:latin typeface="Huawei Sans" panose="020C0503030203020204" pitchFamily="34" charset="0"/>
                        </a:rPr>
                        <a:t>Supported</a:t>
                      </a:r>
                      <a:endParaRPr lang="en-US" sz="1400" dirty="0">
                        <a:latin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6170">
                <a:tc>
                  <a:txBody>
                    <a:bodyPr/>
                    <a:lstStyle/>
                    <a:p>
                      <a:pPr algn="ctr" fontAlgn="ctr"/>
                      <a:r>
                        <a:rPr lang="en-US" sz="1400" dirty="0" smtClean="0">
                          <a:latin typeface="Huawei Sans" panose="020C0503030203020204" pitchFamily="34" charset="0"/>
                        </a:rPr>
                        <a:t>IPsec NAT traversal (NAT-T)</a:t>
                      </a:r>
                      <a:endParaRPr lang="en-US" sz="1400" dirty="0">
                        <a:latin typeface="Huawei Sans" panose="020C0503030203020204" pitchFamily="34" charset="0"/>
                      </a:endParaRPr>
                    </a:p>
                  </a:txBody>
                  <a:tcPr marL="72000" marR="72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400" dirty="0" smtClean="0">
                          <a:latin typeface="Huawei Sans" panose="020C0503030203020204" pitchFamily="34" charset="0"/>
                        </a:rPr>
                        <a:t>Not supported</a:t>
                      </a:r>
                      <a:endParaRPr lang="en-US" sz="1400" dirty="0">
                        <a:latin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400" dirty="0" smtClean="0">
                          <a:latin typeface="Huawei Sans" panose="020C0503030203020204" pitchFamily="34" charset="0"/>
                        </a:rPr>
                        <a:t>Supported</a:t>
                      </a:r>
                      <a:endParaRPr lang="en-US" sz="1400" dirty="0">
                        <a:latin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10" name="五边形 24"/>
          <p:cNvSpPr/>
          <p:nvPr/>
        </p:nvSpPr>
        <p:spPr bwMode="auto">
          <a:xfrm>
            <a:off x="6402493" y="70392"/>
            <a:ext cx="1008000" cy="288000"/>
          </a:xfrm>
          <a:prstGeom prst="homePlate">
            <a:avLst/>
          </a:prstGeom>
          <a:solidFill>
            <a:srgbClr val="D9D9D9"/>
          </a:solidFill>
          <a:ln w="9525" cap="flat" cmpd="sng" algn="ctr">
            <a:solidFill>
              <a:srgbClr val="BEE9EE"/>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IPsec Overview</a:t>
            </a:r>
            <a:endParaRPr lang="en-US" sz="900" dirty="0">
              <a:latin typeface="Huawei Sans" panose="020C0503030203020204" pitchFamily="34" charset="0"/>
            </a:endParaRPr>
          </a:p>
        </p:txBody>
      </p:sp>
      <p:sp>
        <p:nvSpPr>
          <p:cNvPr id="17" name="燕尾形 25"/>
          <p:cNvSpPr/>
          <p:nvPr/>
        </p:nvSpPr>
        <p:spPr bwMode="auto">
          <a:xfrm>
            <a:off x="8291457" y="70392"/>
            <a:ext cx="1008000"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a:latin typeface="Huawei Sans" panose="020C0503030203020204" pitchFamily="34" charset="0"/>
              </a:rPr>
              <a:t>Encapsulation</a:t>
            </a:r>
          </a:p>
          <a:p>
            <a:pPr algn="ctr" fontAlgn="ctr"/>
            <a:r>
              <a:rPr lang="en-US" sz="800" dirty="0">
                <a:latin typeface="Huawei Sans" panose="020C0503030203020204" pitchFamily="34" charset="0"/>
              </a:rPr>
              <a:t> Mode</a:t>
            </a:r>
            <a:endParaRPr lang="en-US" altLang="zh-CN" sz="800" dirty="0">
              <a:latin typeface="Huawei Sans" panose="020C0503030203020204" pitchFamily="34" charset="0"/>
              <a:sym typeface="Huawei Sans" panose="020C0503030203020204" pitchFamily="34" charset="0"/>
            </a:endParaRPr>
          </a:p>
        </p:txBody>
      </p:sp>
      <p:sp>
        <p:nvSpPr>
          <p:cNvPr id="18" name="燕尾形 25"/>
          <p:cNvSpPr/>
          <p:nvPr/>
        </p:nvSpPr>
        <p:spPr bwMode="auto">
          <a:xfrm>
            <a:off x="9193009" y="70392"/>
            <a:ext cx="832111" cy="288000"/>
          </a:xfrm>
          <a:prstGeom prst="chevron">
            <a:avLst/>
          </a:prstGeom>
          <a:solidFill>
            <a:srgbClr val="56C4D2"/>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900" b="1" kern="0" dirty="0">
                <a:solidFill>
                  <a:schemeClr val="bg1"/>
                </a:solidFill>
                <a:latin typeface="Huawei Sans" panose="020C0503030203020204" pitchFamily="34" charset="0"/>
                <a:ea typeface="方正兰亭黑简体" panose="02000000000000000000" pitchFamily="2" charset="-122"/>
              </a:rPr>
              <a:t>Security </a:t>
            </a:r>
            <a:endParaRPr lang="en-US" sz="900" b="1" kern="0" dirty="0" smtClean="0">
              <a:solidFill>
                <a:schemeClr val="bg1"/>
              </a:solidFill>
              <a:latin typeface="Huawei Sans" panose="020C0503030203020204" pitchFamily="34" charset="0"/>
              <a:ea typeface="方正兰亭黑简体" panose="02000000000000000000" pitchFamily="2" charset="-122"/>
            </a:endParaRPr>
          </a:p>
          <a:p>
            <a:pPr algn="ctr" fontAlgn="ctr"/>
            <a:r>
              <a:rPr lang="en-US" sz="900" b="1" kern="0" dirty="0" smtClean="0">
                <a:solidFill>
                  <a:schemeClr val="bg1"/>
                </a:solidFill>
                <a:latin typeface="Huawei Sans" panose="020C0503030203020204" pitchFamily="34" charset="0"/>
                <a:ea typeface="方正兰亭黑简体" panose="02000000000000000000" pitchFamily="2" charset="-122"/>
              </a:rPr>
              <a:t>Protocol</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燕尾形 25"/>
          <p:cNvSpPr/>
          <p:nvPr/>
        </p:nvSpPr>
        <p:spPr bwMode="auto">
          <a:xfrm>
            <a:off x="7304045" y="70392"/>
            <a:ext cx="1093860" cy="288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IPsec Framework</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燕尾形 25"/>
          <p:cNvSpPr/>
          <p:nvPr/>
        </p:nvSpPr>
        <p:spPr bwMode="auto">
          <a:xfrm>
            <a:off x="9918672" y="70392"/>
            <a:ext cx="1034898"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800" dirty="0" smtClean="0">
                <a:latin typeface="Huawei Sans" panose="020C0503030203020204" pitchFamily="34" charset="0"/>
              </a:rPr>
              <a:t>Encryption and Authentication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燕尾形 25"/>
          <p:cNvSpPr/>
          <p:nvPr/>
        </p:nvSpPr>
        <p:spPr bwMode="auto">
          <a:xfrm>
            <a:off x="10847121" y="70392"/>
            <a:ext cx="916364"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800" dirty="0" smtClean="0">
                <a:latin typeface="Huawei Sans" panose="020C0503030203020204" pitchFamily="34" charset="0"/>
              </a:rPr>
              <a:t>Security Association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79556708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r>
              <a:rPr lang="en-US" smtClean="0"/>
              <a:t>Encryption Algorithms</a:t>
            </a:r>
            <a:endParaRPr lang="en-US" altLang="zh-CN" dirty="0" smtClean="0">
              <a:sym typeface="Huawei Sans" panose="020C0503030203020204" pitchFamily="34" charset="0"/>
            </a:endParaRPr>
          </a:p>
        </p:txBody>
      </p:sp>
      <p:sp>
        <p:nvSpPr>
          <p:cNvPr id="3" name="文本占位符 2"/>
          <p:cNvSpPr>
            <a:spLocks noGrp="1"/>
          </p:cNvSpPr>
          <p:nvPr>
            <p:ph type="body" sz="quarter" idx="10"/>
          </p:nvPr>
        </p:nvSpPr>
        <p:spPr/>
        <p:txBody>
          <a:bodyPr/>
          <a:lstStyle/>
          <a:p>
            <a:pPr algn="l"/>
            <a:r>
              <a:rPr lang="en-US" sz="1600" dirty="0" smtClean="0">
                <a:latin typeface="Huawei Sans" panose="020C0503030203020204" pitchFamily="34" charset="0"/>
              </a:rPr>
              <a:t>Encryption is a process of converting plaintext data into </a:t>
            </a:r>
            <a:r>
              <a:rPr lang="en-US" sz="1600" dirty="0" err="1" smtClean="0">
                <a:latin typeface="Huawei Sans" panose="020C0503030203020204" pitchFamily="34" charset="0"/>
              </a:rPr>
              <a:t>ciphertext</a:t>
            </a:r>
            <a:r>
              <a:rPr lang="en-US" sz="1600" dirty="0" smtClean="0">
                <a:latin typeface="Huawei Sans" panose="020C0503030203020204" pitchFamily="34" charset="0"/>
              </a:rPr>
              <a:t> data using an algorithm. The receiver can decrypt </a:t>
            </a:r>
            <a:r>
              <a:rPr lang="en-US" sz="1600" dirty="0" err="1" smtClean="0">
                <a:latin typeface="Huawei Sans" panose="020C0503030203020204" pitchFamily="34" charset="0"/>
              </a:rPr>
              <a:t>ciphertext</a:t>
            </a:r>
            <a:r>
              <a:rPr lang="en-US" sz="1600" dirty="0" smtClean="0">
                <a:latin typeface="Huawei Sans" panose="020C0503030203020204" pitchFamily="34" charset="0"/>
              </a:rPr>
              <a:t> data only when it has a correct key. The encryption mechanism ensures data confidentiality and prevents data from being eavesdropped during transmission.</a:t>
            </a:r>
            <a:endParaRPr lang="en-US" altLang="zh-CN" sz="1600" dirty="0" smtClean="0">
              <a:latin typeface="Huawei Sans" panose="020C0503030203020204" pitchFamily="34" charset="0"/>
              <a:cs typeface="+mn-ea"/>
              <a:sym typeface="Huawei Sans" panose="020C0503030203020204" pitchFamily="34" charset="0"/>
            </a:endParaRPr>
          </a:p>
          <a:p>
            <a:pPr algn="l"/>
            <a:r>
              <a:rPr lang="en-US" sz="1600" dirty="0" smtClean="0">
                <a:latin typeface="Huawei Sans" panose="020C0503030203020204" pitchFamily="34" charset="0"/>
              </a:rPr>
              <a:t>IPsec uses symmetric encryption algorithms to encrypt and decrypt data. Symmetric encryption algorithms require that the sender and receiver use the same key (a symmetric key) to encrypt and decrypt data.</a:t>
            </a:r>
            <a:endParaRPr lang="en-US" altLang="zh-CN" sz="1600" dirty="0" smtClean="0">
              <a:latin typeface="Huawei Sans" panose="020C0503030203020204" pitchFamily="34" charset="0"/>
              <a:cs typeface="+mn-ea"/>
              <a:sym typeface="Huawei Sans" panose="020C0503030203020204" pitchFamily="34" charset="0"/>
            </a:endParaRPr>
          </a:p>
          <a:p>
            <a:pPr algn="l"/>
            <a:r>
              <a:rPr lang="en-US" sz="1600" dirty="0" smtClean="0">
                <a:latin typeface="Huawei Sans" panose="020C0503030203020204" pitchFamily="34" charset="0"/>
              </a:rPr>
              <a:t>The symmetric key can be manually configured or automatically negotiated through IKE.</a:t>
            </a:r>
          </a:p>
          <a:p>
            <a:pPr algn="l"/>
            <a:r>
              <a:rPr lang="en-US" sz="1600" dirty="0" smtClean="0">
                <a:latin typeface="Huawei Sans" panose="020C0503030203020204" pitchFamily="34" charset="0"/>
              </a:rPr>
              <a:t>Common symmetric encryption algorithms include: Triple Data Encryption Standard (3DES) and Advanced Encryption Standard (AES).</a:t>
            </a:r>
            <a:endParaRPr lang="en-US" sz="1600" dirty="0">
              <a:latin typeface="Huawei Sans" panose="020C0503030203020204" pitchFamily="34" charset="0"/>
            </a:endParaRPr>
          </a:p>
        </p:txBody>
      </p:sp>
      <p:sp>
        <p:nvSpPr>
          <p:cNvPr id="78" name="下箭头 63"/>
          <p:cNvSpPr/>
          <p:nvPr/>
        </p:nvSpPr>
        <p:spPr>
          <a:xfrm rot="16200000" flipH="1">
            <a:off x="8687271" y="4984403"/>
            <a:ext cx="524148" cy="697637"/>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ysClr val="window" lastClr="FFFFFF">
                  <a:alpha val="0"/>
                </a:sysClr>
              </a:gs>
            </a:gsLst>
            <a:lin ang="16200000" scaled="1"/>
            <a:tileRect/>
          </a:gradFill>
          <a:ln w="19050" cap="flat" cmpd="sng" algn="ctr">
            <a:gradFill flip="none" rotWithShape="1">
              <a:gsLst>
                <a:gs pos="100000">
                  <a:sysClr val="window" lastClr="FFFFFF">
                    <a:lumMod val="100000"/>
                    <a:alpha val="0"/>
                  </a:sysClr>
                </a:gs>
                <a:gs pos="31000">
                  <a:srgbClr val="FFD17D"/>
                </a:gs>
              </a:gsLst>
              <a:lin ang="16200000" scaled="1"/>
              <a:tileRect/>
            </a:gradFill>
            <a:prstDash val="solid"/>
            <a:miter lim="800000"/>
          </a:ln>
          <a:effectLst/>
        </p:spPr>
        <p:txBody>
          <a:bodyPr rtlCol="0" anchor="ctr"/>
          <a:lstStyle/>
          <a:p>
            <a:pPr marL="0" marR="0" lvl="0" indent="0" algn="ctr" defTabSz="914478" eaLnBrk="1" fontAlgn="ctr" latinLnBrk="0" hangingPunct="1">
              <a:spcBef>
                <a:spcPts val="0"/>
              </a:spcBef>
              <a:spcAft>
                <a:spcPts val="0"/>
              </a:spcAft>
              <a:buClrTx/>
              <a:buSzTx/>
              <a:buFontTx/>
              <a:buNone/>
              <a:tabLst/>
              <a:defRPr/>
            </a:pPr>
            <a:endParaRPr kumimoji="0" lang="en-US" altLang="zh-CN" sz="105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文本框 1"/>
          <p:cNvSpPr txBox="1"/>
          <p:nvPr/>
        </p:nvSpPr>
        <p:spPr>
          <a:xfrm>
            <a:off x="2204390" y="4159892"/>
            <a:ext cx="934871" cy="253916"/>
          </a:xfrm>
          <a:prstGeom prst="rect">
            <a:avLst/>
          </a:prstGeom>
          <a:noFill/>
        </p:spPr>
        <p:txBody>
          <a:bodyPr wrap="none" rtlCol="0">
            <a:spAutoFit/>
          </a:bodyPr>
          <a:lstStyle/>
          <a:p>
            <a:pPr fontAlgn="ctr"/>
            <a:r>
              <a:rPr lang="en-US" sz="1050" dirty="0" smtClean="0">
                <a:latin typeface="Huawei Sans" panose="020C0503030203020204" pitchFamily="34" charset="0"/>
              </a:rPr>
              <a:t>IPsec sender</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a:xfrm>
            <a:off x="8837937" y="4159892"/>
            <a:ext cx="1002197" cy="253916"/>
          </a:xfrm>
          <a:prstGeom prst="rect">
            <a:avLst/>
          </a:prstGeom>
          <a:noFill/>
        </p:spPr>
        <p:txBody>
          <a:bodyPr wrap="none" rtlCol="0">
            <a:spAutoFit/>
          </a:bodyPr>
          <a:lstStyle/>
          <a:p>
            <a:pPr fontAlgn="ctr"/>
            <a:r>
              <a:rPr lang="en-US" sz="1050" dirty="0" smtClean="0">
                <a:latin typeface="Huawei Sans" panose="020C0503030203020204" pitchFamily="34" charset="0"/>
              </a:rPr>
              <a:t>IPsec receiver</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TextBox 179"/>
          <p:cNvSpPr txBox="1"/>
          <p:nvPr/>
        </p:nvSpPr>
        <p:spPr>
          <a:xfrm>
            <a:off x="3744313" y="5035303"/>
            <a:ext cx="607050" cy="585992"/>
          </a:xfrm>
          <a:prstGeom prst="roundRect">
            <a:avLst>
              <a:gd name="adj" fmla="val 50000"/>
            </a:avLst>
          </a:prstGeom>
          <a:solidFill>
            <a:srgbClr val="FFD17D"/>
          </a:solid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900" dirty="0" smtClean="0">
                <a:solidFill>
                  <a:schemeClr val="tx1"/>
                </a:solidFill>
                <a:latin typeface="Huawei Sans" panose="020C0503030203020204" pitchFamily="34" charset="0"/>
              </a:rPr>
              <a:t>Encryption</a:t>
            </a:r>
            <a:endParaRPr lang="en-US" altLang="zh-CN" sz="9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900" dirty="0" smtClean="0">
                <a:solidFill>
                  <a:schemeClr val="tx1"/>
                </a:solidFill>
                <a:latin typeface="Huawei Sans" panose="020C0503030203020204" pitchFamily="34" charset="0"/>
              </a:rPr>
              <a:t>algorithm</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 name="直接箭头连接符 5"/>
          <p:cNvCxnSpPr/>
          <p:nvPr/>
        </p:nvCxnSpPr>
        <p:spPr>
          <a:xfrm>
            <a:off x="2779227" y="4788420"/>
            <a:ext cx="0" cy="102260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6" name="TextBox 179"/>
          <p:cNvSpPr txBox="1"/>
          <p:nvPr/>
        </p:nvSpPr>
        <p:spPr>
          <a:xfrm>
            <a:off x="2130837" y="5816770"/>
            <a:ext cx="1296780" cy="319800"/>
          </a:xfrm>
          <a:prstGeom prst="roundRect">
            <a:avLst>
              <a:gd name="adj" fmla="val 0"/>
            </a:avLst>
          </a:prstGeom>
          <a:pattFill prst="ltDnDiag">
            <a:fgClr>
              <a:srgbClr val="00B0F0"/>
            </a:fgClr>
            <a:bgClr>
              <a:schemeClr val="bg1"/>
            </a:bgClr>
          </a:patt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050" dirty="0" smtClean="0">
                <a:solidFill>
                  <a:schemeClr val="tx1"/>
                </a:solidFill>
                <a:latin typeface="Huawei Sans" panose="020C0503030203020204" pitchFamily="34" charset="0"/>
              </a:rPr>
              <a:t>Encrypted IP packet</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TextBox 179"/>
          <p:cNvSpPr txBox="1"/>
          <p:nvPr/>
        </p:nvSpPr>
        <p:spPr>
          <a:xfrm>
            <a:off x="7771712" y="5035303"/>
            <a:ext cx="607050" cy="585992"/>
          </a:xfrm>
          <a:prstGeom prst="roundRect">
            <a:avLst>
              <a:gd name="adj" fmla="val 50000"/>
            </a:avLst>
          </a:prstGeom>
          <a:solidFill>
            <a:srgbClr val="FFD17D"/>
          </a:solid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900" dirty="0" smtClean="0">
                <a:solidFill>
                  <a:schemeClr val="tx1"/>
                </a:solidFill>
                <a:latin typeface="Huawei Sans" panose="020C0503030203020204" pitchFamily="34" charset="0"/>
              </a:rPr>
              <a:t>Encryption</a:t>
            </a:r>
            <a:endParaRPr lang="en-US" altLang="zh-CN" sz="9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900" dirty="0" smtClean="0">
                <a:solidFill>
                  <a:schemeClr val="tx1"/>
                </a:solidFill>
                <a:latin typeface="Huawei Sans" panose="020C0503030203020204" pitchFamily="34" charset="0"/>
              </a:rPr>
              <a:t>algorithm</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TextBox 179"/>
          <p:cNvSpPr txBox="1"/>
          <p:nvPr/>
        </p:nvSpPr>
        <p:spPr>
          <a:xfrm>
            <a:off x="8764384" y="4529867"/>
            <a:ext cx="1296780" cy="319800"/>
          </a:xfrm>
          <a:prstGeom prst="roundRect">
            <a:avLst>
              <a:gd name="adj" fmla="val 0"/>
            </a:avLst>
          </a:prstGeom>
          <a:solidFill>
            <a:schemeClr val="accent1">
              <a:lumMod val="20000"/>
              <a:lumOff val="80000"/>
            </a:schemeClr>
          </a:solid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050" dirty="0" smtClean="0">
                <a:solidFill>
                  <a:schemeClr val="tx1"/>
                </a:solidFill>
                <a:latin typeface="Huawei Sans" panose="020C0503030203020204" pitchFamily="34" charset="0"/>
              </a:rPr>
              <a:t>IP packet</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0" name="直接箭头连接符 69"/>
          <p:cNvCxnSpPr/>
          <p:nvPr/>
        </p:nvCxnSpPr>
        <p:spPr>
          <a:xfrm>
            <a:off x="9412774" y="4821916"/>
            <a:ext cx="0" cy="1022606"/>
          </a:xfrm>
          <a:prstGeom prst="straightConnector1">
            <a:avLst/>
          </a:prstGeom>
          <a:ln>
            <a:headEnd type="triangle"/>
            <a:tailEnd type="none"/>
          </a:ln>
        </p:spPr>
        <p:style>
          <a:lnRef idx="1">
            <a:schemeClr val="accent1"/>
          </a:lnRef>
          <a:fillRef idx="0">
            <a:schemeClr val="accent1"/>
          </a:fillRef>
          <a:effectRef idx="0">
            <a:schemeClr val="accent1"/>
          </a:effectRef>
          <a:fontRef idx="minor">
            <a:schemeClr val="tx1"/>
          </a:fontRef>
        </p:style>
      </p:cxnSp>
      <p:sp>
        <p:nvSpPr>
          <p:cNvPr id="71" name="TextBox 179"/>
          <p:cNvSpPr txBox="1"/>
          <p:nvPr/>
        </p:nvSpPr>
        <p:spPr>
          <a:xfrm>
            <a:off x="8764384" y="5816770"/>
            <a:ext cx="1296780" cy="319800"/>
          </a:xfrm>
          <a:prstGeom prst="roundRect">
            <a:avLst>
              <a:gd name="adj" fmla="val 0"/>
            </a:avLst>
          </a:prstGeom>
          <a:pattFill prst="ltDnDiag">
            <a:fgClr>
              <a:srgbClr val="00B0F0"/>
            </a:fgClr>
            <a:bgClr>
              <a:schemeClr val="bg1"/>
            </a:bgClr>
          </a:patt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050" dirty="0" smtClean="0">
                <a:solidFill>
                  <a:schemeClr val="tx1"/>
                </a:solidFill>
                <a:latin typeface="Huawei Sans" panose="020C0503030203020204" pitchFamily="34" charset="0"/>
              </a:rPr>
              <a:t>Encrypted IP packet</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下箭头 63"/>
          <p:cNvSpPr/>
          <p:nvPr/>
        </p:nvSpPr>
        <p:spPr>
          <a:xfrm rot="5400000">
            <a:off x="2911656" y="4984401"/>
            <a:ext cx="524148" cy="697637"/>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ysClr val="window" lastClr="FFFFFF">
                  <a:alpha val="0"/>
                </a:sysClr>
              </a:gs>
            </a:gsLst>
            <a:lin ang="16200000" scaled="1"/>
            <a:tileRect/>
          </a:gradFill>
          <a:ln w="19050" cap="flat" cmpd="sng" algn="ctr">
            <a:gradFill flip="none" rotWithShape="1">
              <a:gsLst>
                <a:gs pos="100000">
                  <a:sysClr val="window" lastClr="FFFFFF">
                    <a:lumMod val="100000"/>
                    <a:alpha val="0"/>
                  </a:sysClr>
                </a:gs>
                <a:gs pos="31000">
                  <a:srgbClr val="FFD17D"/>
                </a:gs>
              </a:gsLst>
              <a:lin ang="16200000" scaled="1"/>
              <a:tileRect/>
            </a:gradFill>
            <a:prstDash val="solid"/>
            <a:miter lim="800000"/>
          </a:ln>
          <a:effectLst/>
        </p:spPr>
        <p:txBody>
          <a:bodyPr rtlCol="0" anchor="ctr"/>
          <a:lstStyle/>
          <a:p>
            <a:pPr marL="0" marR="0" lvl="0" indent="0" algn="ctr" defTabSz="914478" eaLnBrk="1" fontAlgn="ctr" latinLnBrk="0" hangingPunct="1">
              <a:spcBef>
                <a:spcPts val="0"/>
              </a:spcBef>
              <a:spcAft>
                <a:spcPts val="0"/>
              </a:spcAft>
              <a:buClrTx/>
              <a:buSzTx/>
              <a:buFontTx/>
              <a:buNone/>
              <a:tabLst/>
              <a:defRPr/>
            </a:pPr>
            <a:endParaRPr kumimoji="0" lang="en-US" altLang="zh-CN" sz="105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文本框 75"/>
          <p:cNvSpPr txBox="1"/>
          <p:nvPr/>
        </p:nvSpPr>
        <p:spPr>
          <a:xfrm>
            <a:off x="3000633" y="5212883"/>
            <a:ext cx="829073" cy="253916"/>
          </a:xfrm>
          <a:prstGeom prst="rect">
            <a:avLst/>
          </a:prstGeom>
          <a:noFill/>
        </p:spPr>
        <p:txBody>
          <a:bodyPr wrap="none" rtlCol="0">
            <a:spAutoFit/>
          </a:bodyPr>
          <a:lstStyle/>
          <a:p>
            <a:pPr fontAlgn="ctr"/>
            <a:r>
              <a:rPr lang="en-US" sz="1050" dirty="0" smtClean="0">
                <a:latin typeface="Huawei Sans" panose="020C0503030203020204" pitchFamily="34" charset="0"/>
              </a:rPr>
              <a:t>Encryption</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文本框 76"/>
          <p:cNvSpPr txBox="1"/>
          <p:nvPr/>
        </p:nvSpPr>
        <p:spPr>
          <a:xfrm>
            <a:off x="8357767" y="5212883"/>
            <a:ext cx="845103" cy="253916"/>
          </a:xfrm>
          <a:prstGeom prst="rect">
            <a:avLst/>
          </a:prstGeom>
          <a:noFill/>
        </p:spPr>
        <p:txBody>
          <a:bodyPr wrap="none" rtlCol="0">
            <a:spAutoFit/>
          </a:bodyPr>
          <a:lstStyle/>
          <a:p>
            <a:pPr fontAlgn="ctr"/>
            <a:r>
              <a:rPr lang="en-US" sz="1050" dirty="0" smtClean="0">
                <a:latin typeface="Huawei Sans" panose="020C0503030203020204" pitchFamily="34" charset="0"/>
              </a:rPr>
              <a:t>Decryption</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TextBox 179"/>
          <p:cNvSpPr txBox="1"/>
          <p:nvPr/>
        </p:nvSpPr>
        <p:spPr>
          <a:xfrm>
            <a:off x="2130837" y="4529867"/>
            <a:ext cx="1296780" cy="319800"/>
          </a:xfrm>
          <a:prstGeom prst="roundRect">
            <a:avLst>
              <a:gd name="adj" fmla="val 0"/>
            </a:avLst>
          </a:prstGeom>
          <a:solidFill>
            <a:schemeClr val="accent1">
              <a:lumMod val="20000"/>
              <a:lumOff val="80000"/>
            </a:schemeClr>
          </a:solid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050" dirty="0" smtClean="0">
                <a:solidFill>
                  <a:schemeClr val="tx1"/>
                </a:solidFill>
                <a:latin typeface="Huawei Sans" panose="020C0503030203020204" pitchFamily="34" charset="0"/>
              </a:rPr>
              <a:t>IP packet</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3" name="直接箭头连接符 82"/>
          <p:cNvCxnSpPr/>
          <p:nvPr/>
        </p:nvCxnSpPr>
        <p:spPr>
          <a:xfrm>
            <a:off x="4516358" y="5328299"/>
            <a:ext cx="3109409" cy="0"/>
          </a:xfrm>
          <a:prstGeom prst="straightConnector1">
            <a:avLst/>
          </a:prstGeom>
          <a:ln w="19050">
            <a:solidFill>
              <a:srgbClr val="FFD17D"/>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84" name="文本框 83"/>
          <p:cNvSpPr txBox="1"/>
          <p:nvPr/>
        </p:nvSpPr>
        <p:spPr>
          <a:xfrm>
            <a:off x="5515188" y="4989410"/>
            <a:ext cx="1079142" cy="253916"/>
          </a:xfrm>
          <a:prstGeom prst="rect">
            <a:avLst/>
          </a:prstGeom>
          <a:noFill/>
        </p:spPr>
        <p:txBody>
          <a:bodyPr wrap="none" rtlCol="0">
            <a:spAutoFit/>
          </a:bodyPr>
          <a:lstStyle/>
          <a:p>
            <a:pPr algn="ctr" fontAlgn="ctr"/>
            <a:r>
              <a:rPr lang="en-US" sz="1050" dirty="0" smtClean="0">
                <a:latin typeface="Huawei Sans" panose="020C0503030203020204" pitchFamily="34" charset="0"/>
              </a:rPr>
              <a:t>Symmetric key</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p:cNvSpPr txBox="1"/>
          <p:nvPr/>
        </p:nvSpPr>
        <p:spPr>
          <a:xfrm>
            <a:off x="4413696" y="5351277"/>
            <a:ext cx="3295682" cy="415498"/>
          </a:xfrm>
          <a:prstGeom prst="rect">
            <a:avLst/>
          </a:prstGeom>
          <a:noFill/>
        </p:spPr>
        <p:txBody>
          <a:bodyPr wrap="square" rtlCol="0">
            <a:spAutoFit/>
          </a:bodyPr>
          <a:lstStyle/>
          <a:p>
            <a:pPr algn="ctr" fontAlgn="ctr"/>
            <a:r>
              <a:rPr lang="en-US" sz="1050" dirty="0" smtClean="0">
                <a:latin typeface="Huawei Sans" panose="020C0503030203020204" pitchFamily="34" charset="0"/>
              </a:rPr>
              <a:t>Manually configured or automatically negotiated through IKE</a:t>
            </a:r>
            <a:endParaRPr lang="en-US" sz="1050" dirty="0">
              <a:latin typeface="Huawei Sans" panose="020C0503030203020204" pitchFamily="34" charset="0"/>
            </a:endParaRPr>
          </a:p>
        </p:txBody>
      </p:sp>
      <p:sp>
        <p:nvSpPr>
          <p:cNvPr id="33" name="五边形 24"/>
          <p:cNvSpPr/>
          <p:nvPr/>
        </p:nvSpPr>
        <p:spPr bwMode="auto">
          <a:xfrm>
            <a:off x="6402493" y="70392"/>
            <a:ext cx="1008000" cy="288000"/>
          </a:xfrm>
          <a:prstGeom prst="homePlate">
            <a:avLst/>
          </a:prstGeom>
          <a:solidFill>
            <a:srgbClr val="D9D9D9"/>
          </a:solidFill>
          <a:ln w="9525" cap="flat" cmpd="sng" algn="ctr">
            <a:solidFill>
              <a:srgbClr val="BEE9EE"/>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IPsec Overview</a:t>
            </a:r>
            <a:endParaRPr lang="en-US" sz="900" dirty="0">
              <a:latin typeface="Huawei Sans" panose="020C0503030203020204" pitchFamily="34" charset="0"/>
            </a:endParaRPr>
          </a:p>
        </p:txBody>
      </p:sp>
      <p:sp>
        <p:nvSpPr>
          <p:cNvPr id="34" name="燕尾形 25"/>
          <p:cNvSpPr/>
          <p:nvPr/>
        </p:nvSpPr>
        <p:spPr bwMode="auto">
          <a:xfrm>
            <a:off x="8291457" y="70392"/>
            <a:ext cx="1008000"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a:latin typeface="Huawei Sans" panose="020C0503030203020204" pitchFamily="34" charset="0"/>
              </a:rPr>
              <a:t>Encapsulation</a:t>
            </a:r>
          </a:p>
          <a:p>
            <a:pPr algn="ctr" fontAlgn="ctr"/>
            <a:r>
              <a:rPr lang="en-US" sz="800" dirty="0">
                <a:latin typeface="Huawei Sans" panose="020C0503030203020204" pitchFamily="34" charset="0"/>
              </a:rPr>
              <a:t> Mode</a:t>
            </a:r>
            <a:endParaRPr lang="en-US" altLang="zh-CN" sz="800" dirty="0">
              <a:latin typeface="Huawei Sans" panose="020C0503030203020204" pitchFamily="34" charset="0"/>
              <a:sym typeface="Huawei Sans" panose="020C0503030203020204" pitchFamily="34" charset="0"/>
            </a:endParaRPr>
          </a:p>
        </p:txBody>
      </p:sp>
      <p:sp>
        <p:nvSpPr>
          <p:cNvPr id="35" name="燕尾形 25"/>
          <p:cNvSpPr/>
          <p:nvPr/>
        </p:nvSpPr>
        <p:spPr bwMode="auto">
          <a:xfrm>
            <a:off x="9193009" y="70392"/>
            <a:ext cx="832111"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a:latin typeface="Huawei Sans" panose="020C0503030203020204" pitchFamily="34" charset="0"/>
              </a:rPr>
              <a:t>Security </a:t>
            </a:r>
          </a:p>
          <a:p>
            <a:pPr algn="ctr" fontAlgn="ctr"/>
            <a:r>
              <a:rPr lang="en-US" sz="800" dirty="0">
                <a:latin typeface="Huawei Sans" panose="020C0503030203020204" pitchFamily="34" charset="0"/>
              </a:rPr>
              <a:t>Protocol</a:t>
            </a:r>
            <a:endParaRPr lang="en-US" altLang="zh-CN" sz="800" dirty="0">
              <a:latin typeface="Huawei Sans" panose="020C0503030203020204" pitchFamily="34" charset="0"/>
              <a:sym typeface="Huawei Sans" panose="020C0503030203020204" pitchFamily="34" charset="0"/>
            </a:endParaRPr>
          </a:p>
        </p:txBody>
      </p:sp>
      <p:sp>
        <p:nvSpPr>
          <p:cNvPr id="36" name="燕尾形 25"/>
          <p:cNvSpPr/>
          <p:nvPr/>
        </p:nvSpPr>
        <p:spPr bwMode="auto">
          <a:xfrm>
            <a:off x="7304045" y="70392"/>
            <a:ext cx="1093860" cy="288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IPsec Framework</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燕尾形 25"/>
          <p:cNvSpPr/>
          <p:nvPr/>
        </p:nvSpPr>
        <p:spPr bwMode="auto">
          <a:xfrm>
            <a:off x="9918672" y="70392"/>
            <a:ext cx="1034898" cy="288000"/>
          </a:xfrm>
          <a:prstGeom prst="chevron">
            <a:avLst/>
          </a:prstGeom>
          <a:solidFill>
            <a:srgbClr val="56C4D2"/>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900" b="1" kern="0" dirty="0">
                <a:solidFill>
                  <a:schemeClr val="bg1"/>
                </a:solidFill>
                <a:latin typeface="Huawei Sans" panose="020C0503030203020204" pitchFamily="34" charset="0"/>
                <a:ea typeface="方正兰亭黑简体" panose="02000000000000000000" pitchFamily="2" charset="-122"/>
              </a:rPr>
              <a:t>Encryption </a:t>
            </a:r>
            <a:r>
              <a:rPr lang="en-US" sz="900" b="1" kern="0" dirty="0" smtClean="0">
                <a:solidFill>
                  <a:schemeClr val="bg1"/>
                </a:solidFill>
                <a:latin typeface="Huawei Sans" panose="020C0503030203020204" pitchFamily="34" charset="0"/>
                <a:ea typeface="方正兰亭黑简体" panose="02000000000000000000" pitchFamily="2" charset="-122"/>
              </a:rPr>
              <a:t>and </a:t>
            </a:r>
          </a:p>
          <a:p>
            <a:pPr algn="ctr" fontAlgn="ctr"/>
            <a:r>
              <a:rPr lang="en-US" sz="900" b="1" kern="0" dirty="0" smtClean="0">
                <a:solidFill>
                  <a:schemeClr val="bg1"/>
                </a:solidFill>
                <a:latin typeface="Huawei Sans" panose="020C0503030203020204" pitchFamily="34" charset="0"/>
                <a:ea typeface="方正兰亭黑简体" panose="02000000000000000000" pitchFamily="2" charset="-122"/>
              </a:rPr>
              <a:t>Authentication</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燕尾形 25"/>
          <p:cNvSpPr/>
          <p:nvPr/>
        </p:nvSpPr>
        <p:spPr bwMode="auto">
          <a:xfrm>
            <a:off x="10847121" y="70392"/>
            <a:ext cx="916364"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800" dirty="0" smtClean="0">
                <a:latin typeface="Huawei Sans" panose="020C0503030203020204" pitchFamily="34" charset="0"/>
              </a:rPr>
              <a:t>Security Association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842131259"/>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Authentication Algorithms (1)</a:t>
            </a:r>
            <a:endParaRPr lang="en-US" altLang="zh-CN" dirty="0">
              <a:sym typeface="Huawei Sans" panose="020C0503030203020204" pitchFamily="34" charset="0"/>
            </a:endParaRPr>
          </a:p>
        </p:txBody>
      </p:sp>
      <p:sp>
        <p:nvSpPr>
          <p:cNvPr id="58" name="文本占位符 2"/>
          <p:cNvSpPr>
            <a:spLocks noGrp="1"/>
          </p:cNvSpPr>
          <p:nvPr>
            <p:ph type="body" sz="quarter" idx="10"/>
          </p:nvPr>
        </p:nvSpPr>
        <p:spPr/>
        <p:txBody>
          <a:bodyPr/>
          <a:lstStyle/>
          <a:p>
            <a:pPr algn="l"/>
            <a:r>
              <a:rPr lang="en-US" sz="1600" dirty="0" smtClean="0">
                <a:latin typeface="Huawei Sans" panose="020C0503030203020204" pitchFamily="34" charset="0"/>
              </a:rPr>
              <a:t>A one-way function is a function that is easy to compute on every input, but hard to invert given the image of a random input.</a:t>
            </a:r>
            <a:endParaRPr lang="en-US" altLang="zh-CN" sz="1600" dirty="0" smtClean="0">
              <a:latin typeface="Huawei Sans" panose="020C0503030203020204" pitchFamily="34" charset="0"/>
              <a:sym typeface="Huawei Sans" panose="020C0503030203020204" pitchFamily="34" charset="0"/>
            </a:endParaRPr>
          </a:p>
          <a:p>
            <a:pPr algn="l"/>
            <a:r>
              <a:rPr lang="en-US" sz="1600" dirty="0" smtClean="0">
                <a:latin typeface="Huawei Sans" panose="020C0503030203020204" pitchFamily="34" charset="0"/>
              </a:rPr>
              <a:t>A hash function uses a variable-length message as its input, compresses it, and generates a fixed-length digest.</a:t>
            </a:r>
            <a:endParaRPr lang="en-US" altLang="zh-CN" sz="1600" dirty="0" smtClean="0">
              <a:latin typeface="Huawei Sans" panose="020C0503030203020204" pitchFamily="34" charset="0"/>
              <a:cs typeface="+mn-ea"/>
              <a:sym typeface="Huawei Sans" panose="020C0503030203020204" pitchFamily="34" charset="0"/>
            </a:endParaRPr>
          </a:p>
          <a:p>
            <a:pPr algn="l"/>
            <a:r>
              <a:rPr lang="en-US" sz="1600" dirty="0" smtClean="0">
                <a:latin typeface="Huawei Sans" panose="020C0503030203020204" pitchFamily="34" charset="0"/>
              </a:rPr>
              <a:t>A function that has the characters of both a one-way function and a hash function is called a one-way hash function. That is, one-way hash functions produce completely different fixed-length outputs from a variable-length input, and (basically) reverse calculation cannot be performed on the outputs.</a:t>
            </a:r>
            <a:endParaRPr lang="en-US" altLang="zh-CN" sz="1600" dirty="0" smtClean="0">
              <a:latin typeface="Huawei Sans" panose="020C0503030203020204" pitchFamily="34" charset="0"/>
              <a:cs typeface="+mn-ea"/>
              <a:sym typeface="Huawei Sans" panose="020C0503030203020204" pitchFamily="34" charset="0"/>
            </a:endParaRPr>
          </a:p>
          <a:p>
            <a:pPr algn="l"/>
            <a:r>
              <a:rPr lang="en-US" sz="1600" dirty="0" smtClean="0">
                <a:latin typeface="Huawei Sans" panose="020C0503030203020204" pitchFamily="34" charset="0"/>
              </a:rPr>
              <a:t>Currently, widely used one-way hash functions include: MD5 and SHA.</a:t>
            </a:r>
            <a:endParaRPr lang="en-US" altLang="zh-CN" sz="1600" dirty="0" smtClean="0">
              <a:latin typeface="Huawei Sans" panose="020C0503030203020204" pitchFamily="34" charset="0"/>
              <a:cs typeface="+mn-ea"/>
              <a:sym typeface="Huawei Sans" panose="020C0503030203020204" pitchFamily="34" charset="0"/>
            </a:endParaRPr>
          </a:p>
        </p:txBody>
      </p:sp>
      <p:grpSp>
        <p:nvGrpSpPr>
          <p:cNvPr id="13" name="组合 12"/>
          <p:cNvGrpSpPr/>
          <p:nvPr/>
        </p:nvGrpSpPr>
        <p:grpSpPr>
          <a:xfrm>
            <a:off x="3673705" y="3839297"/>
            <a:ext cx="4844590" cy="644591"/>
            <a:chOff x="3139758" y="4034877"/>
            <a:chExt cx="4844590" cy="644591"/>
          </a:xfrm>
        </p:grpSpPr>
        <p:sp>
          <p:nvSpPr>
            <p:cNvPr id="60" name="TextBox 179"/>
            <p:cNvSpPr txBox="1"/>
            <p:nvPr/>
          </p:nvSpPr>
          <p:spPr>
            <a:xfrm>
              <a:off x="7030249" y="4197273"/>
              <a:ext cx="954099" cy="319800"/>
            </a:xfrm>
            <a:prstGeom prst="roundRect">
              <a:avLst>
                <a:gd name="adj" fmla="val 0"/>
              </a:avLst>
            </a:prstGeom>
            <a:solidFill>
              <a:srgbClr val="FFD17D"/>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400" dirty="0" smtClean="0">
                  <a:solidFill>
                    <a:schemeClr val="tx1"/>
                  </a:solidFill>
                  <a:latin typeface="Huawei Sans" panose="020C0503030203020204" pitchFamily="34" charset="0"/>
                </a:rPr>
                <a:t>Digest A</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4" name="直接箭头连接符 63"/>
            <p:cNvCxnSpPr>
              <a:stCxn id="75" idx="3"/>
              <a:endCxn id="60" idx="1"/>
            </p:cNvCxnSpPr>
            <p:nvPr/>
          </p:nvCxnSpPr>
          <p:spPr>
            <a:xfrm>
              <a:off x="5264667" y="4357173"/>
              <a:ext cx="1765582"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75" name="矩形 74"/>
            <p:cNvSpPr/>
            <p:nvPr/>
          </p:nvSpPr>
          <p:spPr>
            <a:xfrm>
              <a:off x="3139758" y="4193764"/>
              <a:ext cx="2124909" cy="32681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rPr>
                <a:t>0000 1111 </a:t>
              </a:r>
              <a:r>
                <a:rPr lang="en-US" sz="1400" b="1" dirty="0" smtClean="0">
                  <a:solidFill>
                    <a:srgbClr val="E28189"/>
                  </a:solidFill>
                  <a:latin typeface="Huawei Sans" panose="020C0503030203020204" pitchFamily="34" charset="0"/>
                </a:rPr>
                <a:t>0</a:t>
              </a:r>
              <a:r>
                <a:rPr lang="en-US" sz="1400" dirty="0" smtClean="0">
                  <a:solidFill>
                    <a:srgbClr val="1D1D1A"/>
                  </a:solidFill>
                  <a:latin typeface="Huawei Sans" panose="020C0503030203020204" pitchFamily="34" charset="0"/>
                </a:rPr>
                <a:t>000</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TextBox 179"/>
            <p:cNvSpPr txBox="1"/>
            <p:nvPr/>
          </p:nvSpPr>
          <p:spPr>
            <a:xfrm>
              <a:off x="5722885" y="4034877"/>
              <a:ext cx="667755" cy="644591"/>
            </a:xfrm>
            <a:prstGeom prst="roundRect">
              <a:avLst>
                <a:gd name="adj" fmla="val 50000"/>
              </a:avLst>
            </a:prstGeom>
            <a:solidFill>
              <a:srgbClr val="FFD17D"/>
            </a:solidFill>
            <a:ln>
              <a:noFill/>
            </a:ln>
          </p:spPr>
          <p:txBody>
            <a:bodyPr wrap="square" lIns="0" tIns="0" rIns="0" bIns="0" anchor="ctr" anchorCtr="0">
              <a:noAutofit/>
            </a:bodyPr>
            <a:lstStyle>
              <a:defPPr>
                <a:defRPr lang="en-US"/>
              </a:defPPr>
              <a:lvl1pPr algn="ctr">
                <a:defRPr sz="1400"/>
              </a:lvl1pPr>
            </a:lstStyle>
            <a:p>
              <a:pPr fontAlgn="ctr"/>
              <a:r>
                <a:rPr lang="en-US" sz="1200" dirty="0" smtClean="0">
                  <a:latin typeface="Huawei Sans" panose="020C0503030203020204" pitchFamily="34" charset="0"/>
                </a:rPr>
                <a:t>One-way hash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2" name="组合 11"/>
          <p:cNvGrpSpPr/>
          <p:nvPr/>
        </p:nvGrpSpPr>
        <p:grpSpPr>
          <a:xfrm>
            <a:off x="3673705" y="5556018"/>
            <a:ext cx="4844590" cy="644591"/>
            <a:chOff x="3139758" y="4878790"/>
            <a:chExt cx="4844590" cy="644591"/>
          </a:xfrm>
        </p:grpSpPr>
        <p:sp>
          <p:nvSpPr>
            <p:cNvPr id="63" name="TextBox 179"/>
            <p:cNvSpPr txBox="1"/>
            <p:nvPr/>
          </p:nvSpPr>
          <p:spPr>
            <a:xfrm>
              <a:off x="7030249" y="5041186"/>
              <a:ext cx="954099" cy="319800"/>
            </a:xfrm>
            <a:prstGeom prst="roundRect">
              <a:avLst>
                <a:gd name="adj" fmla="val 0"/>
              </a:avLst>
            </a:prstGeom>
            <a:solidFill>
              <a:srgbClr val="FFD17D"/>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400" dirty="0" smtClean="0">
                  <a:solidFill>
                    <a:schemeClr val="tx1"/>
                  </a:solidFill>
                  <a:latin typeface="Huawei Sans" panose="020C0503030203020204" pitchFamily="34" charset="0"/>
                </a:rPr>
                <a:t>Digest B</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3" name="直接箭头连接符 72"/>
            <p:cNvCxnSpPr>
              <a:stCxn id="80" idx="3"/>
              <a:endCxn id="63" idx="1"/>
            </p:cNvCxnSpPr>
            <p:nvPr/>
          </p:nvCxnSpPr>
          <p:spPr>
            <a:xfrm>
              <a:off x="5264667" y="5201086"/>
              <a:ext cx="1765582"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80" name="矩形 79"/>
            <p:cNvSpPr/>
            <p:nvPr/>
          </p:nvSpPr>
          <p:spPr>
            <a:xfrm>
              <a:off x="3139758" y="5037677"/>
              <a:ext cx="2124909" cy="32681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rPr>
                <a:t>0000 1111 </a:t>
              </a:r>
              <a:r>
                <a:rPr lang="en-US" sz="1400" b="1" dirty="0" smtClean="0">
                  <a:solidFill>
                    <a:srgbClr val="E28189"/>
                  </a:solidFill>
                  <a:latin typeface="Huawei Sans" panose="020C0503030203020204" pitchFamily="34" charset="0"/>
                </a:rPr>
                <a:t>1</a:t>
              </a:r>
              <a:r>
                <a:rPr lang="en-US" sz="1400" dirty="0" smtClean="0">
                  <a:solidFill>
                    <a:srgbClr val="1D1D1A"/>
                  </a:solidFill>
                  <a:latin typeface="Huawei Sans" panose="020C0503030203020204" pitchFamily="34" charset="0"/>
                </a:rPr>
                <a:t>000</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TextBox 179"/>
            <p:cNvSpPr txBox="1"/>
            <p:nvPr/>
          </p:nvSpPr>
          <p:spPr>
            <a:xfrm>
              <a:off x="5722885" y="4878790"/>
              <a:ext cx="667755" cy="644591"/>
            </a:xfrm>
            <a:prstGeom prst="roundRect">
              <a:avLst>
                <a:gd name="adj" fmla="val 50000"/>
              </a:avLst>
            </a:prstGeom>
            <a:solidFill>
              <a:srgbClr val="FFD17D"/>
            </a:solidFill>
            <a:ln>
              <a:noFill/>
            </a:ln>
          </p:spPr>
          <p:txBody>
            <a:bodyPr wrap="square" lIns="0" tIns="0" rIns="0" bIns="0" anchor="ctr" anchorCtr="0">
              <a:noAutofit/>
            </a:bodyPr>
            <a:lstStyle>
              <a:defPPr>
                <a:defRPr lang="en-US"/>
              </a:defPPr>
              <a:lvl1pPr algn="ctr">
                <a:defRPr sz="1400"/>
              </a:lvl1pPr>
            </a:lstStyle>
            <a:p>
              <a:pPr fontAlgn="ctr"/>
              <a:r>
                <a:rPr lang="en-US" sz="1200" dirty="0" smtClean="0">
                  <a:latin typeface="Huawei Sans" panose="020C0503030203020204" pitchFamily="34" charset="0"/>
                </a:rPr>
                <a:t>One-way hash</a:t>
              </a:r>
              <a:endParaRPr lang="en-US" sz="1200" dirty="0">
                <a:latin typeface="Huawei Sans" panose="020C0503030203020204" pitchFamily="34" charset="0"/>
              </a:endParaRPr>
            </a:p>
          </p:txBody>
        </p:sp>
      </p:grpSp>
      <p:sp>
        <p:nvSpPr>
          <p:cNvPr id="86" name="文本框 85"/>
          <p:cNvSpPr txBox="1"/>
          <p:nvPr/>
        </p:nvSpPr>
        <p:spPr>
          <a:xfrm>
            <a:off x="4333876" y="4919808"/>
            <a:ext cx="3524250" cy="307777"/>
          </a:xfrm>
          <a:prstGeom prst="rect">
            <a:avLst/>
          </a:prstGeom>
          <a:noFill/>
        </p:spPr>
        <p:txBody>
          <a:bodyPr wrap="square" rtlCol="0">
            <a:spAutoFit/>
          </a:bodyPr>
          <a:lstStyle/>
          <a:p>
            <a:pPr fontAlgn="ctr"/>
            <a:r>
              <a:rPr lang="en-US" sz="1400" dirty="0" smtClean="0">
                <a:solidFill>
                  <a:srgbClr val="C7000B"/>
                </a:solidFill>
                <a:latin typeface="Huawei Sans" panose="020C0503030203020204" pitchFamily="34" charset="0"/>
              </a:rPr>
              <a:t>The output varies according to the input.</a:t>
            </a: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a:xfrm>
            <a:off x="8124460" y="4596643"/>
            <a:ext cx="2641271" cy="954107"/>
          </a:xfrm>
          <a:prstGeom prst="rect">
            <a:avLst/>
          </a:prstGeom>
          <a:noFill/>
        </p:spPr>
        <p:txBody>
          <a:bodyPr wrap="square" rtlCol="0">
            <a:spAutoFit/>
          </a:bodyPr>
          <a:lstStyle/>
          <a:p>
            <a:pPr fontAlgn="ctr"/>
            <a:r>
              <a:rPr lang="en-US" sz="1400" dirty="0" smtClean="0">
                <a:solidFill>
                  <a:srgbClr val="C7000B"/>
                </a:solidFill>
                <a:latin typeface="Huawei Sans" panose="020C0503030203020204" pitchFamily="34" charset="0"/>
              </a:rPr>
              <a:t>If the same one-way hash function is used for calculation, the lengths of digests A and B are the same.</a:t>
            </a: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 name="直接箭头连接符 21"/>
          <p:cNvCxnSpPr/>
          <p:nvPr/>
        </p:nvCxnSpPr>
        <p:spPr>
          <a:xfrm>
            <a:off x="8041246" y="4521988"/>
            <a:ext cx="0" cy="992987"/>
          </a:xfrm>
          <a:prstGeom prst="straightConnector1">
            <a:avLst/>
          </a:prstGeom>
          <a:ln w="1905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五边形 24"/>
          <p:cNvSpPr/>
          <p:nvPr/>
        </p:nvSpPr>
        <p:spPr bwMode="auto">
          <a:xfrm>
            <a:off x="6402493" y="70392"/>
            <a:ext cx="1008000" cy="288000"/>
          </a:xfrm>
          <a:prstGeom prst="homePlate">
            <a:avLst/>
          </a:prstGeom>
          <a:solidFill>
            <a:srgbClr val="D9D9D9"/>
          </a:solidFill>
          <a:ln w="9525" cap="flat" cmpd="sng" algn="ctr">
            <a:solidFill>
              <a:srgbClr val="BEE9EE"/>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IPsec Overview</a:t>
            </a:r>
            <a:endParaRPr lang="en-US" sz="900" dirty="0">
              <a:latin typeface="Huawei Sans" panose="020C0503030203020204" pitchFamily="34" charset="0"/>
            </a:endParaRPr>
          </a:p>
        </p:txBody>
      </p:sp>
      <p:sp>
        <p:nvSpPr>
          <p:cNvPr id="30" name="燕尾形 25"/>
          <p:cNvSpPr/>
          <p:nvPr/>
        </p:nvSpPr>
        <p:spPr bwMode="auto">
          <a:xfrm>
            <a:off x="8291457" y="70392"/>
            <a:ext cx="1008000"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a:latin typeface="Huawei Sans" panose="020C0503030203020204" pitchFamily="34" charset="0"/>
              </a:rPr>
              <a:t>Encapsulation</a:t>
            </a:r>
          </a:p>
          <a:p>
            <a:pPr algn="ctr" fontAlgn="ctr"/>
            <a:r>
              <a:rPr lang="en-US" sz="800" dirty="0">
                <a:latin typeface="Huawei Sans" panose="020C0503030203020204" pitchFamily="34" charset="0"/>
              </a:rPr>
              <a:t> Mode</a:t>
            </a:r>
            <a:endParaRPr lang="en-US" altLang="zh-CN" sz="800" dirty="0">
              <a:latin typeface="Huawei Sans" panose="020C0503030203020204" pitchFamily="34" charset="0"/>
              <a:sym typeface="Huawei Sans" panose="020C0503030203020204" pitchFamily="34" charset="0"/>
            </a:endParaRPr>
          </a:p>
        </p:txBody>
      </p:sp>
      <p:sp>
        <p:nvSpPr>
          <p:cNvPr id="31" name="燕尾形 25"/>
          <p:cNvSpPr/>
          <p:nvPr/>
        </p:nvSpPr>
        <p:spPr bwMode="auto">
          <a:xfrm>
            <a:off x="9193009" y="70392"/>
            <a:ext cx="832111"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a:latin typeface="Huawei Sans" panose="020C0503030203020204" pitchFamily="34" charset="0"/>
              </a:rPr>
              <a:t>Security </a:t>
            </a:r>
          </a:p>
          <a:p>
            <a:pPr algn="ctr" fontAlgn="ctr"/>
            <a:r>
              <a:rPr lang="en-US" sz="800" dirty="0">
                <a:latin typeface="Huawei Sans" panose="020C0503030203020204" pitchFamily="34" charset="0"/>
              </a:rPr>
              <a:t>Protocol</a:t>
            </a:r>
            <a:endParaRPr lang="en-US" altLang="zh-CN" sz="800" dirty="0">
              <a:latin typeface="Huawei Sans" panose="020C0503030203020204" pitchFamily="34" charset="0"/>
              <a:sym typeface="Huawei Sans" panose="020C0503030203020204" pitchFamily="34" charset="0"/>
            </a:endParaRPr>
          </a:p>
        </p:txBody>
      </p:sp>
      <p:sp>
        <p:nvSpPr>
          <p:cNvPr id="32" name="燕尾形 25"/>
          <p:cNvSpPr/>
          <p:nvPr/>
        </p:nvSpPr>
        <p:spPr bwMode="auto">
          <a:xfrm>
            <a:off x="7304045" y="70392"/>
            <a:ext cx="1093860" cy="288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IPsec Framework</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燕尾形 25"/>
          <p:cNvSpPr/>
          <p:nvPr/>
        </p:nvSpPr>
        <p:spPr bwMode="auto">
          <a:xfrm>
            <a:off x="9918672" y="70392"/>
            <a:ext cx="1034898" cy="288000"/>
          </a:xfrm>
          <a:prstGeom prst="chevron">
            <a:avLst/>
          </a:prstGeom>
          <a:solidFill>
            <a:srgbClr val="56C4D2"/>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900" b="1" kern="0" dirty="0">
                <a:solidFill>
                  <a:schemeClr val="bg1"/>
                </a:solidFill>
                <a:latin typeface="Huawei Sans" panose="020C0503030203020204" pitchFamily="34" charset="0"/>
                <a:ea typeface="方正兰亭黑简体" panose="02000000000000000000" pitchFamily="2" charset="-122"/>
              </a:rPr>
              <a:t>Encryption </a:t>
            </a:r>
            <a:r>
              <a:rPr lang="en-US" sz="900" b="1" kern="0" dirty="0" smtClean="0">
                <a:solidFill>
                  <a:schemeClr val="bg1"/>
                </a:solidFill>
                <a:latin typeface="Huawei Sans" panose="020C0503030203020204" pitchFamily="34" charset="0"/>
                <a:ea typeface="方正兰亭黑简体" panose="02000000000000000000" pitchFamily="2" charset="-122"/>
              </a:rPr>
              <a:t>and </a:t>
            </a:r>
          </a:p>
          <a:p>
            <a:pPr algn="ctr" fontAlgn="ctr"/>
            <a:r>
              <a:rPr lang="en-US" sz="900" b="1" kern="0" dirty="0" smtClean="0">
                <a:solidFill>
                  <a:schemeClr val="bg1"/>
                </a:solidFill>
                <a:latin typeface="Huawei Sans" panose="020C0503030203020204" pitchFamily="34" charset="0"/>
                <a:ea typeface="方正兰亭黑简体" panose="02000000000000000000" pitchFamily="2" charset="-122"/>
              </a:rPr>
              <a:t>Authentication</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燕尾形 25"/>
          <p:cNvSpPr/>
          <p:nvPr/>
        </p:nvSpPr>
        <p:spPr bwMode="auto">
          <a:xfrm>
            <a:off x="10847121" y="70392"/>
            <a:ext cx="916364"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800" dirty="0" smtClean="0">
                <a:latin typeface="Huawei Sans" panose="020C0503030203020204" pitchFamily="34" charset="0"/>
              </a:rPr>
              <a:t>Security Association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273273299"/>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a:prstGeom prst="rect">
            <a:avLst/>
          </a:prstGeom>
        </p:spPr>
        <p:txBody>
          <a:bodyPr/>
          <a:lstStyle/>
          <a:p>
            <a:pPr algn="l"/>
            <a:r>
              <a:rPr lang="en-US" sz="1400" dirty="0" smtClean="0">
                <a:latin typeface="Huawei Sans" panose="020C0503030203020204" pitchFamily="34" charset="0"/>
              </a:rPr>
              <a:t>A campus network typically refers to the internal network of an enterprise or organization. It primarily aims to enable more efficient operations of enterprises' main businesses.</a:t>
            </a:r>
          </a:p>
          <a:p>
            <a:pPr algn="l"/>
            <a:r>
              <a:rPr lang="en-US" sz="1400" dirty="0" smtClean="0">
                <a:latin typeface="Huawei Sans" panose="020C0503030203020204" pitchFamily="34" charset="0"/>
              </a:rPr>
              <a:t>A Wide Area Network (WAN) is a long-distance communications network that connects multiple Local Area Networks (LANs) or Metropolitan Area Networks (MANs) across different geographic areas. A WAN is generally provided by a carrier and connects the egress of a campus to other campuses. A typical WAN covers distances of tens to tens of thousands of kilometers. It spans a large geographic area such as across cities, regions, or countries.</a:t>
            </a:r>
          </a:p>
          <a:p>
            <a:pPr algn="l"/>
            <a:r>
              <a:rPr lang="en-US" sz="1400" dirty="0" smtClean="0">
                <a:latin typeface="Huawei Sans" panose="020C0503030203020204" pitchFamily="34" charset="0"/>
              </a:rPr>
              <a:t>Enterprises use the WANs provided by carriers to interconnect their branches, headquarters, and data centers (DCs) across different geographic areas. Mission-critical applications, information, and data of traditional enterprises are typically stored inside the enterprise. As such, the WAN bandwidth requirements are small, and service changes are not frequent. This traditional enterprise WAN architecture has long been playing an important role in enterprise branch interconnections and meets the service requirements of enterprise users.</a:t>
            </a:r>
          </a:p>
          <a:p>
            <a:pPr algn="l"/>
            <a:r>
              <a:rPr lang="en-US" sz="1400" dirty="0" smtClean="0">
                <a:latin typeface="Huawei Sans" panose="020C0503030203020204" pitchFamily="34" charset="0"/>
              </a:rPr>
              <a:t>Enterprise WANs are developing and changing, driven by dynamic business environments and technologies. In recent years, new business trends and technologies that affect WANs have been constantly emerging.</a:t>
            </a:r>
            <a:endParaRPr lang="en-US" altLang="zh-CN" sz="14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95632281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Authentication Algorithms (2)</a:t>
            </a:r>
            <a:endParaRPr lang="en-US" altLang="zh-CN" dirty="0">
              <a:sym typeface="Huawei Sans" panose="020C0503030203020204" pitchFamily="34" charset="0"/>
            </a:endParaRPr>
          </a:p>
        </p:txBody>
      </p:sp>
      <p:sp>
        <p:nvSpPr>
          <p:cNvPr id="58" name="文本占位符 2"/>
          <p:cNvSpPr>
            <a:spLocks noGrp="1"/>
          </p:cNvSpPr>
          <p:nvPr>
            <p:ph type="body" sz="quarter" idx="10"/>
          </p:nvPr>
        </p:nvSpPr>
        <p:spPr/>
        <p:txBody>
          <a:bodyPr/>
          <a:lstStyle/>
          <a:p>
            <a:pPr algn="l"/>
            <a:r>
              <a:rPr lang="en-US" sz="1600" dirty="0" smtClean="0">
                <a:latin typeface="Huawei Sans" panose="020C0503030203020204" pitchFamily="34" charset="0"/>
              </a:rPr>
              <a:t>One-way hash functions cannot ensure that data is not modified during transmission. When modifying original data, anyone can run a hash function on the modified data.</a:t>
            </a:r>
            <a:endParaRPr lang="en-US" altLang="zh-CN" sz="1600" dirty="0" smtClean="0">
              <a:latin typeface="Huawei Sans" panose="020C0503030203020204" pitchFamily="34" charset="0"/>
              <a:sym typeface="Huawei Sans" panose="020C0503030203020204" pitchFamily="34" charset="0"/>
            </a:endParaRPr>
          </a:p>
          <a:p>
            <a:pPr algn="l"/>
            <a:r>
              <a:rPr lang="en-US" sz="1600" dirty="0" smtClean="0">
                <a:latin typeface="Huawei Sans" panose="020C0503030203020204" pitchFamily="34" charset="0"/>
              </a:rPr>
              <a:t>One-way hash functions are typically used to verify data integrity, for example, to ensure that a downloaded file is not damaged during transmission (by comparing digest information).</a:t>
            </a:r>
            <a:endParaRPr lang="en-US" altLang="zh-CN" sz="1600" dirty="0" smtClean="0">
              <a:latin typeface="Huawei Sans" panose="020C0503030203020204" pitchFamily="34" charset="0"/>
              <a:sym typeface="Huawei Sans" panose="020C0503030203020204" pitchFamily="34" charset="0"/>
            </a:endParaRPr>
          </a:p>
        </p:txBody>
      </p:sp>
      <p:sp>
        <p:nvSpPr>
          <p:cNvPr id="60" name="TextBox 179"/>
          <p:cNvSpPr txBox="1"/>
          <p:nvPr/>
        </p:nvSpPr>
        <p:spPr>
          <a:xfrm>
            <a:off x="2977011" y="3142657"/>
            <a:ext cx="954099" cy="319800"/>
          </a:xfrm>
          <a:prstGeom prst="roundRect">
            <a:avLst>
              <a:gd name="adj" fmla="val 0"/>
            </a:avLst>
          </a:prstGeom>
          <a:solidFill>
            <a:srgbClr val="FFD17D"/>
          </a:solid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400" dirty="0" smtClean="0">
                <a:solidFill>
                  <a:schemeClr val="tx1"/>
                </a:solidFill>
                <a:latin typeface="Huawei Sans" panose="020C0503030203020204" pitchFamily="34" charset="0"/>
              </a:rPr>
              <a:t>Digest A</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矩形 74"/>
          <p:cNvSpPr/>
          <p:nvPr/>
        </p:nvSpPr>
        <p:spPr>
          <a:xfrm>
            <a:off x="847711" y="3142657"/>
            <a:ext cx="2124909" cy="32681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rPr>
              <a:t>0000 1111 </a:t>
            </a:r>
            <a:r>
              <a:rPr lang="en-US" sz="1400" b="1" dirty="0" smtClean="0">
                <a:solidFill>
                  <a:srgbClr val="E28189"/>
                </a:solidFill>
                <a:latin typeface="Huawei Sans" panose="020C0503030203020204" pitchFamily="34" charset="0"/>
              </a:rPr>
              <a:t>0</a:t>
            </a:r>
            <a:r>
              <a:rPr lang="en-US" sz="1400" dirty="0" smtClean="0">
                <a:solidFill>
                  <a:srgbClr val="1D1D1A"/>
                </a:solidFill>
                <a:latin typeface="Huawei Sans" panose="020C0503030203020204" pitchFamily="34" charset="0"/>
              </a:rPr>
              <a:t>000</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右大括号 37"/>
          <p:cNvSpPr/>
          <p:nvPr/>
        </p:nvSpPr>
        <p:spPr>
          <a:xfrm rot="5400000">
            <a:off x="1804059" y="2566217"/>
            <a:ext cx="190501" cy="2090382"/>
          </a:xfrm>
          <a:prstGeom prst="rightBrace">
            <a:avLst>
              <a:gd name="adj1" fmla="val 8333"/>
              <a:gd name="adj2" fmla="val 49544"/>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任意多边形 16"/>
          <p:cNvSpPr/>
          <p:nvPr/>
        </p:nvSpPr>
        <p:spPr>
          <a:xfrm>
            <a:off x="1915802" y="3521392"/>
            <a:ext cx="1531620" cy="609600"/>
          </a:xfrm>
          <a:custGeom>
            <a:avLst/>
            <a:gdLst>
              <a:gd name="connsiteX0" fmla="*/ 0 w 1531620"/>
              <a:gd name="connsiteY0" fmla="*/ 320040 h 609600"/>
              <a:gd name="connsiteX1" fmla="*/ 0 w 1531620"/>
              <a:gd name="connsiteY1" fmla="*/ 609600 h 609600"/>
              <a:gd name="connsiteX2" fmla="*/ 1531620 w 1531620"/>
              <a:gd name="connsiteY2" fmla="*/ 609600 h 609600"/>
              <a:gd name="connsiteX3" fmla="*/ 1531620 w 1531620"/>
              <a:gd name="connsiteY3" fmla="*/ 0 h 609600"/>
            </a:gdLst>
            <a:ahLst/>
            <a:cxnLst>
              <a:cxn ang="0">
                <a:pos x="connsiteX0" y="connsiteY0"/>
              </a:cxn>
              <a:cxn ang="0">
                <a:pos x="connsiteX1" y="connsiteY1"/>
              </a:cxn>
              <a:cxn ang="0">
                <a:pos x="connsiteX2" y="connsiteY2"/>
              </a:cxn>
              <a:cxn ang="0">
                <a:pos x="connsiteX3" y="connsiteY3"/>
              </a:cxn>
            </a:cxnLst>
            <a:rect l="l" t="t" r="r" b="b"/>
            <a:pathLst>
              <a:path w="1531620" h="609600">
                <a:moveTo>
                  <a:pt x="0" y="320040"/>
                </a:moveTo>
                <a:lnTo>
                  <a:pt x="0" y="609600"/>
                </a:lnTo>
                <a:lnTo>
                  <a:pt x="1531620" y="609600"/>
                </a:lnTo>
                <a:lnTo>
                  <a:pt x="1531620" y="0"/>
                </a:lnTo>
              </a:path>
            </a:pathLst>
          </a:custGeom>
          <a:ln w="19050">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82" name="TextBox 179"/>
          <p:cNvSpPr txBox="1"/>
          <p:nvPr/>
        </p:nvSpPr>
        <p:spPr>
          <a:xfrm>
            <a:off x="2390271" y="3808696"/>
            <a:ext cx="667755" cy="644591"/>
          </a:xfrm>
          <a:prstGeom prst="roundRect">
            <a:avLst>
              <a:gd name="adj" fmla="val 50000"/>
            </a:avLst>
          </a:prstGeom>
          <a:solidFill>
            <a:srgbClr val="FFD17D"/>
          </a:solidFill>
          <a:ln>
            <a:noFill/>
          </a:ln>
        </p:spPr>
        <p:txBody>
          <a:bodyPr wrap="square" lIns="0" tIns="0" rIns="0" bIns="0" anchor="ctr" anchorCtr="0">
            <a:noAutofit/>
          </a:bodyPr>
          <a:lstStyle>
            <a:defPPr>
              <a:defRPr lang="en-US"/>
            </a:defPPr>
            <a:lvl1pPr algn="ctr">
              <a:defRPr sz="1400"/>
            </a:lvl1pPr>
          </a:lstStyle>
          <a:p>
            <a:pPr fontAlgn="ctr"/>
            <a:r>
              <a:rPr lang="en-US" sz="1200" dirty="0" smtClean="0">
                <a:latin typeface="Huawei Sans" panose="020C0503030203020204" pitchFamily="34" charset="0"/>
              </a:rPr>
              <a:t>One-way hash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TextBox 179"/>
          <p:cNvSpPr txBox="1"/>
          <p:nvPr/>
        </p:nvSpPr>
        <p:spPr>
          <a:xfrm>
            <a:off x="9510913" y="3694324"/>
            <a:ext cx="954099" cy="319800"/>
          </a:xfrm>
          <a:prstGeom prst="roundRect">
            <a:avLst>
              <a:gd name="adj" fmla="val 0"/>
            </a:avLst>
          </a:prstGeom>
          <a:solidFill>
            <a:srgbClr val="FFD17D"/>
          </a:solid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400" dirty="0" smtClean="0">
                <a:solidFill>
                  <a:schemeClr val="tx1"/>
                </a:solidFill>
                <a:latin typeface="Huawei Sans" panose="020C0503030203020204" pitchFamily="34" charset="0"/>
              </a:rPr>
              <a:t>Digest B</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矩形 41"/>
          <p:cNvSpPr/>
          <p:nvPr/>
        </p:nvSpPr>
        <p:spPr>
          <a:xfrm>
            <a:off x="8925508" y="3173618"/>
            <a:ext cx="2124909" cy="32681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rPr>
              <a:t>0000 1111 </a:t>
            </a:r>
            <a:r>
              <a:rPr lang="en-US" sz="1400" b="1" dirty="0" smtClean="0">
                <a:solidFill>
                  <a:srgbClr val="E28189"/>
                </a:solidFill>
                <a:latin typeface="Huawei Sans" panose="020C0503030203020204" pitchFamily="34" charset="0"/>
              </a:rPr>
              <a:t>1</a:t>
            </a:r>
            <a:r>
              <a:rPr lang="en-US" sz="1400" dirty="0" smtClean="0">
                <a:solidFill>
                  <a:srgbClr val="1D1D1A"/>
                </a:solidFill>
                <a:latin typeface="Huawei Sans" panose="020C0503030203020204" pitchFamily="34" charset="0"/>
              </a:rPr>
              <a:t>000</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a:xfrm>
            <a:off x="2352091" y="4539232"/>
            <a:ext cx="744114" cy="307777"/>
          </a:xfrm>
          <a:prstGeom prst="rect">
            <a:avLst/>
          </a:prstGeom>
          <a:noFill/>
        </p:spPr>
        <p:txBody>
          <a:bodyPr wrap="none" rtlCol="0">
            <a:spAutoFit/>
          </a:bodyPr>
          <a:lstStyle/>
          <a:p>
            <a:pPr fontAlgn="ctr"/>
            <a:r>
              <a:rPr lang="en-US" sz="1400" dirty="0" smtClean="0">
                <a:latin typeface="Huawei Sans" panose="020C0503030203020204" pitchFamily="34" charset="0"/>
              </a:rPr>
              <a:t>Sender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a:xfrm>
            <a:off x="8539715" y="4549171"/>
            <a:ext cx="2976010" cy="523220"/>
          </a:xfrm>
          <a:prstGeom prst="rect">
            <a:avLst/>
          </a:prstGeom>
          <a:noFill/>
        </p:spPr>
        <p:txBody>
          <a:bodyPr wrap="square" rtlCol="0">
            <a:spAutoFit/>
          </a:bodyPr>
          <a:lstStyle/>
          <a:p>
            <a:pPr algn="ctr" fontAlgn="ctr"/>
            <a:r>
              <a:rPr lang="en-US" sz="1400" dirty="0" smtClean="0">
                <a:latin typeface="Huawei Sans" panose="020C0503030203020204" pitchFamily="34" charset="0"/>
              </a:rPr>
              <a:t>The receiver receives the modified original data and digest.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a:xfrm>
            <a:off x="4657359" y="3893796"/>
            <a:ext cx="3219816" cy="523220"/>
          </a:xfrm>
          <a:prstGeom prst="rect">
            <a:avLst/>
          </a:prstGeom>
          <a:noFill/>
        </p:spPr>
        <p:txBody>
          <a:bodyPr wrap="square" rtlCol="0">
            <a:spAutoFit/>
          </a:bodyPr>
          <a:lstStyle/>
          <a:p>
            <a:pPr algn="ctr" fontAlgn="ctr"/>
            <a:r>
              <a:rPr lang="en-US" sz="1400" dirty="0" smtClean="0">
                <a:latin typeface="Huawei Sans" panose="020C0503030203020204" pitchFamily="34" charset="0"/>
              </a:rPr>
              <a:t>The man-in-the-middle intercepts and modifies the data.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TextBox 179"/>
          <p:cNvSpPr txBox="1"/>
          <p:nvPr/>
        </p:nvSpPr>
        <p:spPr>
          <a:xfrm>
            <a:off x="6854867" y="4406276"/>
            <a:ext cx="954099" cy="319800"/>
          </a:xfrm>
          <a:prstGeom prst="roundRect">
            <a:avLst>
              <a:gd name="adj" fmla="val 0"/>
            </a:avLst>
          </a:prstGeom>
          <a:solidFill>
            <a:srgbClr val="FFD17D"/>
          </a:solid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400" dirty="0" smtClean="0">
                <a:solidFill>
                  <a:schemeClr val="tx1"/>
                </a:solidFill>
                <a:latin typeface="Huawei Sans" panose="020C0503030203020204" pitchFamily="34" charset="0"/>
              </a:rPr>
              <a:t>Digest B</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矩形 51"/>
          <p:cNvSpPr/>
          <p:nvPr/>
        </p:nvSpPr>
        <p:spPr>
          <a:xfrm>
            <a:off x="4725567" y="4406276"/>
            <a:ext cx="2124909" cy="32681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rPr>
              <a:t>0000 1111 </a:t>
            </a:r>
            <a:r>
              <a:rPr lang="en-US" sz="1400" b="1" dirty="0" smtClean="0">
                <a:solidFill>
                  <a:srgbClr val="E28189"/>
                </a:solidFill>
                <a:latin typeface="Huawei Sans" panose="020C0503030203020204" pitchFamily="34" charset="0"/>
              </a:rPr>
              <a:t>1</a:t>
            </a:r>
            <a:r>
              <a:rPr lang="en-US" sz="1400" dirty="0" smtClean="0">
                <a:solidFill>
                  <a:srgbClr val="1D1D1A"/>
                </a:solidFill>
                <a:latin typeface="Huawei Sans" panose="020C0503030203020204" pitchFamily="34" charset="0"/>
              </a:rPr>
              <a:t>000</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右大括号 52"/>
          <p:cNvSpPr/>
          <p:nvPr/>
        </p:nvSpPr>
        <p:spPr>
          <a:xfrm rot="5400000">
            <a:off x="5681915" y="3829836"/>
            <a:ext cx="190501" cy="2090382"/>
          </a:xfrm>
          <a:prstGeom prst="rightBrace">
            <a:avLst>
              <a:gd name="adj1" fmla="val 8333"/>
              <a:gd name="adj2" fmla="val 49544"/>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任意多边形 53"/>
          <p:cNvSpPr/>
          <p:nvPr/>
        </p:nvSpPr>
        <p:spPr>
          <a:xfrm>
            <a:off x="5793658" y="4785011"/>
            <a:ext cx="1531620" cy="609600"/>
          </a:xfrm>
          <a:custGeom>
            <a:avLst/>
            <a:gdLst>
              <a:gd name="connsiteX0" fmla="*/ 0 w 1531620"/>
              <a:gd name="connsiteY0" fmla="*/ 320040 h 609600"/>
              <a:gd name="connsiteX1" fmla="*/ 0 w 1531620"/>
              <a:gd name="connsiteY1" fmla="*/ 609600 h 609600"/>
              <a:gd name="connsiteX2" fmla="*/ 1531620 w 1531620"/>
              <a:gd name="connsiteY2" fmla="*/ 609600 h 609600"/>
              <a:gd name="connsiteX3" fmla="*/ 1531620 w 1531620"/>
              <a:gd name="connsiteY3" fmla="*/ 0 h 609600"/>
            </a:gdLst>
            <a:ahLst/>
            <a:cxnLst>
              <a:cxn ang="0">
                <a:pos x="connsiteX0" y="connsiteY0"/>
              </a:cxn>
              <a:cxn ang="0">
                <a:pos x="connsiteX1" y="connsiteY1"/>
              </a:cxn>
              <a:cxn ang="0">
                <a:pos x="connsiteX2" y="connsiteY2"/>
              </a:cxn>
              <a:cxn ang="0">
                <a:pos x="connsiteX3" y="connsiteY3"/>
              </a:cxn>
            </a:cxnLst>
            <a:rect l="l" t="t" r="r" b="b"/>
            <a:pathLst>
              <a:path w="1531620" h="609600">
                <a:moveTo>
                  <a:pt x="0" y="320040"/>
                </a:moveTo>
                <a:lnTo>
                  <a:pt x="0" y="609600"/>
                </a:lnTo>
                <a:lnTo>
                  <a:pt x="1531620" y="609600"/>
                </a:lnTo>
                <a:lnTo>
                  <a:pt x="1531620" y="0"/>
                </a:lnTo>
              </a:path>
            </a:pathLst>
          </a:custGeom>
          <a:ln w="19050">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55" name="TextBox 179"/>
          <p:cNvSpPr txBox="1"/>
          <p:nvPr/>
        </p:nvSpPr>
        <p:spPr>
          <a:xfrm>
            <a:off x="6268127" y="5072315"/>
            <a:ext cx="667755" cy="644591"/>
          </a:xfrm>
          <a:prstGeom prst="roundRect">
            <a:avLst>
              <a:gd name="adj" fmla="val 50000"/>
            </a:avLst>
          </a:prstGeom>
          <a:solidFill>
            <a:srgbClr val="FFD17D"/>
          </a:solidFill>
          <a:ln>
            <a:noFill/>
          </a:ln>
        </p:spPr>
        <p:txBody>
          <a:bodyPr wrap="square" lIns="0" tIns="0" rIns="0" bIns="0" anchor="ctr" anchorCtr="0">
            <a:noAutofit/>
          </a:bodyPr>
          <a:lstStyle>
            <a:defPPr>
              <a:defRPr lang="en-US"/>
            </a:defPPr>
            <a:lvl1pPr algn="ctr">
              <a:defRPr sz="1400"/>
            </a:lvl1pPr>
          </a:lstStyle>
          <a:p>
            <a:pPr fontAlgn="ctr"/>
            <a:r>
              <a:rPr lang="en-US" sz="1200" dirty="0" smtClean="0">
                <a:latin typeface="Huawei Sans" panose="020C0503030203020204" pitchFamily="34" charset="0"/>
              </a:rPr>
              <a:t>One-way hash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任意多边形 18"/>
          <p:cNvSpPr/>
          <p:nvPr/>
        </p:nvSpPr>
        <p:spPr>
          <a:xfrm>
            <a:off x="4067175" y="3315652"/>
            <a:ext cx="4648200" cy="552450"/>
          </a:xfrm>
          <a:custGeom>
            <a:avLst/>
            <a:gdLst>
              <a:gd name="connsiteX0" fmla="*/ 0 w 4648200"/>
              <a:gd name="connsiteY0" fmla="*/ 0 h 552450"/>
              <a:gd name="connsiteX1" fmla="*/ 0 w 4648200"/>
              <a:gd name="connsiteY1" fmla="*/ 0 h 552450"/>
              <a:gd name="connsiteX2" fmla="*/ 1828800 w 4648200"/>
              <a:gd name="connsiteY2" fmla="*/ 0 h 552450"/>
              <a:gd name="connsiteX3" fmla="*/ 1828800 w 4648200"/>
              <a:gd name="connsiteY3" fmla="*/ 552450 h 552450"/>
              <a:gd name="connsiteX4" fmla="*/ 2438400 w 4648200"/>
              <a:gd name="connsiteY4" fmla="*/ 552450 h 552450"/>
              <a:gd name="connsiteX5" fmla="*/ 2438400 w 4648200"/>
              <a:gd name="connsiteY5" fmla="*/ 0 h 552450"/>
              <a:gd name="connsiteX6" fmla="*/ 4648200 w 4648200"/>
              <a:gd name="connsiteY6" fmla="*/ 0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48200" h="552450">
                <a:moveTo>
                  <a:pt x="0" y="0"/>
                </a:moveTo>
                <a:lnTo>
                  <a:pt x="0" y="0"/>
                </a:lnTo>
                <a:lnTo>
                  <a:pt x="1828800" y="0"/>
                </a:lnTo>
                <a:lnTo>
                  <a:pt x="1828800" y="552450"/>
                </a:lnTo>
                <a:lnTo>
                  <a:pt x="2438400" y="552450"/>
                </a:lnTo>
                <a:lnTo>
                  <a:pt x="2438400" y="0"/>
                </a:lnTo>
                <a:lnTo>
                  <a:pt x="4648200" y="0"/>
                </a:lnTo>
              </a:path>
            </a:pathLst>
          </a:custGeom>
          <a:ln w="19050">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32" name="五边形 24"/>
          <p:cNvSpPr/>
          <p:nvPr/>
        </p:nvSpPr>
        <p:spPr bwMode="auto">
          <a:xfrm>
            <a:off x="6402493" y="70392"/>
            <a:ext cx="1008000" cy="288000"/>
          </a:xfrm>
          <a:prstGeom prst="homePlate">
            <a:avLst/>
          </a:prstGeom>
          <a:solidFill>
            <a:srgbClr val="D9D9D9"/>
          </a:solidFill>
          <a:ln w="9525" cap="flat" cmpd="sng" algn="ctr">
            <a:solidFill>
              <a:srgbClr val="BEE9EE"/>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IPsec Overview</a:t>
            </a:r>
            <a:endParaRPr lang="en-US" sz="900" dirty="0">
              <a:latin typeface="Huawei Sans" panose="020C0503030203020204" pitchFamily="34" charset="0"/>
            </a:endParaRPr>
          </a:p>
        </p:txBody>
      </p:sp>
      <p:sp>
        <p:nvSpPr>
          <p:cNvPr id="33" name="燕尾形 25"/>
          <p:cNvSpPr/>
          <p:nvPr/>
        </p:nvSpPr>
        <p:spPr bwMode="auto">
          <a:xfrm>
            <a:off x="8291457" y="70392"/>
            <a:ext cx="1008000"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a:latin typeface="Huawei Sans" panose="020C0503030203020204" pitchFamily="34" charset="0"/>
              </a:rPr>
              <a:t>Encapsulation</a:t>
            </a:r>
          </a:p>
          <a:p>
            <a:pPr algn="ctr" fontAlgn="ctr"/>
            <a:r>
              <a:rPr lang="en-US" sz="800" dirty="0">
                <a:latin typeface="Huawei Sans" panose="020C0503030203020204" pitchFamily="34" charset="0"/>
              </a:rPr>
              <a:t> Mode</a:t>
            </a:r>
            <a:endParaRPr lang="en-US" altLang="zh-CN" sz="800" dirty="0">
              <a:latin typeface="Huawei Sans" panose="020C0503030203020204" pitchFamily="34" charset="0"/>
              <a:sym typeface="Huawei Sans" panose="020C0503030203020204" pitchFamily="34" charset="0"/>
            </a:endParaRPr>
          </a:p>
        </p:txBody>
      </p:sp>
      <p:sp>
        <p:nvSpPr>
          <p:cNvPr id="34" name="燕尾形 25"/>
          <p:cNvSpPr/>
          <p:nvPr/>
        </p:nvSpPr>
        <p:spPr bwMode="auto">
          <a:xfrm>
            <a:off x="9193009" y="70392"/>
            <a:ext cx="832111"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a:latin typeface="Huawei Sans" panose="020C0503030203020204" pitchFamily="34" charset="0"/>
              </a:rPr>
              <a:t>Security </a:t>
            </a:r>
          </a:p>
          <a:p>
            <a:pPr algn="ctr" fontAlgn="ctr"/>
            <a:r>
              <a:rPr lang="en-US" sz="800" dirty="0">
                <a:latin typeface="Huawei Sans" panose="020C0503030203020204" pitchFamily="34" charset="0"/>
              </a:rPr>
              <a:t>Protocol</a:t>
            </a:r>
            <a:endParaRPr lang="en-US" altLang="zh-CN" sz="800" dirty="0">
              <a:latin typeface="Huawei Sans" panose="020C0503030203020204" pitchFamily="34" charset="0"/>
              <a:sym typeface="Huawei Sans" panose="020C0503030203020204" pitchFamily="34" charset="0"/>
            </a:endParaRPr>
          </a:p>
        </p:txBody>
      </p:sp>
      <p:sp>
        <p:nvSpPr>
          <p:cNvPr id="35" name="燕尾形 25"/>
          <p:cNvSpPr/>
          <p:nvPr/>
        </p:nvSpPr>
        <p:spPr bwMode="auto">
          <a:xfrm>
            <a:off x="7304045" y="70392"/>
            <a:ext cx="1093860" cy="288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IPsec Framework</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燕尾形 25"/>
          <p:cNvSpPr/>
          <p:nvPr/>
        </p:nvSpPr>
        <p:spPr bwMode="auto">
          <a:xfrm>
            <a:off x="9918672" y="70392"/>
            <a:ext cx="1034898" cy="288000"/>
          </a:xfrm>
          <a:prstGeom prst="chevron">
            <a:avLst/>
          </a:prstGeom>
          <a:solidFill>
            <a:srgbClr val="56C4D2"/>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900" b="1" kern="0" dirty="0">
                <a:solidFill>
                  <a:schemeClr val="bg1"/>
                </a:solidFill>
                <a:latin typeface="Huawei Sans" panose="020C0503030203020204" pitchFamily="34" charset="0"/>
                <a:ea typeface="方正兰亭黑简体" panose="02000000000000000000" pitchFamily="2" charset="-122"/>
              </a:rPr>
              <a:t>Encryption </a:t>
            </a:r>
            <a:r>
              <a:rPr lang="en-US" sz="900" b="1" kern="0" dirty="0" smtClean="0">
                <a:solidFill>
                  <a:schemeClr val="bg1"/>
                </a:solidFill>
                <a:latin typeface="Huawei Sans" panose="020C0503030203020204" pitchFamily="34" charset="0"/>
                <a:ea typeface="方正兰亭黑简体" panose="02000000000000000000" pitchFamily="2" charset="-122"/>
              </a:rPr>
              <a:t>and </a:t>
            </a:r>
          </a:p>
          <a:p>
            <a:pPr algn="ctr" fontAlgn="ctr"/>
            <a:r>
              <a:rPr lang="en-US" sz="900" b="1" kern="0" dirty="0" smtClean="0">
                <a:solidFill>
                  <a:schemeClr val="bg1"/>
                </a:solidFill>
                <a:latin typeface="Huawei Sans" panose="020C0503030203020204" pitchFamily="34" charset="0"/>
                <a:ea typeface="方正兰亭黑简体" panose="02000000000000000000" pitchFamily="2" charset="-122"/>
              </a:rPr>
              <a:t>Authentication</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燕尾形 25"/>
          <p:cNvSpPr/>
          <p:nvPr/>
        </p:nvSpPr>
        <p:spPr bwMode="auto">
          <a:xfrm>
            <a:off x="10847121" y="70392"/>
            <a:ext cx="916364"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800" dirty="0" smtClean="0">
                <a:latin typeface="Huawei Sans" panose="020C0503030203020204" pitchFamily="34" charset="0"/>
              </a:rPr>
              <a:t>Security Association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609112733"/>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Authentication Algorithms (3)</a:t>
            </a:r>
            <a:endParaRPr lang="en-US" altLang="zh-CN" dirty="0">
              <a:sym typeface="Huawei Sans" panose="020C0503030203020204" pitchFamily="34" charset="0"/>
            </a:endParaRPr>
          </a:p>
        </p:txBody>
      </p:sp>
      <p:sp>
        <p:nvSpPr>
          <p:cNvPr id="58" name="文本占位符 2"/>
          <p:cNvSpPr>
            <a:spLocks noGrp="1"/>
          </p:cNvSpPr>
          <p:nvPr>
            <p:ph type="body" sz="quarter" idx="10"/>
          </p:nvPr>
        </p:nvSpPr>
        <p:spPr/>
        <p:txBody>
          <a:bodyPr/>
          <a:lstStyle/>
          <a:p>
            <a:pPr algn="l"/>
            <a:r>
              <a:rPr lang="en-US" sz="1400" dirty="0" smtClean="0">
                <a:latin typeface="Huawei Sans" panose="020C0503030203020204" pitchFamily="34" charset="0"/>
              </a:rPr>
              <a:t>To check whether data is modified during transmission, hash-based message authentication code (HMAC) technology is typically used.</a:t>
            </a:r>
            <a:endParaRPr lang="en-US" altLang="zh-CN" sz="1400" dirty="0" smtClean="0">
              <a:latin typeface="Huawei Sans" panose="020C0503030203020204" pitchFamily="34" charset="0"/>
              <a:sym typeface="Huawei Sans" panose="020C0503030203020204" pitchFamily="34" charset="0"/>
            </a:endParaRPr>
          </a:p>
          <a:p>
            <a:pPr algn="l"/>
            <a:r>
              <a:rPr lang="en-US" sz="1400" dirty="0" smtClean="0">
                <a:latin typeface="Huawei Sans" panose="020C0503030203020204" pitchFamily="34" charset="0"/>
              </a:rPr>
              <a:t>The technology divides a data stream into data blocks that are easy to digest, and then calculates a MAC based on each data block and the key agreed by both parties. Then these MACs become a part of the data stream so that the integrity of the data stream can be checked after the data stream is completely received.</a:t>
            </a:r>
            <a:endParaRPr lang="en-US" altLang="zh-CN" sz="1400" dirty="0" smtClean="0">
              <a:latin typeface="Huawei Sans" panose="020C0503030203020204" pitchFamily="34" charset="0"/>
              <a:sym typeface="Huawei Sans" panose="020C0503030203020204" pitchFamily="34" charset="0"/>
            </a:endParaRPr>
          </a:p>
        </p:txBody>
      </p:sp>
      <p:sp>
        <p:nvSpPr>
          <p:cNvPr id="75" name="矩形 74"/>
          <p:cNvSpPr/>
          <p:nvPr/>
        </p:nvSpPr>
        <p:spPr>
          <a:xfrm>
            <a:off x="2002988" y="2934133"/>
            <a:ext cx="2124909" cy="32681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000" dirty="0" smtClean="0">
                <a:solidFill>
                  <a:srgbClr val="1D1D1A"/>
                </a:solidFill>
                <a:latin typeface="Huawei Sans" panose="020C0503030203020204" pitchFamily="34" charset="0"/>
              </a:rPr>
              <a:t>0000 1111 </a:t>
            </a:r>
            <a:r>
              <a:rPr lang="en-US" sz="1000" dirty="0" smtClean="0">
                <a:latin typeface="Huawei Sans" panose="020C0503030203020204" pitchFamily="34" charset="0"/>
              </a:rPr>
              <a:t>0001</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 26"/>
          <p:cNvSpPr/>
          <p:nvPr/>
        </p:nvSpPr>
        <p:spPr>
          <a:xfrm>
            <a:off x="1331863" y="3677322"/>
            <a:ext cx="720000" cy="3600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000" dirty="0" smtClean="0">
                <a:solidFill>
                  <a:srgbClr val="1D1D1A"/>
                </a:solidFill>
                <a:latin typeface="Huawei Sans" panose="020C0503030203020204" pitchFamily="34" charset="0"/>
              </a:rPr>
              <a:t>0000</a:t>
            </a:r>
            <a:endParaRPr lang="en-US" altLang="zh-CN" sz="10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p:cNvSpPr/>
          <p:nvPr/>
        </p:nvSpPr>
        <p:spPr>
          <a:xfrm>
            <a:off x="2705443" y="3677322"/>
            <a:ext cx="720000" cy="3600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000" dirty="0" smtClean="0">
                <a:solidFill>
                  <a:srgbClr val="1D1D1A"/>
                </a:solidFill>
                <a:latin typeface="Huawei Sans" panose="020C0503030203020204" pitchFamily="34" charset="0"/>
              </a:rPr>
              <a:t>1111</a:t>
            </a:r>
            <a:endParaRPr lang="en-US" altLang="zh-CN" sz="10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p:cNvSpPr/>
          <p:nvPr/>
        </p:nvSpPr>
        <p:spPr>
          <a:xfrm>
            <a:off x="4127897" y="3679933"/>
            <a:ext cx="720000" cy="3600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000" dirty="0" smtClean="0">
                <a:latin typeface="Huawei Sans" panose="020C0503030203020204" pitchFamily="34" charset="0"/>
              </a:rPr>
              <a:t>0</a:t>
            </a:r>
            <a:r>
              <a:rPr lang="en-US" sz="1000" dirty="0" smtClean="0">
                <a:solidFill>
                  <a:srgbClr val="1D1D1A"/>
                </a:solidFill>
                <a:latin typeface="Huawei Sans" panose="020C0503030203020204" pitchFamily="34" charset="0"/>
              </a:rPr>
              <a:t>001</a:t>
            </a:r>
            <a:endParaRPr lang="en-US" altLang="zh-CN" sz="10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1" name="直接箭头连接符 30"/>
          <p:cNvCxnSpPr>
            <a:stCxn id="75" idx="2"/>
            <a:endCxn id="28" idx="0"/>
          </p:cNvCxnSpPr>
          <p:nvPr/>
        </p:nvCxnSpPr>
        <p:spPr>
          <a:xfrm>
            <a:off x="3065443" y="3260951"/>
            <a:ext cx="0" cy="41637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 name="肘形连接符 7"/>
          <p:cNvCxnSpPr>
            <a:stCxn id="75" idx="2"/>
            <a:endCxn id="27" idx="0"/>
          </p:cNvCxnSpPr>
          <p:nvPr/>
        </p:nvCxnSpPr>
        <p:spPr>
          <a:xfrm rot="5400000">
            <a:off x="2170468" y="2782346"/>
            <a:ext cx="416371" cy="1373580"/>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7" name="肘形连接符 36"/>
          <p:cNvCxnSpPr>
            <a:stCxn id="75" idx="2"/>
            <a:endCxn id="29" idx="0"/>
          </p:cNvCxnSpPr>
          <p:nvPr/>
        </p:nvCxnSpPr>
        <p:spPr>
          <a:xfrm rot="16200000" flipH="1">
            <a:off x="3567179" y="2759215"/>
            <a:ext cx="418982" cy="1422454"/>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2807178" y="4421252"/>
            <a:ext cx="516531" cy="326818"/>
          </a:xfrm>
          <a:prstGeom prst="rect">
            <a:avLst/>
          </a:prstGeom>
          <a:solidFill>
            <a:srgbClr val="FF5D70"/>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000" dirty="0" smtClean="0">
                <a:solidFill>
                  <a:srgbClr val="1D1D1A"/>
                </a:solidFill>
                <a:latin typeface="Huawei Sans" panose="020C0503030203020204" pitchFamily="34" charset="0"/>
              </a:rPr>
              <a:t>Key</a:t>
            </a:r>
            <a:endParaRPr lang="en-US" altLang="zh-CN" sz="10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0" name="肘形连接符 49"/>
          <p:cNvCxnSpPr>
            <a:stCxn id="27" idx="2"/>
            <a:endCxn id="47" idx="0"/>
          </p:cNvCxnSpPr>
          <p:nvPr/>
        </p:nvCxnSpPr>
        <p:spPr>
          <a:xfrm rot="16200000" flipH="1">
            <a:off x="2186688" y="3542496"/>
            <a:ext cx="383930" cy="1373581"/>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6" name="肘形连接符 55"/>
          <p:cNvCxnSpPr>
            <a:stCxn id="29" idx="2"/>
            <a:endCxn id="47" idx="0"/>
          </p:cNvCxnSpPr>
          <p:nvPr/>
        </p:nvCxnSpPr>
        <p:spPr>
          <a:xfrm rot="5400000">
            <a:off x="3586012" y="3519366"/>
            <a:ext cx="381319" cy="1422453"/>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7" name="直接箭头连接符 56"/>
          <p:cNvCxnSpPr>
            <a:stCxn id="28" idx="2"/>
            <a:endCxn id="47" idx="0"/>
          </p:cNvCxnSpPr>
          <p:nvPr/>
        </p:nvCxnSpPr>
        <p:spPr>
          <a:xfrm>
            <a:off x="3065443" y="4037322"/>
            <a:ext cx="1" cy="38393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1" name="直接箭头连接符 60"/>
          <p:cNvCxnSpPr>
            <a:stCxn id="47" idx="2"/>
          </p:cNvCxnSpPr>
          <p:nvPr/>
        </p:nvCxnSpPr>
        <p:spPr>
          <a:xfrm flipH="1">
            <a:off x="3065443" y="4748070"/>
            <a:ext cx="1" cy="10422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0" name="TextBox 179"/>
          <p:cNvSpPr txBox="1"/>
          <p:nvPr/>
        </p:nvSpPr>
        <p:spPr>
          <a:xfrm>
            <a:off x="1888742" y="5844768"/>
            <a:ext cx="518407" cy="324000"/>
          </a:xfrm>
          <a:prstGeom prst="roundRect">
            <a:avLst>
              <a:gd name="adj" fmla="val 0"/>
            </a:avLst>
          </a:prstGeom>
          <a:solidFill>
            <a:srgbClr val="FFD17D"/>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000" dirty="0" smtClean="0">
                <a:solidFill>
                  <a:schemeClr val="tx1"/>
                </a:solidFill>
                <a:latin typeface="Huawei Sans" panose="020C0503030203020204" pitchFamily="34" charset="0"/>
              </a:rPr>
              <a:t>Digest 1</a:t>
            </a:r>
            <a:endParaRPr lang="en-US" altLang="zh-CN"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矩形 65"/>
          <p:cNvSpPr/>
          <p:nvPr/>
        </p:nvSpPr>
        <p:spPr>
          <a:xfrm>
            <a:off x="1164738" y="5841259"/>
            <a:ext cx="720000" cy="3240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000" dirty="0" smtClean="0">
                <a:solidFill>
                  <a:srgbClr val="1D1D1A"/>
                </a:solidFill>
                <a:latin typeface="Huawei Sans" panose="020C0503030203020204" pitchFamily="34" charset="0"/>
              </a:rPr>
              <a:t>0000</a:t>
            </a:r>
            <a:endParaRPr lang="en-US" altLang="zh-CN" sz="10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TextBox 179"/>
          <p:cNvSpPr txBox="1"/>
          <p:nvPr/>
        </p:nvSpPr>
        <p:spPr>
          <a:xfrm>
            <a:off x="2730978" y="4847525"/>
            <a:ext cx="667755" cy="644591"/>
          </a:xfrm>
          <a:prstGeom prst="roundRect">
            <a:avLst>
              <a:gd name="adj" fmla="val 50000"/>
            </a:avLst>
          </a:prstGeom>
          <a:solidFill>
            <a:srgbClr val="FFD17D"/>
          </a:solidFill>
          <a:ln>
            <a:noFill/>
          </a:ln>
        </p:spPr>
        <p:txBody>
          <a:bodyPr wrap="square" lIns="0" tIns="0" rIns="0" bIns="0" anchor="ctr" anchorCtr="0">
            <a:noAutofit/>
          </a:bodyPr>
          <a:lstStyle>
            <a:defPPr>
              <a:defRPr lang="en-US"/>
            </a:defPPr>
            <a:lvl1pPr algn="ctr">
              <a:defRPr sz="1400"/>
            </a:lvl1pPr>
          </a:lstStyle>
          <a:p>
            <a:pPr fontAlgn="ctr"/>
            <a:r>
              <a:rPr lang="en-US" sz="900" dirty="0" smtClean="0">
                <a:latin typeface="Huawei Sans" panose="020C0503030203020204" pitchFamily="34" charset="0"/>
              </a:rPr>
              <a:t>One-way hash</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矩形 66"/>
          <p:cNvSpPr/>
          <p:nvPr/>
        </p:nvSpPr>
        <p:spPr>
          <a:xfrm>
            <a:off x="2407149" y="5841259"/>
            <a:ext cx="720000" cy="3240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000" dirty="0" smtClean="0">
                <a:solidFill>
                  <a:srgbClr val="1D1D1A"/>
                </a:solidFill>
                <a:latin typeface="Huawei Sans" panose="020C0503030203020204" pitchFamily="34" charset="0"/>
              </a:rPr>
              <a:t>1111</a:t>
            </a:r>
            <a:endParaRPr lang="en-US" altLang="zh-CN" sz="10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TextBox 179"/>
          <p:cNvSpPr txBox="1"/>
          <p:nvPr/>
        </p:nvSpPr>
        <p:spPr>
          <a:xfrm>
            <a:off x="3129130" y="5844768"/>
            <a:ext cx="518407" cy="324000"/>
          </a:xfrm>
          <a:prstGeom prst="roundRect">
            <a:avLst>
              <a:gd name="adj" fmla="val 0"/>
            </a:avLst>
          </a:prstGeom>
          <a:solidFill>
            <a:srgbClr val="FFD17D"/>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000" dirty="0" smtClean="0">
                <a:solidFill>
                  <a:schemeClr val="tx1"/>
                </a:solidFill>
                <a:latin typeface="Huawei Sans" panose="020C0503030203020204" pitchFamily="34" charset="0"/>
              </a:rPr>
              <a:t>Digest 2</a:t>
            </a:r>
            <a:endParaRPr lang="en-US" altLang="zh-CN"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矩形 67"/>
          <p:cNvSpPr/>
          <p:nvPr/>
        </p:nvSpPr>
        <p:spPr>
          <a:xfrm>
            <a:off x="3647537" y="5841259"/>
            <a:ext cx="720000" cy="3240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000" dirty="0" smtClean="0">
                <a:solidFill>
                  <a:srgbClr val="1D1D1A"/>
                </a:solidFill>
                <a:latin typeface="Huawei Sans" panose="020C0503030203020204" pitchFamily="34" charset="0"/>
              </a:rPr>
              <a:t>0000</a:t>
            </a:r>
            <a:endParaRPr lang="en-US" altLang="zh-CN" sz="10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TextBox 179"/>
          <p:cNvSpPr txBox="1"/>
          <p:nvPr/>
        </p:nvSpPr>
        <p:spPr>
          <a:xfrm>
            <a:off x="4367537" y="5844768"/>
            <a:ext cx="518407" cy="324000"/>
          </a:xfrm>
          <a:prstGeom prst="roundRect">
            <a:avLst>
              <a:gd name="adj" fmla="val 0"/>
            </a:avLst>
          </a:prstGeom>
          <a:solidFill>
            <a:srgbClr val="FFD17D"/>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000" dirty="0" smtClean="0">
                <a:solidFill>
                  <a:schemeClr val="tx1"/>
                </a:solidFill>
                <a:latin typeface="Huawei Sans" panose="020C0503030203020204" pitchFamily="34" charset="0"/>
              </a:rPr>
              <a:t>Digest 3</a:t>
            </a:r>
            <a:endParaRPr lang="en-US" altLang="zh-CN"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p:cNvSpPr txBox="1"/>
          <p:nvPr/>
        </p:nvSpPr>
        <p:spPr>
          <a:xfrm>
            <a:off x="2520050" y="2633339"/>
            <a:ext cx="994676" cy="261610"/>
          </a:xfrm>
          <a:prstGeom prst="rect">
            <a:avLst/>
          </a:prstGeom>
          <a:noFill/>
        </p:spPr>
        <p:txBody>
          <a:bodyPr wrap="square" rtlCol="0">
            <a:spAutoFit/>
          </a:bodyPr>
          <a:lstStyle/>
          <a:p>
            <a:pPr algn="ctr" fontAlgn="ctr"/>
            <a:r>
              <a:rPr lang="en-US" sz="1050" dirty="0" smtClean="0">
                <a:latin typeface="Huawei Sans" panose="020C0503030203020204" pitchFamily="34" charset="0"/>
              </a:rPr>
              <a:t>Sender</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矩形 87"/>
          <p:cNvSpPr/>
          <p:nvPr/>
        </p:nvSpPr>
        <p:spPr>
          <a:xfrm>
            <a:off x="7559776" y="4930282"/>
            <a:ext cx="516531" cy="326818"/>
          </a:xfrm>
          <a:prstGeom prst="rect">
            <a:avLst/>
          </a:prstGeom>
          <a:solidFill>
            <a:srgbClr val="FF5D70"/>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000" dirty="0" smtClean="0">
                <a:solidFill>
                  <a:srgbClr val="1D1D1A"/>
                </a:solidFill>
                <a:latin typeface="Huawei Sans" panose="020C0503030203020204" pitchFamily="34" charset="0"/>
              </a:rPr>
              <a:t>Key</a:t>
            </a:r>
            <a:endParaRPr lang="en-US" altLang="zh-CN" sz="10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2" name="直接箭头连接符 91"/>
          <p:cNvCxnSpPr>
            <a:stCxn id="88" idx="0"/>
          </p:cNvCxnSpPr>
          <p:nvPr/>
        </p:nvCxnSpPr>
        <p:spPr>
          <a:xfrm flipV="1">
            <a:off x="7818042" y="4006409"/>
            <a:ext cx="0" cy="92387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3" name="TextBox 179"/>
          <p:cNvSpPr txBox="1"/>
          <p:nvPr/>
        </p:nvSpPr>
        <p:spPr>
          <a:xfrm>
            <a:off x="8182046" y="5844768"/>
            <a:ext cx="518407" cy="324000"/>
          </a:xfrm>
          <a:prstGeom prst="roundRect">
            <a:avLst>
              <a:gd name="adj" fmla="val 0"/>
            </a:avLst>
          </a:prstGeom>
          <a:solidFill>
            <a:srgbClr val="FFD17D"/>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000" dirty="0" smtClean="0">
                <a:solidFill>
                  <a:schemeClr val="tx1"/>
                </a:solidFill>
                <a:latin typeface="Huawei Sans" panose="020C0503030203020204" pitchFamily="34" charset="0"/>
              </a:rPr>
              <a:t>Digest 1</a:t>
            </a:r>
            <a:endParaRPr lang="en-US" altLang="zh-CN"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矩形 93"/>
          <p:cNvSpPr/>
          <p:nvPr/>
        </p:nvSpPr>
        <p:spPr>
          <a:xfrm>
            <a:off x="7458042" y="5841259"/>
            <a:ext cx="720000" cy="3240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000" dirty="0" smtClean="0">
                <a:solidFill>
                  <a:srgbClr val="1D1D1A"/>
                </a:solidFill>
                <a:latin typeface="Huawei Sans" panose="020C0503030203020204" pitchFamily="34" charset="0"/>
              </a:rPr>
              <a:t>0000</a:t>
            </a:r>
            <a:endParaRPr lang="en-US" altLang="zh-CN" sz="10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TextBox 179"/>
          <p:cNvSpPr txBox="1"/>
          <p:nvPr/>
        </p:nvSpPr>
        <p:spPr>
          <a:xfrm>
            <a:off x="7484933" y="4202934"/>
            <a:ext cx="667755" cy="644591"/>
          </a:xfrm>
          <a:prstGeom prst="roundRect">
            <a:avLst>
              <a:gd name="adj" fmla="val 50000"/>
            </a:avLst>
          </a:prstGeom>
          <a:solidFill>
            <a:srgbClr val="FFD17D"/>
          </a:solidFill>
          <a:ln>
            <a:noFill/>
          </a:ln>
        </p:spPr>
        <p:txBody>
          <a:bodyPr wrap="square" lIns="0" tIns="0" rIns="0" bIns="0" anchor="ctr" anchorCtr="0">
            <a:noAutofit/>
          </a:bodyPr>
          <a:lstStyle>
            <a:defPPr>
              <a:defRPr lang="en-US"/>
            </a:defPPr>
            <a:lvl1pPr algn="ctr">
              <a:defRPr sz="1400"/>
            </a:lvl1pPr>
          </a:lstStyle>
          <a:p>
            <a:pPr fontAlgn="ctr"/>
            <a:r>
              <a:rPr lang="en-US" sz="900" dirty="0" smtClean="0">
                <a:latin typeface="Huawei Sans" panose="020C0503030203020204" pitchFamily="34" charset="0"/>
              </a:rPr>
              <a:t>One-way hash</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矩形 95"/>
          <p:cNvSpPr/>
          <p:nvPr/>
        </p:nvSpPr>
        <p:spPr>
          <a:xfrm>
            <a:off x="8700453" y="5841259"/>
            <a:ext cx="720000" cy="3240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000" dirty="0" smtClean="0">
                <a:solidFill>
                  <a:srgbClr val="1D1D1A"/>
                </a:solidFill>
                <a:latin typeface="Huawei Sans" panose="020C0503030203020204" pitchFamily="34" charset="0"/>
              </a:rPr>
              <a:t>1111</a:t>
            </a:r>
            <a:endParaRPr lang="en-US" altLang="zh-CN" sz="10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TextBox 179"/>
          <p:cNvSpPr txBox="1"/>
          <p:nvPr/>
        </p:nvSpPr>
        <p:spPr>
          <a:xfrm>
            <a:off x="9422434" y="5844768"/>
            <a:ext cx="518407" cy="324000"/>
          </a:xfrm>
          <a:prstGeom prst="roundRect">
            <a:avLst>
              <a:gd name="adj" fmla="val 0"/>
            </a:avLst>
          </a:prstGeom>
          <a:solidFill>
            <a:srgbClr val="FFD17D"/>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000" dirty="0" smtClean="0">
                <a:solidFill>
                  <a:schemeClr val="tx1"/>
                </a:solidFill>
                <a:latin typeface="Huawei Sans" panose="020C0503030203020204" pitchFamily="34" charset="0"/>
              </a:rPr>
              <a:t>Digest 2</a:t>
            </a:r>
            <a:endParaRPr lang="en-US" altLang="zh-CN"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矩形 97"/>
          <p:cNvSpPr/>
          <p:nvPr/>
        </p:nvSpPr>
        <p:spPr>
          <a:xfrm>
            <a:off x="9940841" y="5841259"/>
            <a:ext cx="720000" cy="3240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000" dirty="0" smtClean="0">
                <a:solidFill>
                  <a:srgbClr val="1D1D1A"/>
                </a:solidFill>
                <a:latin typeface="Huawei Sans" panose="020C0503030203020204" pitchFamily="34" charset="0"/>
              </a:rPr>
              <a:t>0000</a:t>
            </a:r>
            <a:endParaRPr lang="en-US" altLang="zh-CN" sz="10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TextBox 179"/>
          <p:cNvSpPr txBox="1"/>
          <p:nvPr/>
        </p:nvSpPr>
        <p:spPr>
          <a:xfrm>
            <a:off x="10660841" y="5844768"/>
            <a:ext cx="518407" cy="324000"/>
          </a:xfrm>
          <a:prstGeom prst="roundRect">
            <a:avLst>
              <a:gd name="adj" fmla="val 0"/>
            </a:avLst>
          </a:prstGeom>
          <a:solidFill>
            <a:srgbClr val="FFD17D"/>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000" dirty="0" smtClean="0">
                <a:solidFill>
                  <a:schemeClr val="tx1"/>
                </a:solidFill>
                <a:latin typeface="Huawei Sans" panose="020C0503030203020204" pitchFamily="34" charset="0"/>
              </a:rPr>
              <a:t>Digest 3</a:t>
            </a:r>
            <a:endParaRPr lang="en-US" altLang="zh-CN"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文本框 99"/>
          <p:cNvSpPr txBox="1"/>
          <p:nvPr/>
        </p:nvSpPr>
        <p:spPr>
          <a:xfrm>
            <a:off x="8960850" y="2633339"/>
            <a:ext cx="1137794" cy="261610"/>
          </a:xfrm>
          <a:prstGeom prst="rect">
            <a:avLst/>
          </a:prstGeom>
          <a:noFill/>
        </p:spPr>
        <p:txBody>
          <a:bodyPr wrap="square" rtlCol="0">
            <a:spAutoFit/>
          </a:bodyPr>
          <a:lstStyle/>
          <a:p>
            <a:pPr algn="ctr" fontAlgn="ctr"/>
            <a:r>
              <a:rPr lang="en-US" sz="1050" dirty="0" smtClean="0">
                <a:latin typeface="Huawei Sans" panose="020C0503030203020204" pitchFamily="34" charset="0"/>
              </a:rPr>
              <a:t>Receiver</a:t>
            </a:r>
            <a:endParaRPr lang="en-US" sz="1050" dirty="0">
              <a:latin typeface="Huawei Sans" panose="020C0503030203020204" pitchFamily="34" charset="0"/>
            </a:endParaRPr>
          </a:p>
        </p:txBody>
      </p:sp>
      <p:cxnSp>
        <p:nvCxnSpPr>
          <p:cNvPr id="101" name="肘形连接符 100"/>
          <p:cNvCxnSpPr>
            <a:stCxn id="96" idx="0"/>
            <a:endCxn id="88" idx="2"/>
          </p:cNvCxnSpPr>
          <p:nvPr/>
        </p:nvCxnSpPr>
        <p:spPr>
          <a:xfrm rot="16200000" flipV="1">
            <a:off x="8147169" y="4927974"/>
            <a:ext cx="584159" cy="1242411"/>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3" name="直接箭头连接符 102"/>
          <p:cNvCxnSpPr>
            <a:stCxn id="94" idx="0"/>
            <a:endCxn id="88" idx="2"/>
          </p:cNvCxnSpPr>
          <p:nvPr/>
        </p:nvCxnSpPr>
        <p:spPr>
          <a:xfrm flipV="1">
            <a:off x="7818042" y="5257100"/>
            <a:ext cx="0" cy="58415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2" name="肘形连接符 111"/>
          <p:cNvCxnSpPr>
            <a:stCxn id="98" idx="0"/>
            <a:endCxn id="88" idx="2"/>
          </p:cNvCxnSpPr>
          <p:nvPr/>
        </p:nvCxnSpPr>
        <p:spPr>
          <a:xfrm rot="16200000" flipV="1">
            <a:off x="8767363" y="4307780"/>
            <a:ext cx="584159" cy="2482799"/>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122" name="TextBox 179"/>
          <p:cNvSpPr txBox="1"/>
          <p:nvPr/>
        </p:nvSpPr>
        <p:spPr>
          <a:xfrm>
            <a:off x="6996561" y="3612732"/>
            <a:ext cx="518400" cy="324000"/>
          </a:xfrm>
          <a:prstGeom prst="roundRect">
            <a:avLst>
              <a:gd name="adj" fmla="val 0"/>
            </a:avLst>
          </a:prstGeom>
          <a:solidFill>
            <a:srgbClr val="4FC4FF"/>
          </a:solidFill>
          <a:ln>
            <a:noFill/>
          </a:ln>
        </p:spPr>
        <p:txBody>
          <a:bodyPr wrap="square" lIns="0" tIns="0" rIns="0" bIns="0" anchor="ctr" anchorCtr="0">
            <a:noAutofit/>
          </a:bodyPr>
          <a:lstStyle>
            <a:defPPr>
              <a:defRPr lang="en-US"/>
            </a:defPPr>
            <a:lvl1pPr algn="ctr">
              <a:defRPr sz="1400">
                <a:solidFill>
                  <a:schemeClr val="tx1"/>
                </a:solidFill>
                <a:latin typeface="Arial" panose="020C0503030203020204" pitchFamily="34" charset="0"/>
                <a:ea typeface="方正兰亭黑简体" panose="02000000000000000000"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000" dirty="0" smtClean="0">
                <a:latin typeface="Huawei Sans" panose="020C0503030203020204" pitchFamily="34" charset="0"/>
              </a:rPr>
              <a:t>Digest 1</a:t>
            </a:r>
            <a:endParaRPr lang="en-US" altLang="zh-CN" sz="1000" dirty="0">
              <a:latin typeface="Huawei Sans" panose="020C0503030203020204" pitchFamily="34" charset="0"/>
              <a:sym typeface="Huawei Sans" panose="020C0503030203020204" pitchFamily="34" charset="0"/>
            </a:endParaRPr>
          </a:p>
        </p:txBody>
      </p:sp>
      <p:sp>
        <p:nvSpPr>
          <p:cNvPr id="123" name="TextBox 179"/>
          <p:cNvSpPr txBox="1"/>
          <p:nvPr/>
        </p:nvSpPr>
        <p:spPr>
          <a:xfrm>
            <a:off x="7558849" y="3612732"/>
            <a:ext cx="518400" cy="324000"/>
          </a:xfrm>
          <a:prstGeom prst="roundRect">
            <a:avLst>
              <a:gd name="adj" fmla="val 0"/>
            </a:avLst>
          </a:prstGeom>
          <a:solidFill>
            <a:srgbClr val="4FC4FF"/>
          </a:solidFill>
          <a:ln>
            <a:noFill/>
          </a:ln>
        </p:spPr>
        <p:txBody>
          <a:bodyPr wrap="square" lIns="0" tIns="0" rIns="0" bIns="0" anchor="ctr" anchorCtr="0">
            <a:noAutofit/>
          </a:bodyPr>
          <a:lstStyle>
            <a:defPPr>
              <a:defRPr lang="en-US"/>
            </a:defPPr>
            <a:lvl1pPr algn="ctr">
              <a:defRPr sz="1400">
                <a:solidFill>
                  <a:schemeClr val="tx1"/>
                </a:solidFill>
                <a:latin typeface="Arial" panose="020C0503030203020204" pitchFamily="34" charset="0"/>
                <a:ea typeface="方正兰亭黑简体" panose="02000000000000000000"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000" dirty="0" smtClean="0">
                <a:latin typeface="Huawei Sans" panose="020C0503030203020204" pitchFamily="34" charset="0"/>
              </a:rPr>
              <a:t>Digest 2</a:t>
            </a:r>
            <a:endParaRPr lang="en-US" altLang="zh-CN" sz="1000" dirty="0">
              <a:latin typeface="Huawei Sans" panose="020C0503030203020204" pitchFamily="34" charset="0"/>
              <a:sym typeface="Huawei Sans" panose="020C0503030203020204" pitchFamily="34" charset="0"/>
            </a:endParaRPr>
          </a:p>
        </p:txBody>
      </p:sp>
      <p:sp>
        <p:nvSpPr>
          <p:cNvPr id="124" name="TextBox 179"/>
          <p:cNvSpPr txBox="1"/>
          <p:nvPr/>
        </p:nvSpPr>
        <p:spPr>
          <a:xfrm>
            <a:off x="8121124" y="3612732"/>
            <a:ext cx="518400" cy="324000"/>
          </a:xfrm>
          <a:prstGeom prst="roundRect">
            <a:avLst>
              <a:gd name="adj" fmla="val 0"/>
            </a:avLst>
          </a:prstGeom>
          <a:solidFill>
            <a:srgbClr val="4FC4FF"/>
          </a:solidFill>
          <a:ln>
            <a:noFill/>
          </a:ln>
        </p:spPr>
        <p:txBody>
          <a:bodyPr wrap="square" lIns="0" tIns="0" rIns="0" bIns="0" anchor="ctr" anchorCtr="0">
            <a:noAutofit/>
          </a:bodyPr>
          <a:lstStyle>
            <a:defPPr>
              <a:defRPr lang="en-US"/>
            </a:defPPr>
            <a:lvl1pPr algn="ctr">
              <a:defRPr sz="1400">
                <a:solidFill>
                  <a:schemeClr val="tx1"/>
                </a:solidFill>
                <a:latin typeface="Arial" panose="020C0503030203020204" pitchFamily="34" charset="0"/>
                <a:ea typeface="方正兰亭黑简体" panose="02000000000000000000"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000" dirty="0" smtClean="0">
                <a:latin typeface="Huawei Sans" panose="020C0503030203020204" pitchFamily="34" charset="0"/>
              </a:rPr>
              <a:t>Digest 3</a:t>
            </a:r>
            <a:endParaRPr lang="en-US" altLang="zh-CN" sz="1000" dirty="0">
              <a:latin typeface="Huawei Sans" panose="020C0503030203020204" pitchFamily="34" charset="0"/>
              <a:sym typeface="Huawei Sans" panose="020C0503030203020204" pitchFamily="34" charset="0"/>
            </a:endParaRPr>
          </a:p>
        </p:txBody>
      </p:sp>
      <p:grpSp>
        <p:nvGrpSpPr>
          <p:cNvPr id="129" name="组合 128"/>
          <p:cNvGrpSpPr/>
          <p:nvPr/>
        </p:nvGrpSpPr>
        <p:grpSpPr>
          <a:xfrm>
            <a:off x="9566200" y="3612732"/>
            <a:ext cx="1642970" cy="324000"/>
            <a:chOff x="6885884" y="2988824"/>
            <a:chExt cx="1642970" cy="324000"/>
          </a:xfrm>
        </p:grpSpPr>
        <p:sp>
          <p:nvSpPr>
            <p:cNvPr id="125" name="TextBox 179"/>
            <p:cNvSpPr txBox="1"/>
            <p:nvPr/>
          </p:nvSpPr>
          <p:spPr>
            <a:xfrm>
              <a:off x="6885884" y="2988824"/>
              <a:ext cx="518407" cy="324000"/>
            </a:xfrm>
            <a:prstGeom prst="roundRect">
              <a:avLst>
                <a:gd name="adj" fmla="val 0"/>
              </a:avLst>
            </a:prstGeom>
            <a:solidFill>
              <a:srgbClr val="FFD17D"/>
            </a:solidFill>
            <a:ln>
              <a:noFill/>
            </a:ln>
          </p:spPr>
          <p:txBody>
            <a:bodyPr wrap="square" lIns="0" tIns="0" rIns="0" bIns="0" anchor="ctr" anchorCtr="0">
              <a:noAutofit/>
            </a:bodyPr>
            <a:lstStyle>
              <a:defPPr>
                <a:defRPr lang="en-US"/>
              </a:defPPr>
              <a:lvl1pPr algn="ctr">
                <a:defRPr sz="1400">
                  <a:latin typeface="Arial" panose="020C0503030203020204" pitchFamily="34" charset="0"/>
                  <a:ea typeface="方正兰亭黑简体" panose="02000000000000000000" pitchFamily="2" charset="-122"/>
                </a:defRPr>
              </a:lvl1pPr>
            </a:lstStyle>
            <a:p>
              <a:pPr fontAlgn="ctr"/>
              <a:r>
                <a:rPr lang="en-US" sz="1000" dirty="0" smtClean="0">
                  <a:latin typeface="Huawei Sans" panose="020C0503030203020204" pitchFamily="34" charset="0"/>
                </a:rPr>
                <a:t>Digest 1</a:t>
              </a:r>
              <a:endParaRPr lang="en-US" altLang="zh-CN" sz="1000" dirty="0">
                <a:latin typeface="Huawei Sans" panose="020C0503030203020204" pitchFamily="34" charset="0"/>
                <a:sym typeface="Huawei Sans" panose="020C0503030203020204" pitchFamily="34" charset="0"/>
              </a:endParaRPr>
            </a:p>
          </p:txBody>
        </p:sp>
        <p:sp>
          <p:nvSpPr>
            <p:cNvPr id="126" name="TextBox 179"/>
            <p:cNvSpPr txBox="1"/>
            <p:nvPr/>
          </p:nvSpPr>
          <p:spPr>
            <a:xfrm>
              <a:off x="7448165" y="2988824"/>
              <a:ext cx="518407" cy="324000"/>
            </a:xfrm>
            <a:prstGeom prst="roundRect">
              <a:avLst>
                <a:gd name="adj" fmla="val 0"/>
              </a:avLst>
            </a:prstGeom>
            <a:solidFill>
              <a:srgbClr val="FFD17D"/>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000" dirty="0" smtClean="0">
                  <a:solidFill>
                    <a:schemeClr val="tx1"/>
                  </a:solidFill>
                  <a:latin typeface="Huawei Sans" panose="020C0503030203020204" pitchFamily="34" charset="0"/>
                </a:rPr>
                <a:t>Digest 2</a:t>
              </a:r>
              <a:endParaRPr lang="en-US" altLang="zh-CN"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TextBox 179"/>
            <p:cNvSpPr txBox="1"/>
            <p:nvPr/>
          </p:nvSpPr>
          <p:spPr>
            <a:xfrm>
              <a:off x="8010447" y="2988824"/>
              <a:ext cx="518407" cy="324000"/>
            </a:xfrm>
            <a:prstGeom prst="roundRect">
              <a:avLst>
                <a:gd name="adj" fmla="val 0"/>
              </a:avLst>
            </a:prstGeom>
            <a:solidFill>
              <a:srgbClr val="FFD17D"/>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000" dirty="0" smtClean="0">
                  <a:solidFill>
                    <a:schemeClr val="tx1"/>
                  </a:solidFill>
                  <a:latin typeface="Huawei Sans" panose="020C0503030203020204" pitchFamily="34" charset="0"/>
                </a:rPr>
                <a:t>Digest 3</a:t>
              </a:r>
              <a:endParaRPr lang="en-US" altLang="zh-CN"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31" name="直接箭头连接符 130"/>
          <p:cNvCxnSpPr>
            <a:stCxn id="73" idx="3"/>
            <a:endCxn id="94" idx="1"/>
          </p:cNvCxnSpPr>
          <p:nvPr/>
        </p:nvCxnSpPr>
        <p:spPr>
          <a:xfrm flipV="1">
            <a:off x="4885944" y="6003259"/>
            <a:ext cx="2572098" cy="350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4" name="直接箭头连接符 133"/>
          <p:cNvCxnSpPr>
            <a:stCxn id="124" idx="3"/>
            <a:endCxn id="125" idx="1"/>
          </p:cNvCxnSpPr>
          <p:nvPr/>
        </p:nvCxnSpPr>
        <p:spPr>
          <a:xfrm>
            <a:off x="8639524" y="3774732"/>
            <a:ext cx="926676" cy="0"/>
          </a:xfrm>
          <a:prstGeom prst="straightConnector1">
            <a:avLst/>
          </a:prstGeom>
          <a:ln w="19050">
            <a:solidFill>
              <a:srgbClr val="009B36"/>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139" name="文本框 138"/>
          <p:cNvSpPr txBox="1"/>
          <p:nvPr/>
        </p:nvSpPr>
        <p:spPr>
          <a:xfrm>
            <a:off x="8636088" y="3774732"/>
            <a:ext cx="950901" cy="246221"/>
          </a:xfrm>
          <a:prstGeom prst="rect">
            <a:avLst/>
          </a:prstGeom>
          <a:noFill/>
        </p:spPr>
        <p:txBody>
          <a:bodyPr wrap="square" rtlCol="0">
            <a:spAutoFit/>
          </a:bodyPr>
          <a:lstStyle/>
          <a:p>
            <a:pPr fontAlgn="ctr"/>
            <a:r>
              <a:rPr lang="en-US" sz="1000" dirty="0" smtClean="0">
                <a:latin typeface="Huawei Sans" panose="020C0503030203020204" pitchFamily="34" charset="0"/>
              </a:rPr>
              <a:t>Comparison</a:t>
            </a:r>
            <a:endParaRPr lang="en-US" sz="1000" dirty="0">
              <a:latin typeface="Huawei Sans" panose="020C0503030203020204" pitchFamily="34" charset="0"/>
            </a:endParaRPr>
          </a:p>
        </p:txBody>
      </p:sp>
      <p:sp>
        <p:nvSpPr>
          <p:cNvPr id="65" name="五边形 24"/>
          <p:cNvSpPr/>
          <p:nvPr/>
        </p:nvSpPr>
        <p:spPr bwMode="auto">
          <a:xfrm>
            <a:off x="6402493" y="70392"/>
            <a:ext cx="1008000" cy="288000"/>
          </a:xfrm>
          <a:prstGeom prst="homePlate">
            <a:avLst/>
          </a:prstGeom>
          <a:solidFill>
            <a:srgbClr val="D9D9D9"/>
          </a:solidFill>
          <a:ln w="9525" cap="flat" cmpd="sng" algn="ctr">
            <a:solidFill>
              <a:srgbClr val="BEE9EE"/>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IPsec Overview</a:t>
            </a:r>
            <a:endParaRPr lang="en-US" sz="900" dirty="0">
              <a:latin typeface="Huawei Sans" panose="020C0503030203020204" pitchFamily="34" charset="0"/>
            </a:endParaRPr>
          </a:p>
        </p:txBody>
      </p:sp>
      <p:sp>
        <p:nvSpPr>
          <p:cNvPr id="69" name="燕尾形 25"/>
          <p:cNvSpPr/>
          <p:nvPr/>
        </p:nvSpPr>
        <p:spPr bwMode="auto">
          <a:xfrm>
            <a:off x="8291457" y="70392"/>
            <a:ext cx="1008000"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a:latin typeface="Huawei Sans" panose="020C0503030203020204" pitchFamily="34" charset="0"/>
              </a:rPr>
              <a:t>Encapsulation</a:t>
            </a:r>
          </a:p>
          <a:p>
            <a:pPr algn="ctr" fontAlgn="ctr"/>
            <a:r>
              <a:rPr lang="en-US" sz="800" dirty="0">
                <a:latin typeface="Huawei Sans" panose="020C0503030203020204" pitchFamily="34" charset="0"/>
              </a:rPr>
              <a:t> Mode</a:t>
            </a:r>
            <a:endParaRPr lang="en-US" altLang="zh-CN" sz="800" dirty="0">
              <a:latin typeface="Huawei Sans" panose="020C0503030203020204" pitchFamily="34" charset="0"/>
              <a:sym typeface="Huawei Sans" panose="020C0503030203020204" pitchFamily="34" charset="0"/>
            </a:endParaRPr>
          </a:p>
        </p:txBody>
      </p:sp>
      <p:sp>
        <p:nvSpPr>
          <p:cNvPr id="70" name="燕尾形 25"/>
          <p:cNvSpPr/>
          <p:nvPr/>
        </p:nvSpPr>
        <p:spPr bwMode="auto">
          <a:xfrm>
            <a:off x="9193009" y="70392"/>
            <a:ext cx="832111"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a:latin typeface="Huawei Sans" panose="020C0503030203020204" pitchFamily="34" charset="0"/>
              </a:rPr>
              <a:t>Security </a:t>
            </a:r>
          </a:p>
          <a:p>
            <a:pPr algn="ctr" fontAlgn="ctr"/>
            <a:r>
              <a:rPr lang="en-US" sz="800" dirty="0">
                <a:latin typeface="Huawei Sans" panose="020C0503030203020204" pitchFamily="34" charset="0"/>
              </a:rPr>
              <a:t>Protocol</a:t>
            </a:r>
            <a:endParaRPr lang="en-US" altLang="zh-CN" sz="800" dirty="0">
              <a:latin typeface="Huawei Sans" panose="020C0503030203020204" pitchFamily="34" charset="0"/>
              <a:sym typeface="Huawei Sans" panose="020C0503030203020204" pitchFamily="34" charset="0"/>
            </a:endParaRPr>
          </a:p>
        </p:txBody>
      </p:sp>
      <p:sp>
        <p:nvSpPr>
          <p:cNvPr id="71" name="燕尾形 25"/>
          <p:cNvSpPr/>
          <p:nvPr/>
        </p:nvSpPr>
        <p:spPr bwMode="auto">
          <a:xfrm>
            <a:off x="7304045" y="70392"/>
            <a:ext cx="1093860" cy="288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IPsec Framework</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燕尾形 25"/>
          <p:cNvSpPr/>
          <p:nvPr/>
        </p:nvSpPr>
        <p:spPr bwMode="auto">
          <a:xfrm>
            <a:off x="9918672" y="70392"/>
            <a:ext cx="1034898" cy="288000"/>
          </a:xfrm>
          <a:prstGeom prst="chevron">
            <a:avLst/>
          </a:prstGeom>
          <a:solidFill>
            <a:srgbClr val="56C4D2"/>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900" b="1" kern="0" dirty="0">
                <a:solidFill>
                  <a:schemeClr val="bg1"/>
                </a:solidFill>
                <a:latin typeface="Huawei Sans" panose="020C0503030203020204" pitchFamily="34" charset="0"/>
                <a:ea typeface="方正兰亭黑简体" panose="02000000000000000000" pitchFamily="2" charset="-122"/>
              </a:rPr>
              <a:t>Encryption </a:t>
            </a:r>
            <a:r>
              <a:rPr lang="en-US" sz="900" b="1" kern="0" dirty="0" smtClean="0">
                <a:solidFill>
                  <a:schemeClr val="bg1"/>
                </a:solidFill>
                <a:latin typeface="Huawei Sans" panose="020C0503030203020204" pitchFamily="34" charset="0"/>
                <a:ea typeface="方正兰亭黑简体" panose="02000000000000000000" pitchFamily="2" charset="-122"/>
              </a:rPr>
              <a:t>and </a:t>
            </a:r>
          </a:p>
          <a:p>
            <a:pPr algn="ctr" fontAlgn="ctr"/>
            <a:r>
              <a:rPr lang="en-US" sz="900" b="1" kern="0" dirty="0" smtClean="0">
                <a:solidFill>
                  <a:schemeClr val="bg1"/>
                </a:solidFill>
                <a:latin typeface="Huawei Sans" panose="020C0503030203020204" pitchFamily="34" charset="0"/>
                <a:ea typeface="方正兰亭黑简体" panose="02000000000000000000" pitchFamily="2" charset="-122"/>
              </a:rPr>
              <a:t>Authentication</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燕尾形 25"/>
          <p:cNvSpPr/>
          <p:nvPr/>
        </p:nvSpPr>
        <p:spPr bwMode="auto">
          <a:xfrm>
            <a:off x="10847121" y="70392"/>
            <a:ext cx="916364"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800" dirty="0" smtClean="0">
                <a:latin typeface="Huawei Sans" panose="020C0503030203020204" pitchFamily="34" charset="0"/>
              </a:rPr>
              <a:t>Security Association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101818155"/>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405056" y="1077978"/>
            <a:ext cx="4349895" cy="5015609"/>
          </a:xfrm>
          <a:prstGeom prst="rect">
            <a:avLst/>
          </a:prstGeom>
          <a:noFill/>
          <a:ln w="9525">
            <a:noFill/>
            <a:miter lim="800000"/>
            <a:headEnd/>
            <a:tailEnd/>
          </a:ln>
        </p:spPr>
        <p:txBody>
          <a:bodyPr vert="horz" wrap="square" lIns="80141" tIns="40071" rIns="80141" bIns="40071" numCol="1" anchor="t" anchorCtr="0" compatLnSpc="1">
            <a:prstTxWarp prst="textNoShape">
              <a:avLst/>
            </a:prstTxWarp>
            <a:spAutoFit/>
          </a:bodyPr>
          <a:lstStyle/>
          <a:p>
            <a:pPr marL="302400" indent="-302400" defTabSz="914034" fontAlgn="ctr">
              <a:lnSpc>
                <a:spcPct val="140000"/>
              </a:lnSpc>
              <a:spcBef>
                <a:spcPts val="792"/>
              </a:spcBef>
              <a:buFont typeface="Arial" panose="020B0604020202020204" pitchFamily="34" charset="0"/>
              <a:buChar char="•"/>
            </a:pPr>
            <a:r>
              <a:rPr lang="en-US" sz="1400" dirty="0" smtClean="0">
                <a:latin typeface="Huawei Sans" panose="020C0503030203020204" pitchFamily="34" charset="0"/>
              </a:rPr>
              <a:t>Authentication is an operation that a receiver performs to verify the identity of the sender (source origin authentication) and whether data has been tampered with during transmission (data integrity check).</a:t>
            </a:r>
            <a:endPar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302400" indent="-302400" defTabSz="914034" fontAlgn="ctr">
              <a:lnSpc>
                <a:spcPct val="140000"/>
              </a:lnSpc>
              <a:spcBef>
                <a:spcPts val="792"/>
              </a:spcBef>
              <a:buFont typeface="Arial" panose="020B0604020202020204" pitchFamily="34" charset="0"/>
              <a:buChar char="•"/>
            </a:pPr>
            <a:r>
              <a:rPr lang="en-US" sz="1400" dirty="0" smtClean="0">
                <a:latin typeface="Huawei Sans" panose="020C0503030203020204" pitchFamily="34" charset="0"/>
              </a:rPr>
              <a:t>IPsec uses the HMAC function to compare digital signatures to check integrity and authenticity of data packets.</a:t>
            </a:r>
          </a:p>
          <a:p>
            <a:pPr marL="302400" indent="-302400" defTabSz="914034" fontAlgn="ctr">
              <a:lnSpc>
                <a:spcPct val="140000"/>
              </a:lnSpc>
              <a:spcBef>
                <a:spcPts val="792"/>
              </a:spcBef>
              <a:buFont typeface="Arial" panose="020B0604020202020204" pitchFamily="34" charset="0"/>
              <a:buChar char="•"/>
            </a:pPr>
            <a:r>
              <a:rPr lang="en-US" sz="1400" dirty="0" smtClean="0">
                <a:latin typeface="Huawei Sans" panose="020C0503030203020204" pitchFamily="34" charset="0"/>
              </a:rPr>
              <a:t>Encryption and authentication are often used together.</a:t>
            </a:r>
            <a:endPar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302400" indent="-302400" defTabSz="914034" fontAlgn="ctr">
              <a:lnSpc>
                <a:spcPct val="140000"/>
              </a:lnSpc>
              <a:spcBef>
                <a:spcPts val="792"/>
              </a:spcBef>
              <a:buFont typeface="Arial" panose="020B0604020202020204" pitchFamily="34" charset="0"/>
              <a:buChar char="•"/>
            </a:pPr>
            <a:r>
              <a:rPr lang="en-US" sz="1400" dirty="0" smtClean="0">
                <a:latin typeface="Huawei Sans" panose="020C0503030203020204" pitchFamily="34" charset="0"/>
              </a:rPr>
              <a:t>Like an encryption key, a symmetric authentication key can be manually configured or automatically negotiated through IKE.</a:t>
            </a:r>
          </a:p>
          <a:p>
            <a:pPr marL="302400" indent="-302400" defTabSz="914034" fontAlgn="ctr">
              <a:lnSpc>
                <a:spcPct val="140000"/>
              </a:lnSpc>
              <a:spcBef>
                <a:spcPts val="792"/>
              </a:spcBef>
              <a:buFont typeface="Arial" panose="020B0604020202020204" pitchFamily="34" charset="0"/>
              <a:buChar char="•"/>
            </a:pPr>
            <a:r>
              <a:rPr lang="en-US" sz="1400" dirty="0" smtClean="0">
                <a:latin typeface="Huawei Sans" panose="020C0503030203020204" pitchFamily="34" charset="0"/>
              </a:rPr>
              <a:t>Common authentication algorithms include MD5, SHA1, and SHA2.</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 name="标题 1"/>
          <p:cNvSpPr>
            <a:spLocks noGrp="1"/>
          </p:cNvSpPr>
          <p:nvPr>
            <p:ph type="title"/>
          </p:nvPr>
        </p:nvSpPr>
        <p:spPr/>
        <p:txBody>
          <a:bodyPr/>
          <a:lstStyle/>
          <a:p>
            <a:r>
              <a:rPr lang="en-US" smtClean="0"/>
              <a:t>Authentication Algorithms (4)</a:t>
            </a:r>
            <a:endParaRPr lang="en-US" altLang="zh-CN" dirty="0">
              <a:sym typeface="Huawei Sans" panose="020C0503030203020204" pitchFamily="34" charset="0"/>
            </a:endParaRPr>
          </a:p>
        </p:txBody>
      </p:sp>
      <p:sp>
        <p:nvSpPr>
          <p:cNvPr id="83" name="下箭头 63"/>
          <p:cNvSpPr/>
          <p:nvPr/>
        </p:nvSpPr>
        <p:spPr>
          <a:xfrm rot="16200000" flipH="1">
            <a:off x="4976127" y="2331882"/>
            <a:ext cx="524148" cy="697637"/>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ysClr val="window" lastClr="FFFFFF">
                  <a:alpha val="0"/>
                </a:sysClr>
              </a:gs>
            </a:gsLst>
            <a:lin ang="16200000" scaled="1"/>
            <a:tileRect/>
          </a:gradFill>
          <a:ln w="19050" cap="flat" cmpd="sng" algn="ctr">
            <a:gradFill flip="none" rotWithShape="1">
              <a:gsLst>
                <a:gs pos="100000">
                  <a:sysClr val="window" lastClr="FFFFFF">
                    <a:lumMod val="100000"/>
                    <a:alpha val="0"/>
                  </a:sysClr>
                </a:gs>
                <a:gs pos="31000">
                  <a:srgbClr val="FFD17D"/>
                </a:gs>
              </a:gsLst>
              <a:lin ang="16200000" scaled="1"/>
              <a:tileRect/>
            </a:gradFill>
            <a:prstDash val="solid"/>
            <a:miter lim="800000"/>
          </a:ln>
          <a:effectLst/>
        </p:spPr>
        <p:txBody>
          <a:bodyPr rtlCol="0" anchor="ctr"/>
          <a:lstStyle/>
          <a:p>
            <a:pPr marL="0" marR="0" lvl="0" indent="0" algn="ctr" defTabSz="914478" eaLnBrk="1" fontAlgn="ctr" latinLnBrk="0" hangingPunct="1">
              <a:spcBef>
                <a:spcPts val="0"/>
              </a:spcBef>
              <a:spcAft>
                <a:spcPts val="0"/>
              </a:spcAft>
              <a:buClrTx/>
              <a:buSzTx/>
              <a:buFontTx/>
              <a:buNone/>
              <a:tabLst/>
              <a:defRPr/>
            </a:pPr>
            <a:endParaRPr kumimoji="0" lang="en-US" altLang="zh-CN" sz="9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p:cNvSpPr txBox="1"/>
          <p:nvPr/>
        </p:nvSpPr>
        <p:spPr>
          <a:xfrm>
            <a:off x="835492" y="1313269"/>
            <a:ext cx="825867" cy="230832"/>
          </a:xfrm>
          <a:prstGeom prst="rect">
            <a:avLst/>
          </a:prstGeom>
          <a:noFill/>
        </p:spPr>
        <p:txBody>
          <a:bodyPr wrap="none" rtlCol="0">
            <a:spAutoFit/>
          </a:bodyPr>
          <a:lstStyle/>
          <a:p>
            <a:pPr fontAlgn="ctr"/>
            <a:r>
              <a:rPr lang="en-US" sz="900" dirty="0" smtClean="0">
                <a:latin typeface="Huawei Sans" panose="020C0503030203020204" pitchFamily="34" charset="0"/>
              </a:rPr>
              <a:t>IPsec sender</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文本框 92"/>
          <p:cNvSpPr txBox="1"/>
          <p:nvPr/>
        </p:nvSpPr>
        <p:spPr>
          <a:xfrm>
            <a:off x="5599899" y="1281807"/>
            <a:ext cx="886781" cy="230832"/>
          </a:xfrm>
          <a:prstGeom prst="rect">
            <a:avLst/>
          </a:prstGeom>
          <a:noFill/>
        </p:spPr>
        <p:txBody>
          <a:bodyPr wrap="none" rtlCol="0">
            <a:spAutoFit/>
          </a:bodyPr>
          <a:lstStyle/>
          <a:p>
            <a:pPr fontAlgn="ctr"/>
            <a:r>
              <a:rPr lang="en-US" sz="900" dirty="0" smtClean="0">
                <a:latin typeface="Huawei Sans" panose="020C0503030203020204" pitchFamily="34" charset="0"/>
              </a:rPr>
              <a:t>IPsec receiver</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TextBox 179"/>
          <p:cNvSpPr txBox="1"/>
          <p:nvPr/>
        </p:nvSpPr>
        <p:spPr>
          <a:xfrm>
            <a:off x="2375415" y="2400704"/>
            <a:ext cx="607050" cy="585992"/>
          </a:xfrm>
          <a:prstGeom prst="roundRect">
            <a:avLst>
              <a:gd name="adj" fmla="val 50000"/>
            </a:avLst>
          </a:prstGeom>
          <a:solidFill>
            <a:srgbClr val="FFD17D"/>
          </a:solidFill>
          <a:ln>
            <a:noFill/>
          </a:ln>
        </p:spPr>
        <p:txBody>
          <a:bodyPr wrap="square" lIns="0" tIns="0" rIns="0" bIns="0" anchor="ctr" anchorCtr="0">
            <a:noAutofit/>
          </a:bodyPr>
          <a:lstStyle>
            <a:defPPr>
              <a:defRPr lang="en-US"/>
            </a:defPPr>
            <a:lvl1pPr algn="ctr">
              <a:defRPr sz="1400"/>
            </a:lvl1pPr>
          </a:lstStyle>
          <a:p>
            <a:pPr fontAlgn="ctr"/>
            <a:endParaRPr lang="en-US" sz="900" dirty="0">
              <a:latin typeface="Huawei Sans" panose="020C0503030203020204" pitchFamily="34" charset="0"/>
            </a:endParaRPr>
          </a:p>
        </p:txBody>
      </p:sp>
      <p:cxnSp>
        <p:nvCxnSpPr>
          <p:cNvPr id="97" name="直接箭头连接符 96"/>
          <p:cNvCxnSpPr>
            <a:stCxn id="106" idx="2"/>
          </p:cNvCxnSpPr>
          <p:nvPr/>
        </p:nvCxnSpPr>
        <p:spPr>
          <a:xfrm>
            <a:off x="1410329" y="1983661"/>
            <a:ext cx="0" cy="143647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8" name="TextBox 179"/>
          <p:cNvSpPr txBox="1"/>
          <p:nvPr/>
        </p:nvSpPr>
        <p:spPr>
          <a:xfrm>
            <a:off x="761939" y="3425883"/>
            <a:ext cx="1296780" cy="319800"/>
          </a:xfrm>
          <a:prstGeom prst="roundRect">
            <a:avLst>
              <a:gd name="adj" fmla="val 0"/>
            </a:avLst>
          </a:prstGeom>
          <a:pattFill prst="ltDnDiag">
            <a:fgClr>
              <a:srgbClr val="00B0F0"/>
            </a:fgClr>
            <a:bgClr>
              <a:schemeClr val="bg1"/>
            </a:bgClr>
          </a:patt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900" dirty="0" smtClean="0">
                <a:solidFill>
                  <a:schemeClr val="tx1"/>
                </a:solidFill>
                <a:latin typeface="Huawei Sans" panose="020C0503030203020204" pitchFamily="34" charset="0"/>
              </a:rPr>
              <a:t>Encrypted IP packet</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TextBox 179"/>
          <p:cNvSpPr txBox="1"/>
          <p:nvPr/>
        </p:nvSpPr>
        <p:spPr>
          <a:xfrm>
            <a:off x="4251745" y="2400704"/>
            <a:ext cx="607050" cy="585992"/>
          </a:xfrm>
          <a:prstGeom prst="roundRect">
            <a:avLst>
              <a:gd name="adj" fmla="val 50000"/>
            </a:avLst>
          </a:prstGeom>
          <a:solidFill>
            <a:srgbClr val="FFD17D"/>
          </a:solidFill>
          <a:ln>
            <a:noFill/>
          </a:ln>
        </p:spPr>
        <p:txBody>
          <a:bodyPr wrap="square" lIns="0" tIns="0" rIns="0" bIns="0" anchor="ctr" anchorCtr="0">
            <a:noAutofit/>
          </a:bodyPr>
          <a:lstStyle>
            <a:defPPr>
              <a:defRPr lang="en-US"/>
            </a:defPPr>
            <a:lvl1pPr algn="ctr">
              <a:defRPr sz="1400"/>
            </a:lvl1pPr>
          </a:lstStyle>
          <a:p>
            <a:pPr fontAlgn="ctr"/>
            <a:endParaRPr lang="en-US" sz="900" dirty="0">
              <a:latin typeface="Huawei Sans" panose="020C0503030203020204" pitchFamily="34" charset="0"/>
            </a:endParaRPr>
          </a:p>
        </p:txBody>
      </p:sp>
      <p:sp>
        <p:nvSpPr>
          <p:cNvPr id="100" name="TextBox 179"/>
          <p:cNvSpPr txBox="1"/>
          <p:nvPr/>
        </p:nvSpPr>
        <p:spPr>
          <a:xfrm>
            <a:off x="5474448" y="1663861"/>
            <a:ext cx="1296780" cy="319800"/>
          </a:xfrm>
          <a:prstGeom prst="roundRect">
            <a:avLst>
              <a:gd name="adj" fmla="val 0"/>
            </a:avLst>
          </a:prstGeom>
          <a:solidFill>
            <a:schemeClr val="accent1">
              <a:lumMod val="20000"/>
              <a:lumOff val="80000"/>
            </a:schemeClr>
          </a:solid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900" dirty="0" smtClean="0">
                <a:solidFill>
                  <a:schemeClr val="tx1"/>
                </a:solidFill>
                <a:latin typeface="Huawei Sans" panose="020C0503030203020204" pitchFamily="34" charset="0"/>
              </a:rPr>
              <a:t>IP packet</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1" name="直接箭头连接符 100"/>
          <p:cNvCxnSpPr>
            <a:stCxn id="100" idx="2"/>
            <a:endCxn id="102" idx="0"/>
          </p:cNvCxnSpPr>
          <p:nvPr/>
        </p:nvCxnSpPr>
        <p:spPr>
          <a:xfrm>
            <a:off x="6122838" y="1983661"/>
            <a:ext cx="0" cy="543474"/>
          </a:xfrm>
          <a:prstGeom prst="straightConnector1">
            <a:avLst/>
          </a:prstGeom>
          <a:ln>
            <a:headEnd type="triangle"/>
            <a:tailEnd type="none"/>
          </a:ln>
        </p:spPr>
        <p:style>
          <a:lnRef idx="1">
            <a:schemeClr val="accent1"/>
          </a:lnRef>
          <a:fillRef idx="0">
            <a:schemeClr val="accent1"/>
          </a:fillRef>
          <a:effectRef idx="0">
            <a:schemeClr val="accent1"/>
          </a:effectRef>
          <a:fontRef idx="minor">
            <a:schemeClr val="tx1"/>
          </a:fontRef>
        </p:style>
      </p:cxnSp>
      <p:sp>
        <p:nvSpPr>
          <p:cNvPr id="102" name="TextBox 179"/>
          <p:cNvSpPr txBox="1"/>
          <p:nvPr/>
        </p:nvSpPr>
        <p:spPr>
          <a:xfrm>
            <a:off x="5474448" y="2527135"/>
            <a:ext cx="1296780" cy="319800"/>
          </a:xfrm>
          <a:prstGeom prst="roundRect">
            <a:avLst>
              <a:gd name="adj" fmla="val 0"/>
            </a:avLst>
          </a:prstGeom>
          <a:pattFill prst="ltDnDiag">
            <a:fgClr>
              <a:srgbClr val="00B0F0"/>
            </a:fgClr>
            <a:bgClr>
              <a:schemeClr val="bg1"/>
            </a:bgClr>
          </a:patt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900" dirty="0" smtClean="0">
                <a:solidFill>
                  <a:schemeClr val="tx1"/>
                </a:solidFill>
                <a:latin typeface="Huawei Sans" panose="020C0503030203020204" pitchFamily="34" charset="0"/>
              </a:rPr>
              <a:t>Encrypted IP packet</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下箭头 63"/>
          <p:cNvSpPr/>
          <p:nvPr/>
        </p:nvSpPr>
        <p:spPr>
          <a:xfrm rot="5400000">
            <a:off x="1542758" y="2331882"/>
            <a:ext cx="524148" cy="697637"/>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ysClr val="window" lastClr="FFFFFF">
                  <a:alpha val="0"/>
                </a:sysClr>
              </a:gs>
            </a:gsLst>
            <a:lin ang="16200000" scaled="1"/>
            <a:tileRect/>
          </a:gradFill>
          <a:ln w="19050" cap="flat" cmpd="sng" algn="ctr">
            <a:gradFill flip="none" rotWithShape="1">
              <a:gsLst>
                <a:gs pos="100000">
                  <a:sysClr val="window" lastClr="FFFFFF">
                    <a:lumMod val="100000"/>
                    <a:alpha val="0"/>
                  </a:sysClr>
                </a:gs>
                <a:gs pos="31000">
                  <a:srgbClr val="FFD17D"/>
                </a:gs>
              </a:gsLst>
              <a:lin ang="16200000" scaled="1"/>
              <a:tileRect/>
            </a:gradFill>
            <a:prstDash val="solid"/>
            <a:miter lim="800000"/>
          </a:ln>
          <a:effectLst/>
        </p:spPr>
        <p:txBody>
          <a:bodyPr rtlCol="0" anchor="ctr"/>
          <a:lstStyle/>
          <a:p>
            <a:pPr marL="0" marR="0" lvl="0" indent="0" algn="ctr" defTabSz="914478" eaLnBrk="1" fontAlgn="ctr" latinLnBrk="0" hangingPunct="1">
              <a:spcBef>
                <a:spcPts val="0"/>
              </a:spcBef>
              <a:spcAft>
                <a:spcPts val="0"/>
              </a:spcAft>
              <a:buClrTx/>
              <a:buSzTx/>
              <a:buFontTx/>
              <a:buNone/>
              <a:tabLst/>
              <a:defRPr/>
            </a:pPr>
            <a:endParaRPr kumimoji="0" lang="en-US" altLang="zh-CN" sz="9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文本框 103"/>
          <p:cNvSpPr txBox="1"/>
          <p:nvPr/>
        </p:nvSpPr>
        <p:spPr>
          <a:xfrm>
            <a:off x="1611116" y="2568386"/>
            <a:ext cx="736099" cy="230832"/>
          </a:xfrm>
          <a:prstGeom prst="rect">
            <a:avLst/>
          </a:prstGeom>
          <a:noFill/>
        </p:spPr>
        <p:txBody>
          <a:bodyPr wrap="none" rtlCol="0">
            <a:spAutoFit/>
          </a:bodyPr>
          <a:lstStyle/>
          <a:p>
            <a:pPr fontAlgn="ctr"/>
            <a:r>
              <a:rPr lang="en-US" sz="900" dirty="0" smtClean="0">
                <a:latin typeface="Huawei Sans" panose="020C0503030203020204" pitchFamily="34" charset="0"/>
              </a:rPr>
              <a:t>Encryption</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文本框 104"/>
          <p:cNvSpPr txBox="1"/>
          <p:nvPr/>
        </p:nvSpPr>
        <p:spPr>
          <a:xfrm>
            <a:off x="4780650" y="2558861"/>
            <a:ext cx="750526" cy="230832"/>
          </a:xfrm>
          <a:prstGeom prst="rect">
            <a:avLst/>
          </a:prstGeom>
          <a:noFill/>
        </p:spPr>
        <p:txBody>
          <a:bodyPr wrap="none" rtlCol="0">
            <a:spAutoFit/>
          </a:bodyPr>
          <a:lstStyle/>
          <a:p>
            <a:pPr fontAlgn="ctr"/>
            <a:r>
              <a:rPr lang="en-US" sz="900" dirty="0" smtClean="0">
                <a:latin typeface="Huawei Sans" panose="020C0503030203020204" pitchFamily="34" charset="0"/>
              </a:rPr>
              <a:t>Decryption</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TextBox 179"/>
          <p:cNvSpPr txBox="1"/>
          <p:nvPr/>
        </p:nvSpPr>
        <p:spPr>
          <a:xfrm>
            <a:off x="761939" y="1663861"/>
            <a:ext cx="1296780" cy="319800"/>
          </a:xfrm>
          <a:prstGeom prst="roundRect">
            <a:avLst>
              <a:gd name="adj" fmla="val 0"/>
            </a:avLst>
          </a:prstGeom>
          <a:solidFill>
            <a:schemeClr val="accent1">
              <a:lumMod val="20000"/>
              <a:lumOff val="80000"/>
            </a:schemeClr>
          </a:solid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900" dirty="0" smtClean="0">
                <a:solidFill>
                  <a:schemeClr val="tx1"/>
                </a:solidFill>
                <a:latin typeface="Huawei Sans" panose="020C0503030203020204" pitchFamily="34" charset="0"/>
              </a:rPr>
              <a:t>IP packet</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TextBox 179"/>
          <p:cNvSpPr txBox="1"/>
          <p:nvPr/>
        </p:nvSpPr>
        <p:spPr>
          <a:xfrm>
            <a:off x="2345063" y="4640435"/>
            <a:ext cx="667755" cy="644591"/>
          </a:xfrm>
          <a:prstGeom prst="roundRect">
            <a:avLst>
              <a:gd name="adj" fmla="val 50000"/>
            </a:avLst>
          </a:prstGeom>
          <a:solidFill>
            <a:srgbClr val="FFD17D"/>
          </a:solidFill>
          <a:ln>
            <a:noFill/>
          </a:ln>
        </p:spPr>
        <p:txBody>
          <a:bodyPr wrap="square" lIns="0" tIns="0" rIns="0" bIns="0" anchor="ctr" anchorCtr="0">
            <a:noAutofit/>
          </a:bodyPr>
          <a:lstStyle>
            <a:defPPr>
              <a:defRPr lang="en-US"/>
            </a:defPPr>
            <a:lvl1pPr algn="ctr">
              <a:defRPr sz="1400"/>
            </a:lvl1pPr>
          </a:lstStyle>
          <a:p>
            <a:pPr fontAlgn="ct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2" name="直接箭头连接符 121"/>
          <p:cNvCxnSpPr/>
          <p:nvPr/>
        </p:nvCxnSpPr>
        <p:spPr>
          <a:xfrm>
            <a:off x="1410329" y="3732017"/>
            <a:ext cx="0" cy="18545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3" name="下箭头 63"/>
          <p:cNvSpPr/>
          <p:nvPr/>
        </p:nvSpPr>
        <p:spPr>
          <a:xfrm rot="5400000">
            <a:off x="1542758" y="4618832"/>
            <a:ext cx="524148" cy="697637"/>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ysClr val="window" lastClr="FFFFFF">
                  <a:alpha val="0"/>
                </a:sysClr>
              </a:gs>
            </a:gsLst>
            <a:lin ang="16200000" scaled="1"/>
            <a:tileRect/>
          </a:gradFill>
          <a:ln w="19050" cap="flat" cmpd="sng" algn="ctr">
            <a:gradFill flip="none" rotWithShape="1">
              <a:gsLst>
                <a:gs pos="100000">
                  <a:sysClr val="window" lastClr="FFFFFF">
                    <a:lumMod val="100000"/>
                    <a:alpha val="0"/>
                  </a:sysClr>
                </a:gs>
                <a:gs pos="31000">
                  <a:srgbClr val="FFD17D"/>
                </a:gs>
              </a:gsLst>
              <a:lin ang="16200000" scaled="1"/>
              <a:tileRect/>
            </a:gradFill>
            <a:prstDash val="solid"/>
            <a:miter lim="800000"/>
          </a:ln>
          <a:effectLst/>
        </p:spPr>
        <p:txBody>
          <a:bodyPr rtlCol="0" anchor="ctr"/>
          <a:lstStyle/>
          <a:p>
            <a:pPr marL="0" marR="0" lvl="0" indent="0" algn="ctr" defTabSz="914478" eaLnBrk="1" fontAlgn="ctr" latinLnBrk="0" hangingPunct="1">
              <a:spcBef>
                <a:spcPts val="0"/>
              </a:spcBef>
              <a:spcAft>
                <a:spcPts val="0"/>
              </a:spcAft>
              <a:buClrTx/>
              <a:buSzTx/>
              <a:buFontTx/>
              <a:buNone/>
              <a:tabLst/>
              <a:defRPr/>
            </a:pPr>
            <a:endParaRPr kumimoji="0" lang="en-US" altLang="zh-CN" sz="9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文本框 123"/>
          <p:cNvSpPr txBox="1"/>
          <p:nvPr/>
        </p:nvSpPr>
        <p:spPr>
          <a:xfrm>
            <a:off x="1611116" y="4837416"/>
            <a:ext cx="736099" cy="230832"/>
          </a:xfrm>
          <a:prstGeom prst="rect">
            <a:avLst/>
          </a:prstGeom>
          <a:noFill/>
        </p:spPr>
        <p:txBody>
          <a:bodyPr wrap="none" rtlCol="0">
            <a:spAutoFit/>
          </a:bodyPr>
          <a:lstStyle/>
          <a:p>
            <a:pPr fontAlgn="ctr"/>
            <a:r>
              <a:rPr lang="en-US" sz="900" dirty="0" smtClean="0">
                <a:latin typeface="Huawei Sans" panose="020C0503030203020204" pitchFamily="34" charset="0"/>
              </a:rPr>
              <a:t>Encryption</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TextBox 179"/>
          <p:cNvSpPr txBox="1"/>
          <p:nvPr/>
        </p:nvSpPr>
        <p:spPr>
          <a:xfrm>
            <a:off x="761939" y="5586533"/>
            <a:ext cx="1296780" cy="319800"/>
          </a:xfrm>
          <a:prstGeom prst="roundRect">
            <a:avLst>
              <a:gd name="adj" fmla="val 0"/>
            </a:avLst>
          </a:prstGeom>
          <a:pattFill prst="ltDnDiag">
            <a:fgClr>
              <a:srgbClr val="00B0F0"/>
            </a:fgClr>
            <a:bgClr>
              <a:schemeClr val="bg1"/>
            </a:bgClr>
          </a:patt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900" dirty="0" smtClean="0">
                <a:solidFill>
                  <a:schemeClr val="tx1"/>
                </a:solidFill>
                <a:latin typeface="Huawei Sans" panose="020C0503030203020204" pitchFamily="34" charset="0"/>
              </a:rPr>
              <a:t>Encrypted IP packet</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TextBox 179"/>
          <p:cNvSpPr txBox="1"/>
          <p:nvPr/>
        </p:nvSpPr>
        <p:spPr>
          <a:xfrm>
            <a:off x="2058718" y="5586533"/>
            <a:ext cx="954099" cy="319800"/>
          </a:xfrm>
          <a:prstGeom prst="roundRect">
            <a:avLst>
              <a:gd name="adj" fmla="val 0"/>
            </a:avLst>
          </a:prstGeom>
          <a:solidFill>
            <a:srgbClr val="FFD17D"/>
          </a:solid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900" dirty="0" smtClean="0">
                <a:solidFill>
                  <a:schemeClr val="tx1"/>
                </a:solidFill>
                <a:latin typeface="Huawei Sans" panose="020C0503030203020204" pitchFamily="34" charset="0"/>
              </a:rPr>
              <a:t>Digest</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8" name="直接箭头连接符 127"/>
          <p:cNvCxnSpPr/>
          <p:nvPr/>
        </p:nvCxnSpPr>
        <p:spPr>
          <a:xfrm>
            <a:off x="3012818" y="5728996"/>
            <a:ext cx="185533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9" name="TextBox 179"/>
          <p:cNvSpPr txBox="1"/>
          <p:nvPr/>
        </p:nvSpPr>
        <p:spPr>
          <a:xfrm>
            <a:off x="4870902" y="5586533"/>
            <a:ext cx="1296780" cy="319800"/>
          </a:xfrm>
          <a:prstGeom prst="roundRect">
            <a:avLst>
              <a:gd name="adj" fmla="val 0"/>
            </a:avLst>
          </a:prstGeom>
          <a:pattFill prst="ltDnDiag">
            <a:fgClr>
              <a:srgbClr val="00B0F0"/>
            </a:fgClr>
            <a:bgClr>
              <a:schemeClr val="bg1"/>
            </a:bgClr>
          </a:patt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900" dirty="0" smtClean="0">
                <a:solidFill>
                  <a:schemeClr val="tx1"/>
                </a:solidFill>
                <a:latin typeface="Huawei Sans" panose="020C0503030203020204" pitchFamily="34" charset="0"/>
              </a:rPr>
              <a:t>Encrypted IP packet</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TextBox 179"/>
          <p:cNvSpPr txBox="1"/>
          <p:nvPr/>
        </p:nvSpPr>
        <p:spPr>
          <a:xfrm>
            <a:off x="6167681" y="5586533"/>
            <a:ext cx="954099" cy="319800"/>
          </a:xfrm>
          <a:prstGeom prst="roundRect">
            <a:avLst>
              <a:gd name="adj" fmla="val 0"/>
            </a:avLst>
          </a:prstGeom>
          <a:solidFill>
            <a:srgbClr val="FFD17D"/>
          </a:solid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900" dirty="0" smtClean="0">
                <a:solidFill>
                  <a:schemeClr val="tx1"/>
                </a:solidFill>
                <a:latin typeface="Huawei Sans" panose="020C0503030203020204" pitchFamily="34" charset="0"/>
              </a:rPr>
              <a:t>Digest</a:t>
            </a:r>
            <a:endParaRPr lang="en-US" sz="900" dirty="0">
              <a:solidFill>
                <a:schemeClr val="tx1"/>
              </a:solidFill>
              <a:latin typeface="Huawei Sans" panose="020C0503030203020204" pitchFamily="34" charset="0"/>
            </a:endParaRPr>
          </a:p>
        </p:txBody>
      </p:sp>
      <p:sp>
        <p:nvSpPr>
          <p:cNvPr id="131" name="TextBox 179"/>
          <p:cNvSpPr txBox="1"/>
          <p:nvPr/>
        </p:nvSpPr>
        <p:spPr>
          <a:xfrm>
            <a:off x="6167681" y="4100938"/>
            <a:ext cx="954099" cy="319800"/>
          </a:xfrm>
          <a:prstGeom prst="roundRect">
            <a:avLst>
              <a:gd name="adj" fmla="val 0"/>
            </a:avLst>
          </a:prstGeom>
          <a:solidFill>
            <a:srgbClr val="FFD17D"/>
          </a:solid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900" dirty="0" smtClean="0">
                <a:solidFill>
                  <a:schemeClr val="tx1"/>
                </a:solidFill>
                <a:latin typeface="Huawei Sans" panose="020C0503030203020204" pitchFamily="34" charset="0"/>
              </a:rPr>
              <a:t>Digest</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2" name="直接箭头连接符 131"/>
          <p:cNvCxnSpPr/>
          <p:nvPr/>
        </p:nvCxnSpPr>
        <p:spPr>
          <a:xfrm>
            <a:off x="6644730" y="4420738"/>
            <a:ext cx="0" cy="1165795"/>
          </a:xfrm>
          <a:prstGeom prst="straightConnector1">
            <a:avLst/>
          </a:prstGeom>
          <a:ln>
            <a:headEnd type="triangle"/>
            <a:tailEnd type="none"/>
          </a:ln>
        </p:spPr>
        <p:style>
          <a:lnRef idx="1">
            <a:schemeClr val="accent1"/>
          </a:lnRef>
          <a:fillRef idx="0">
            <a:schemeClr val="accent1"/>
          </a:fillRef>
          <a:effectRef idx="0">
            <a:schemeClr val="accent1"/>
          </a:effectRef>
          <a:fontRef idx="minor">
            <a:schemeClr val="tx1"/>
          </a:fontRef>
        </p:style>
      </p:cxnSp>
      <p:sp>
        <p:nvSpPr>
          <p:cNvPr id="134" name="TextBox 179"/>
          <p:cNvSpPr txBox="1"/>
          <p:nvPr/>
        </p:nvSpPr>
        <p:spPr>
          <a:xfrm>
            <a:off x="4221392" y="4640435"/>
            <a:ext cx="667755" cy="644591"/>
          </a:xfrm>
          <a:prstGeom prst="roundRect">
            <a:avLst>
              <a:gd name="adj" fmla="val 50000"/>
            </a:avLst>
          </a:prstGeom>
          <a:solidFill>
            <a:srgbClr val="FFD17D"/>
          </a:solidFill>
          <a:ln>
            <a:noFill/>
          </a:ln>
        </p:spPr>
        <p:txBody>
          <a:bodyPr wrap="square" lIns="0" tIns="0" rIns="0" bIns="0" anchor="ctr" anchorCtr="0">
            <a:noAutofit/>
          </a:bodyPr>
          <a:lstStyle>
            <a:defPPr>
              <a:defRPr lang="en-US"/>
            </a:defPPr>
            <a:lvl1pPr algn="ctr">
              <a:defRPr sz="1400"/>
            </a:lvl1pPr>
          </a:lstStyle>
          <a:p>
            <a:pPr fontAlgn="ct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8" name="直接箭头连接符 117"/>
          <p:cNvCxnSpPr/>
          <p:nvPr/>
        </p:nvCxnSpPr>
        <p:spPr>
          <a:xfrm>
            <a:off x="3054093" y="2693700"/>
            <a:ext cx="1114889" cy="0"/>
          </a:xfrm>
          <a:prstGeom prst="straightConnector1">
            <a:avLst/>
          </a:prstGeom>
          <a:ln w="19050">
            <a:solidFill>
              <a:srgbClr val="FFD17D"/>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119" name="文本框 118"/>
          <p:cNvSpPr txBox="1"/>
          <p:nvPr/>
        </p:nvSpPr>
        <p:spPr>
          <a:xfrm>
            <a:off x="3159621" y="2368097"/>
            <a:ext cx="950901" cy="230832"/>
          </a:xfrm>
          <a:prstGeom prst="rect">
            <a:avLst/>
          </a:prstGeom>
          <a:noFill/>
        </p:spPr>
        <p:txBody>
          <a:bodyPr wrap="none" rtlCol="0">
            <a:spAutoFit/>
          </a:bodyPr>
          <a:lstStyle/>
          <a:p>
            <a:pPr algn="ctr" fontAlgn="ctr"/>
            <a:r>
              <a:rPr lang="en-US" sz="900" dirty="0" smtClean="0">
                <a:latin typeface="Huawei Sans" panose="020C0503030203020204" pitchFamily="34" charset="0"/>
              </a:rPr>
              <a:t>Symmetric key</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文本框 119"/>
          <p:cNvSpPr txBox="1"/>
          <p:nvPr/>
        </p:nvSpPr>
        <p:spPr>
          <a:xfrm>
            <a:off x="3125037" y="2716678"/>
            <a:ext cx="1082186" cy="784830"/>
          </a:xfrm>
          <a:prstGeom prst="rect">
            <a:avLst/>
          </a:prstGeom>
          <a:noFill/>
        </p:spPr>
        <p:txBody>
          <a:bodyPr wrap="square" rtlCol="0">
            <a:spAutoFit/>
          </a:bodyPr>
          <a:lstStyle/>
          <a:p>
            <a:pPr fontAlgn="ctr"/>
            <a:r>
              <a:rPr lang="en-US" sz="900" dirty="0" smtClean="0">
                <a:latin typeface="Huawei Sans" panose="020C0503030203020204" pitchFamily="34" charset="0"/>
              </a:rPr>
              <a:t>Manually configured or automatically negotiated through IKE</a:t>
            </a:r>
            <a:endParaRPr lang="en-US" sz="900" dirty="0">
              <a:latin typeface="Huawei Sans" panose="020C0503030203020204" pitchFamily="34" charset="0"/>
            </a:endParaRPr>
          </a:p>
        </p:txBody>
      </p:sp>
      <p:cxnSp>
        <p:nvCxnSpPr>
          <p:cNvPr id="135" name="直接箭头连接符 134"/>
          <p:cNvCxnSpPr/>
          <p:nvPr/>
        </p:nvCxnSpPr>
        <p:spPr>
          <a:xfrm>
            <a:off x="3054093" y="4988990"/>
            <a:ext cx="1114889" cy="0"/>
          </a:xfrm>
          <a:prstGeom prst="straightConnector1">
            <a:avLst/>
          </a:prstGeom>
          <a:ln w="19050">
            <a:solidFill>
              <a:srgbClr val="FFD17D"/>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136" name="文本框 135"/>
          <p:cNvSpPr txBox="1"/>
          <p:nvPr/>
        </p:nvSpPr>
        <p:spPr>
          <a:xfrm>
            <a:off x="3159621" y="5017846"/>
            <a:ext cx="950901" cy="230832"/>
          </a:xfrm>
          <a:prstGeom prst="rect">
            <a:avLst/>
          </a:prstGeom>
          <a:noFill/>
        </p:spPr>
        <p:txBody>
          <a:bodyPr wrap="none" rtlCol="0">
            <a:spAutoFit/>
          </a:bodyPr>
          <a:lstStyle/>
          <a:p>
            <a:pPr algn="ctr" fontAlgn="ctr"/>
            <a:r>
              <a:rPr lang="en-US" sz="900" dirty="0" smtClean="0">
                <a:latin typeface="Huawei Sans" panose="020C0503030203020204" pitchFamily="34" charset="0"/>
              </a:rPr>
              <a:t>Symmetric key</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文本框 136"/>
          <p:cNvSpPr txBox="1"/>
          <p:nvPr/>
        </p:nvSpPr>
        <p:spPr>
          <a:xfrm>
            <a:off x="3150438" y="4182820"/>
            <a:ext cx="1153131" cy="784830"/>
          </a:xfrm>
          <a:prstGeom prst="rect">
            <a:avLst/>
          </a:prstGeom>
          <a:noFill/>
        </p:spPr>
        <p:txBody>
          <a:bodyPr wrap="square" rtlCol="0">
            <a:spAutoFit/>
          </a:bodyPr>
          <a:lstStyle/>
          <a:p>
            <a:pPr fontAlgn="ctr"/>
            <a:r>
              <a:rPr lang="en-US" sz="900" dirty="0" smtClean="0">
                <a:latin typeface="Huawei Sans" panose="020C0503030203020204" pitchFamily="34" charset="0"/>
              </a:rPr>
              <a:t>Manually configured or automatically negotiated through IKE</a:t>
            </a:r>
            <a:endParaRPr lang="en-US" sz="900" dirty="0">
              <a:latin typeface="Huawei Sans" panose="020C0503030203020204" pitchFamily="34" charset="0"/>
            </a:endParaRPr>
          </a:p>
        </p:txBody>
      </p:sp>
      <p:sp>
        <p:nvSpPr>
          <p:cNvPr id="138" name="下箭头 63"/>
          <p:cNvSpPr/>
          <p:nvPr/>
        </p:nvSpPr>
        <p:spPr>
          <a:xfrm rot="16200000" flipH="1">
            <a:off x="5167304" y="4588699"/>
            <a:ext cx="524148" cy="697637"/>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ysClr val="window" lastClr="FFFFFF">
                  <a:alpha val="0"/>
                </a:sysClr>
              </a:gs>
            </a:gsLst>
            <a:lin ang="16200000" scaled="1"/>
            <a:tileRect/>
          </a:gradFill>
          <a:ln w="19050" cap="flat" cmpd="sng" algn="ctr">
            <a:gradFill flip="none" rotWithShape="1">
              <a:gsLst>
                <a:gs pos="100000">
                  <a:sysClr val="window" lastClr="FFFFFF">
                    <a:lumMod val="100000"/>
                    <a:alpha val="0"/>
                  </a:sysClr>
                </a:gs>
                <a:gs pos="31000">
                  <a:srgbClr val="FFD17D"/>
                </a:gs>
              </a:gsLst>
              <a:lin ang="16200000" scaled="1"/>
              <a:tileRect/>
            </a:gradFill>
            <a:prstDash val="solid"/>
            <a:miter lim="800000"/>
          </a:ln>
          <a:effectLst/>
        </p:spPr>
        <p:txBody>
          <a:bodyPr rtlCol="0" anchor="ctr"/>
          <a:lstStyle/>
          <a:p>
            <a:pPr marL="0" marR="0" lvl="0" indent="0" algn="ctr" defTabSz="914478" eaLnBrk="1" fontAlgn="ctr" latinLnBrk="0" hangingPunct="1">
              <a:spcBef>
                <a:spcPts val="0"/>
              </a:spcBef>
              <a:spcAft>
                <a:spcPts val="0"/>
              </a:spcAft>
              <a:buClrTx/>
              <a:buSzTx/>
              <a:buFontTx/>
              <a:buNone/>
              <a:tabLst/>
              <a:defRPr/>
            </a:pPr>
            <a:endParaRPr kumimoji="0" lang="en-US" altLang="zh-CN" sz="9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文本框 138"/>
          <p:cNvSpPr txBox="1"/>
          <p:nvPr/>
        </p:nvSpPr>
        <p:spPr>
          <a:xfrm>
            <a:off x="4880624" y="4797756"/>
            <a:ext cx="736099" cy="230832"/>
          </a:xfrm>
          <a:prstGeom prst="rect">
            <a:avLst/>
          </a:prstGeom>
          <a:noFill/>
        </p:spPr>
        <p:txBody>
          <a:bodyPr wrap="none" rtlCol="0">
            <a:spAutoFit/>
          </a:bodyPr>
          <a:lstStyle/>
          <a:p>
            <a:pPr fontAlgn="ctr"/>
            <a:r>
              <a:rPr lang="en-US" sz="900" dirty="0" smtClean="0">
                <a:latin typeface="Huawei Sans" panose="020C0503030203020204" pitchFamily="34" charset="0"/>
              </a:rPr>
              <a:t>Encryption</a:t>
            </a:r>
            <a:endParaRPr lang="en-US" sz="900" dirty="0">
              <a:latin typeface="Huawei Sans" panose="020C0503030203020204" pitchFamily="34" charset="0"/>
            </a:endParaRPr>
          </a:p>
        </p:txBody>
      </p:sp>
      <p:cxnSp>
        <p:nvCxnSpPr>
          <p:cNvPr id="140" name="直接箭头连接符 139"/>
          <p:cNvCxnSpPr/>
          <p:nvPr/>
        </p:nvCxnSpPr>
        <p:spPr>
          <a:xfrm>
            <a:off x="5807523" y="4420738"/>
            <a:ext cx="0" cy="1165795"/>
          </a:xfrm>
          <a:prstGeom prst="straightConnector1">
            <a:avLst/>
          </a:prstGeom>
          <a:ln>
            <a:headEnd type="triangle"/>
            <a:tailEnd type="none"/>
          </a:ln>
        </p:spPr>
        <p:style>
          <a:lnRef idx="1">
            <a:schemeClr val="accent1"/>
          </a:lnRef>
          <a:fillRef idx="0">
            <a:schemeClr val="accent1"/>
          </a:fillRef>
          <a:effectRef idx="0">
            <a:schemeClr val="accent1"/>
          </a:effectRef>
          <a:fontRef idx="minor">
            <a:schemeClr val="tx1"/>
          </a:fontRef>
        </p:style>
      </p:cxnSp>
      <p:sp>
        <p:nvSpPr>
          <p:cNvPr id="141" name="TextBox 179"/>
          <p:cNvSpPr txBox="1"/>
          <p:nvPr/>
        </p:nvSpPr>
        <p:spPr>
          <a:xfrm>
            <a:off x="5131603" y="4100938"/>
            <a:ext cx="954099" cy="319800"/>
          </a:xfrm>
          <a:prstGeom prst="roundRect">
            <a:avLst>
              <a:gd name="adj" fmla="val 0"/>
            </a:avLst>
          </a:prstGeom>
          <a:pattFill prst="ltDnDiag">
            <a:fgClr>
              <a:srgbClr val="FFD17D"/>
            </a:fgClr>
            <a:bgClr>
              <a:schemeClr val="bg1"/>
            </a:bgClr>
          </a:pattFill>
          <a:ln>
            <a:noFill/>
          </a:ln>
        </p:spPr>
        <p:txBody>
          <a:bodyPr wrap="none" lIns="0" tIns="0" rIns="0" bIns="0" anchor="ctr" anchorCtr="0">
            <a:noAutofit/>
          </a:bodyPr>
          <a:lstStyle>
            <a:defPPr>
              <a:defRPr lang="en-US"/>
            </a:defPPr>
            <a:lvl1pPr algn="ctr">
              <a:defRPr sz="1400">
                <a:latin typeface="Arial" panose="020C0503030203020204" pitchFamily="34" charset="0"/>
                <a:ea typeface="方正兰亭黑简体" panose="02000000000000000000" pitchFamily="2" charset="-122"/>
              </a:defRPr>
            </a:lvl1pPr>
          </a:lstStyle>
          <a:p>
            <a:pPr fontAlgn="ctr"/>
            <a:r>
              <a:rPr lang="en-US" sz="900" dirty="0" smtClean="0">
                <a:latin typeface="Huawei Sans" panose="020C0503030203020204" pitchFamily="34" charset="0"/>
              </a:rPr>
              <a:t>Digest</a:t>
            </a:r>
            <a:endParaRPr lang="en-US" sz="900" dirty="0">
              <a:latin typeface="Huawei Sans" panose="020C0503030203020204" pitchFamily="34" charset="0"/>
            </a:endParaRPr>
          </a:p>
        </p:txBody>
      </p:sp>
      <p:sp>
        <p:nvSpPr>
          <p:cNvPr id="142" name="文本框 141"/>
          <p:cNvSpPr txBox="1"/>
          <p:nvPr/>
        </p:nvSpPr>
        <p:spPr>
          <a:xfrm>
            <a:off x="5878787" y="4431368"/>
            <a:ext cx="808235" cy="230832"/>
          </a:xfrm>
          <a:prstGeom prst="rect">
            <a:avLst/>
          </a:prstGeom>
          <a:noFill/>
        </p:spPr>
        <p:txBody>
          <a:bodyPr wrap="none" rtlCol="0">
            <a:spAutoFit/>
          </a:bodyPr>
          <a:lstStyle/>
          <a:p>
            <a:pPr fontAlgn="ctr"/>
            <a:r>
              <a:rPr lang="en-US" sz="900" dirty="0" smtClean="0">
                <a:solidFill>
                  <a:srgbClr val="EC7061"/>
                </a:solidFill>
                <a:latin typeface="Huawei Sans" panose="020C0503030203020204" pitchFamily="34" charset="0"/>
              </a:rPr>
              <a:t>Comparison</a:t>
            </a:r>
            <a:endParaRPr lang="en-US" altLang="zh-CN" sz="9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0" name="直接箭头连接符 49"/>
          <p:cNvCxnSpPr>
            <a:stCxn id="123" idx="0"/>
          </p:cNvCxnSpPr>
          <p:nvPr/>
        </p:nvCxnSpPr>
        <p:spPr>
          <a:xfrm>
            <a:off x="2153651" y="5229725"/>
            <a:ext cx="157285" cy="356808"/>
          </a:xfrm>
          <a:prstGeom prst="straightConnector1">
            <a:avLst/>
          </a:prstGeom>
          <a:ln>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a:stCxn id="141" idx="0"/>
            <a:endCxn id="3" idx="2"/>
          </p:cNvCxnSpPr>
          <p:nvPr/>
        </p:nvCxnSpPr>
        <p:spPr>
          <a:xfrm flipV="1">
            <a:off x="5608653" y="3745683"/>
            <a:ext cx="514186" cy="35525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a:stCxn id="131" idx="0"/>
            <a:endCxn id="3" idx="2"/>
          </p:cNvCxnSpPr>
          <p:nvPr/>
        </p:nvCxnSpPr>
        <p:spPr>
          <a:xfrm flipH="1" flipV="1">
            <a:off x="6122839" y="3745683"/>
            <a:ext cx="521892" cy="35525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7" name="直接箭头连接符 56"/>
          <p:cNvCxnSpPr>
            <a:stCxn id="3" idx="0"/>
            <a:endCxn id="102" idx="2"/>
          </p:cNvCxnSpPr>
          <p:nvPr/>
        </p:nvCxnSpPr>
        <p:spPr>
          <a:xfrm flipH="1" flipV="1">
            <a:off x="6122838" y="2846935"/>
            <a:ext cx="1" cy="2861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 name="流程图: 决策 2"/>
          <p:cNvSpPr/>
          <p:nvPr/>
        </p:nvSpPr>
        <p:spPr>
          <a:xfrm>
            <a:off x="5415674" y="3133035"/>
            <a:ext cx="1414329" cy="612648"/>
          </a:xfrm>
          <a:prstGeom prst="flowChartDecision">
            <a:avLst/>
          </a:prstGeom>
          <a:solidFill>
            <a:srgbClr val="0085CB"/>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fontAlgn="ctr"/>
            <a:endParaRPr lang="en-US" altLang="zh-CN" sz="900" kern="0" dirty="0">
              <a:solidFill>
                <a:srgbClr val="666666"/>
              </a:solidFill>
              <a:latin typeface="Huawei Sans" panose="020C0503030203020204" pitchFamily="34" charset="0"/>
              <a:ea typeface="等线" panose="02010600030101010101" pitchFamily="2" charset="-122"/>
              <a:sym typeface="Huawei Sans" panose="020C0503030203020204" pitchFamily="34" charset="0"/>
            </a:endParaRPr>
          </a:p>
        </p:txBody>
      </p:sp>
      <p:sp>
        <p:nvSpPr>
          <p:cNvPr id="66" name="文本框 65"/>
          <p:cNvSpPr txBox="1"/>
          <p:nvPr/>
        </p:nvSpPr>
        <p:spPr>
          <a:xfrm>
            <a:off x="5646499" y="3203711"/>
            <a:ext cx="977626" cy="507831"/>
          </a:xfrm>
          <a:prstGeom prst="rect">
            <a:avLst/>
          </a:prstGeom>
          <a:noFill/>
        </p:spPr>
        <p:txBody>
          <a:bodyPr wrap="square" rtlCol="0">
            <a:spAutoFit/>
          </a:bodyPr>
          <a:lstStyle/>
          <a:p>
            <a:pPr algn="ctr" fontAlgn="ctr"/>
            <a:r>
              <a:rPr lang="en-US" sz="900" dirty="0" smtClean="0">
                <a:solidFill>
                  <a:schemeClr val="bg1">
                    <a:lumMod val="95000"/>
                  </a:schemeClr>
                </a:solidFill>
                <a:latin typeface="Huawei Sans" panose="020C0503030203020204" pitchFamily="34" charset="0"/>
              </a:rPr>
              <a:t>Whether the digests are the same</a:t>
            </a:r>
            <a:endParaRPr lang="en-US" altLang="zh-CN" sz="900" dirty="0">
              <a:solidFill>
                <a:schemeClr val="bg1">
                  <a:lumMod val="9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框 66"/>
          <p:cNvSpPr txBox="1"/>
          <p:nvPr/>
        </p:nvSpPr>
        <p:spPr>
          <a:xfrm>
            <a:off x="5758637" y="2975400"/>
            <a:ext cx="357790" cy="230832"/>
          </a:xfrm>
          <a:prstGeom prst="rect">
            <a:avLst/>
          </a:prstGeom>
          <a:noFill/>
        </p:spPr>
        <p:txBody>
          <a:bodyPr wrap="none" rtlCol="0">
            <a:spAutoFit/>
          </a:bodyPr>
          <a:lstStyle/>
          <a:p>
            <a:pPr fontAlgn="ctr"/>
            <a:r>
              <a:rPr lang="en-US" sz="900" dirty="0" smtClean="0">
                <a:latin typeface="Huawei Sans" panose="020C0503030203020204" pitchFamily="34" charset="0"/>
              </a:rPr>
              <a:t>Yes</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67"/>
          <p:cNvSpPr txBox="1"/>
          <p:nvPr/>
        </p:nvSpPr>
        <p:spPr>
          <a:xfrm>
            <a:off x="5116768" y="3439359"/>
            <a:ext cx="338554" cy="230832"/>
          </a:xfrm>
          <a:prstGeom prst="rect">
            <a:avLst/>
          </a:prstGeom>
          <a:noFill/>
        </p:spPr>
        <p:txBody>
          <a:bodyPr wrap="none" rtlCol="0">
            <a:spAutoFit/>
          </a:bodyPr>
          <a:lstStyle/>
          <a:p>
            <a:pPr fontAlgn="ctr"/>
            <a:r>
              <a:rPr lang="en-US" sz="900" dirty="0" smtClean="0">
                <a:latin typeface="Huawei Sans" panose="020C0503030203020204" pitchFamily="34" charset="0"/>
              </a:rPr>
              <a:t>No</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2" name="直接箭头连接符 71"/>
          <p:cNvCxnSpPr>
            <a:stCxn id="3" idx="1"/>
            <a:endCxn id="74" idx="3"/>
          </p:cNvCxnSpPr>
          <p:nvPr/>
        </p:nvCxnSpPr>
        <p:spPr>
          <a:xfrm flipH="1">
            <a:off x="5080559" y="3439359"/>
            <a:ext cx="335115" cy="37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4" name="TextBox 179"/>
          <p:cNvSpPr txBox="1"/>
          <p:nvPr/>
        </p:nvSpPr>
        <p:spPr>
          <a:xfrm>
            <a:off x="4492864" y="3283177"/>
            <a:ext cx="587695" cy="319800"/>
          </a:xfrm>
          <a:prstGeom prst="roundRect">
            <a:avLst>
              <a:gd name="adj" fmla="val 0"/>
            </a:avLst>
          </a:prstGeom>
          <a:solidFill>
            <a:srgbClr val="0085CB"/>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marR="0" lvl="0" indent="0" algn="ctr" defTabSz="914400" fontAlgn="auto">
              <a:lnSpc>
                <a:spcPct val="100000"/>
              </a:lnSpc>
              <a:spcBef>
                <a:spcPts val="0"/>
              </a:spcBef>
              <a:spcAft>
                <a:spcPts val="0"/>
              </a:spcAft>
              <a:buClrTx/>
              <a:buSzTx/>
              <a:buFontTx/>
              <a:buNone/>
              <a:tabLst/>
              <a:defRPr kumimoji="0" b="0" i="0" u="none" strike="noStrike" kern="0" cap="none" spc="0" normalizeH="0" baseline="0">
                <a:ln>
                  <a:noFill/>
                </a:ln>
                <a:solidFill>
                  <a:srgbClr val="666666"/>
                </a:solidFill>
                <a:effectLst/>
                <a:uLnTx/>
                <a:uFillTx/>
                <a:latin typeface="Arial" panose="020F0502020204030204"/>
                <a:ea typeface="等线" panose="02010600030101010101" pitchFamily="2" charset="-122"/>
              </a:defRPr>
            </a:lvl1pPr>
          </a:lstStyle>
          <a:p>
            <a:pPr defTabSz="914478" fontAlgn="ctr"/>
            <a:r>
              <a:rPr lang="en-US" sz="900" dirty="0" smtClean="0">
                <a:solidFill>
                  <a:schemeClr val="bg1">
                    <a:lumMod val="95000"/>
                  </a:schemeClr>
                </a:solidFill>
                <a:latin typeface="Huawei Sans" panose="020C0503030203020204" pitchFamily="34" charset="0"/>
              </a:rPr>
              <a:t>Discard</a:t>
            </a:r>
            <a:endParaRPr lang="en-US" sz="900" dirty="0">
              <a:solidFill>
                <a:schemeClr val="bg1">
                  <a:lumMod val="95000"/>
                </a:schemeClr>
              </a:solidFill>
              <a:latin typeface="Huawei Sans" panose="020C0503030203020204" pitchFamily="34" charset="0"/>
            </a:endParaRPr>
          </a:p>
        </p:txBody>
      </p:sp>
      <p:sp>
        <p:nvSpPr>
          <p:cNvPr id="58" name="文本框 57"/>
          <p:cNvSpPr txBox="1"/>
          <p:nvPr/>
        </p:nvSpPr>
        <p:spPr>
          <a:xfrm>
            <a:off x="2366012" y="2511849"/>
            <a:ext cx="617477" cy="307777"/>
          </a:xfrm>
          <a:prstGeom prst="rect">
            <a:avLst/>
          </a:prstGeom>
          <a:noFill/>
        </p:spPr>
        <p:txBody>
          <a:bodyPr wrap="none" rtlCol="0">
            <a:spAutoFit/>
          </a:bodyPr>
          <a:lstStyle/>
          <a:p>
            <a:pPr algn="ctr" fontAlgn="ctr"/>
            <a:r>
              <a:rPr lang="en-US" altLang="zh-CN" sz="700" dirty="0">
                <a:latin typeface="Huawei Sans" panose="020C0503030203020204" pitchFamily="34" charset="0"/>
              </a:rPr>
              <a:t>Encryption</a:t>
            </a:r>
            <a:endParaRPr lang="en-US" altLang="zh-CN" sz="700" dirty="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altLang="zh-CN" sz="700" dirty="0">
                <a:latin typeface="Huawei Sans" panose="020C0503030203020204" pitchFamily="34" charset="0"/>
              </a:rPr>
              <a:t>algorithm</a:t>
            </a:r>
          </a:p>
        </p:txBody>
      </p:sp>
      <p:sp>
        <p:nvSpPr>
          <p:cNvPr id="59" name="文本框 58"/>
          <p:cNvSpPr txBox="1"/>
          <p:nvPr/>
        </p:nvSpPr>
        <p:spPr>
          <a:xfrm>
            <a:off x="4241688" y="2511849"/>
            <a:ext cx="617477" cy="307777"/>
          </a:xfrm>
          <a:prstGeom prst="rect">
            <a:avLst/>
          </a:prstGeom>
          <a:noFill/>
        </p:spPr>
        <p:txBody>
          <a:bodyPr wrap="none" rtlCol="0">
            <a:spAutoFit/>
          </a:bodyPr>
          <a:lstStyle/>
          <a:p>
            <a:pPr algn="ctr" fontAlgn="ctr"/>
            <a:r>
              <a:rPr lang="en-US" altLang="zh-CN" sz="700" dirty="0">
                <a:latin typeface="Huawei Sans" panose="020C0503030203020204" pitchFamily="34" charset="0"/>
              </a:rPr>
              <a:t>Encryption</a:t>
            </a:r>
            <a:endParaRPr lang="en-US" altLang="zh-CN" sz="700" dirty="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altLang="zh-CN" sz="700" dirty="0">
                <a:latin typeface="Huawei Sans" panose="020C0503030203020204" pitchFamily="34" charset="0"/>
              </a:rPr>
              <a:t>algorithm</a:t>
            </a:r>
          </a:p>
        </p:txBody>
      </p:sp>
      <p:sp>
        <p:nvSpPr>
          <p:cNvPr id="60" name="文本框 59"/>
          <p:cNvSpPr txBox="1"/>
          <p:nvPr/>
        </p:nvSpPr>
        <p:spPr>
          <a:xfrm>
            <a:off x="3992760" y="4781015"/>
            <a:ext cx="1148096" cy="415498"/>
          </a:xfrm>
          <a:prstGeom prst="rect">
            <a:avLst/>
          </a:prstGeom>
          <a:noFill/>
        </p:spPr>
        <p:txBody>
          <a:bodyPr wrap="square" rtlCol="0">
            <a:spAutoFit/>
          </a:bodyPr>
          <a:lstStyle/>
          <a:p>
            <a:pPr algn="ctr" fontAlgn="ctr"/>
            <a:r>
              <a:rPr lang="en-US" altLang="zh-CN" sz="700" dirty="0">
                <a:latin typeface="Huawei Sans" panose="020C0503030203020204" pitchFamily="34" charset="0"/>
              </a:rPr>
              <a:t>Authentication algorithm</a:t>
            </a:r>
            <a:endParaRPr lang="en-US" altLang="zh-CN" sz="700" dirty="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altLang="zh-CN" sz="700" dirty="0">
                <a:latin typeface="Huawei Sans" panose="020C0503030203020204" pitchFamily="34" charset="0"/>
              </a:rPr>
              <a:t>HMAC</a:t>
            </a:r>
            <a:endParaRPr lang="en-US" altLang="zh-CN" sz="7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a:xfrm>
            <a:off x="2106172" y="4781015"/>
            <a:ext cx="1148096" cy="415498"/>
          </a:xfrm>
          <a:prstGeom prst="rect">
            <a:avLst/>
          </a:prstGeom>
          <a:noFill/>
        </p:spPr>
        <p:txBody>
          <a:bodyPr wrap="square" rtlCol="0">
            <a:spAutoFit/>
          </a:bodyPr>
          <a:lstStyle/>
          <a:p>
            <a:pPr algn="ctr" fontAlgn="ctr"/>
            <a:r>
              <a:rPr lang="en-US" altLang="zh-CN" sz="700" dirty="0">
                <a:latin typeface="Huawei Sans" panose="020C0503030203020204" pitchFamily="34" charset="0"/>
              </a:rPr>
              <a:t>Authentication algorithm</a:t>
            </a:r>
            <a:endParaRPr lang="en-US" altLang="zh-CN" sz="700" dirty="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altLang="zh-CN" sz="700" dirty="0">
                <a:latin typeface="Huawei Sans" panose="020C0503030203020204" pitchFamily="34" charset="0"/>
              </a:rPr>
              <a:t>HMAC</a:t>
            </a:r>
            <a:endParaRPr lang="en-US" altLang="zh-CN" sz="7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五边形 24"/>
          <p:cNvSpPr/>
          <p:nvPr/>
        </p:nvSpPr>
        <p:spPr bwMode="auto">
          <a:xfrm>
            <a:off x="6402493" y="70392"/>
            <a:ext cx="1008000" cy="288000"/>
          </a:xfrm>
          <a:prstGeom prst="homePlate">
            <a:avLst/>
          </a:prstGeom>
          <a:solidFill>
            <a:srgbClr val="D9D9D9"/>
          </a:solidFill>
          <a:ln w="9525" cap="flat" cmpd="sng" algn="ctr">
            <a:solidFill>
              <a:srgbClr val="BEE9EE"/>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IPsec Overview</a:t>
            </a:r>
            <a:endParaRPr lang="en-US" sz="900" dirty="0">
              <a:latin typeface="Huawei Sans" panose="020C0503030203020204" pitchFamily="34" charset="0"/>
            </a:endParaRPr>
          </a:p>
        </p:txBody>
      </p:sp>
      <p:sp>
        <p:nvSpPr>
          <p:cNvPr id="70" name="燕尾形 25"/>
          <p:cNvSpPr/>
          <p:nvPr/>
        </p:nvSpPr>
        <p:spPr bwMode="auto">
          <a:xfrm>
            <a:off x="8291457" y="70392"/>
            <a:ext cx="1008000"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a:latin typeface="Huawei Sans" panose="020C0503030203020204" pitchFamily="34" charset="0"/>
              </a:rPr>
              <a:t>Encapsulation</a:t>
            </a:r>
          </a:p>
          <a:p>
            <a:pPr algn="ctr" fontAlgn="ctr"/>
            <a:r>
              <a:rPr lang="en-US" sz="800" dirty="0">
                <a:latin typeface="Huawei Sans" panose="020C0503030203020204" pitchFamily="34" charset="0"/>
              </a:rPr>
              <a:t> Mode</a:t>
            </a:r>
            <a:endParaRPr lang="en-US" altLang="zh-CN" sz="800" dirty="0">
              <a:latin typeface="Huawei Sans" panose="020C0503030203020204" pitchFamily="34" charset="0"/>
              <a:sym typeface="Huawei Sans" panose="020C0503030203020204" pitchFamily="34" charset="0"/>
            </a:endParaRPr>
          </a:p>
        </p:txBody>
      </p:sp>
      <p:sp>
        <p:nvSpPr>
          <p:cNvPr id="71" name="燕尾形 25"/>
          <p:cNvSpPr/>
          <p:nvPr/>
        </p:nvSpPr>
        <p:spPr bwMode="auto">
          <a:xfrm>
            <a:off x="9193009" y="70392"/>
            <a:ext cx="832111"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a:latin typeface="Huawei Sans" panose="020C0503030203020204" pitchFamily="34" charset="0"/>
              </a:rPr>
              <a:t>Security </a:t>
            </a:r>
          </a:p>
          <a:p>
            <a:pPr algn="ctr" fontAlgn="ctr"/>
            <a:r>
              <a:rPr lang="en-US" sz="800" dirty="0">
                <a:latin typeface="Huawei Sans" panose="020C0503030203020204" pitchFamily="34" charset="0"/>
              </a:rPr>
              <a:t>Protocol</a:t>
            </a:r>
            <a:endParaRPr lang="en-US" altLang="zh-CN" sz="800" dirty="0">
              <a:latin typeface="Huawei Sans" panose="020C0503030203020204" pitchFamily="34" charset="0"/>
              <a:sym typeface="Huawei Sans" panose="020C0503030203020204" pitchFamily="34" charset="0"/>
            </a:endParaRPr>
          </a:p>
        </p:txBody>
      </p:sp>
      <p:sp>
        <p:nvSpPr>
          <p:cNvPr id="76" name="燕尾形 25"/>
          <p:cNvSpPr/>
          <p:nvPr/>
        </p:nvSpPr>
        <p:spPr bwMode="auto">
          <a:xfrm>
            <a:off x="7304045" y="70392"/>
            <a:ext cx="1093860" cy="288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IPsec Framework</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燕尾形 25"/>
          <p:cNvSpPr/>
          <p:nvPr/>
        </p:nvSpPr>
        <p:spPr bwMode="auto">
          <a:xfrm>
            <a:off x="9918672" y="70392"/>
            <a:ext cx="1034898" cy="288000"/>
          </a:xfrm>
          <a:prstGeom prst="chevron">
            <a:avLst/>
          </a:prstGeom>
          <a:solidFill>
            <a:srgbClr val="56C4D2"/>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900" b="1" kern="0" dirty="0">
                <a:solidFill>
                  <a:schemeClr val="bg1"/>
                </a:solidFill>
                <a:latin typeface="Huawei Sans" panose="020C0503030203020204" pitchFamily="34" charset="0"/>
                <a:ea typeface="方正兰亭黑简体" panose="02000000000000000000" pitchFamily="2" charset="-122"/>
              </a:rPr>
              <a:t>Encryption </a:t>
            </a:r>
            <a:r>
              <a:rPr lang="en-US" sz="900" b="1" kern="0" dirty="0" smtClean="0">
                <a:solidFill>
                  <a:schemeClr val="bg1"/>
                </a:solidFill>
                <a:latin typeface="Huawei Sans" panose="020C0503030203020204" pitchFamily="34" charset="0"/>
                <a:ea typeface="方正兰亭黑简体" panose="02000000000000000000" pitchFamily="2" charset="-122"/>
              </a:rPr>
              <a:t>and </a:t>
            </a:r>
          </a:p>
          <a:p>
            <a:pPr algn="ctr" fontAlgn="ctr"/>
            <a:r>
              <a:rPr lang="en-US" sz="900" b="1" kern="0" dirty="0" smtClean="0">
                <a:solidFill>
                  <a:schemeClr val="bg1"/>
                </a:solidFill>
                <a:latin typeface="Huawei Sans" panose="020C0503030203020204" pitchFamily="34" charset="0"/>
                <a:ea typeface="方正兰亭黑简体" panose="02000000000000000000" pitchFamily="2" charset="-122"/>
              </a:rPr>
              <a:t>Authentication</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燕尾形 25"/>
          <p:cNvSpPr/>
          <p:nvPr/>
        </p:nvSpPr>
        <p:spPr bwMode="auto">
          <a:xfrm>
            <a:off x="10847121" y="70392"/>
            <a:ext cx="916364"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800" dirty="0" smtClean="0">
                <a:latin typeface="Huawei Sans" panose="020C0503030203020204" pitchFamily="34" charset="0"/>
              </a:rPr>
              <a:t>Security Association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940944977"/>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Security Association</a:t>
            </a:r>
            <a:endParaRPr lang="en-US" dirty="0"/>
          </a:p>
        </p:txBody>
      </p:sp>
      <p:sp>
        <p:nvSpPr>
          <p:cNvPr id="3" name="Text Placeholder 2"/>
          <p:cNvSpPr>
            <a:spLocks noGrp="1"/>
          </p:cNvSpPr>
          <p:nvPr>
            <p:ph type="body" sz="quarter" idx="10"/>
          </p:nvPr>
        </p:nvSpPr>
        <p:spPr/>
        <p:txBody>
          <a:bodyPr/>
          <a:lstStyle/>
          <a:p>
            <a:pPr algn="l"/>
            <a:r>
              <a:rPr lang="en-US" sz="1400" dirty="0" smtClean="0">
                <a:latin typeface="Huawei Sans" panose="020C0503030203020204" pitchFamily="34" charset="0"/>
              </a:rPr>
              <a:t>An IPsec security association (SA) is an agreement between two peers on certain elements. For example, DES is used as the encryption algorithm, MD5 is used as the authentication algorithm, and the tunnel mode is used as the encapsulation mode.</a:t>
            </a:r>
            <a:endParaRPr lang="en-US" altLang="zh-CN" sz="1400" dirty="0" smtClean="0">
              <a:latin typeface="Huawei Sans" panose="020C0503030203020204" pitchFamily="34" charset="0"/>
              <a:sym typeface="Huawei Sans" panose="020C0503030203020204" pitchFamily="34" charset="0"/>
            </a:endParaRPr>
          </a:p>
          <a:p>
            <a:pPr algn="l"/>
            <a:r>
              <a:rPr lang="en-US" sz="1400" dirty="0" smtClean="0">
                <a:latin typeface="Huawei Sans" panose="020C0503030203020204" pitchFamily="34" charset="0"/>
              </a:rPr>
              <a:t>IPsec SAs can be established manually or through IKE and are applicable to small-sized networks and large-/medium-sized networks, respectively.</a:t>
            </a:r>
            <a:endParaRPr lang="en-US" altLang="zh-CN" sz="1200" dirty="0">
              <a:latin typeface="Huawei Sans" panose="020C0503030203020204" pitchFamily="34" charset="0"/>
              <a:sym typeface="Huawei Sans" panose="020C0503030203020204" pitchFamily="34" charset="0"/>
            </a:endParaRPr>
          </a:p>
        </p:txBody>
      </p:sp>
      <p:sp>
        <p:nvSpPr>
          <p:cNvPr id="69" name="圆角矩形 75"/>
          <p:cNvSpPr/>
          <p:nvPr/>
        </p:nvSpPr>
        <p:spPr>
          <a:xfrm>
            <a:off x="6158670" y="3081265"/>
            <a:ext cx="5313646" cy="296150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圆角矩形 75"/>
          <p:cNvSpPr/>
          <p:nvPr/>
        </p:nvSpPr>
        <p:spPr>
          <a:xfrm>
            <a:off x="6158670" y="2646979"/>
            <a:ext cx="5313646" cy="396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rPr>
              <a:t>Automatically establishing IPsec SAs through IKE</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Text Box 26"/>
          <p:cNvSpPr txBox="1">
            <a:spLocks noChangeArrowheads="1"/>
          </p:cNvSpPr>
          <p:nvPr/>
        </p:nvSpPr>
        <p:spPr bwMode="auto">
          <a:xfrm>
            <a:off x="7161930" y="3657998"/>
            <a:ext cx="803302" cy="678535"/>
          </a:xfrm>
          <a:prstGeom prst="rect">
            <a:avLst/>
          </a:prstGeom>
          <a:solidFill>
            <a:srgbClr val="EC7061"/>
          </a:solidFill>
          <a:ln w="9525">
            <a:solidFill>
              <a:srgbClr val="EC7061"/>
            </a:solidFill>
            <a:miter lim="800000"/>
            <a:headEnd/>
            <a:tailEnd/>
          </a:ln>
        </p:spPr>
        <p:txBody>
          <a:bodyPr wrap="none" lIns="91379" tIns="45688" rIns="91379" bIns="45688" anchor="ctr">
            <a:noAutofit/>
          </a:bodyPr>
          <a:lstStyle/>
          <a:p>
            <a:pPr algn="ctr" eaLnBrk="1" fontAlgn="ctr" hangingPunct="1"/>
            <a:r>
              <a:rPr lang="en-US" sz="1100" dirty="0" smtClean="0">
                <a:solidFill>
                  <a:schemeClr val="bg1"/>
                </a:solidFill>
                <a:latin typeface="Huawei Sans" panose="020C0503030203020204" pitchFamily="34" charset="0"/>
              </a:rPr>
              <a:t>IKE module</a:t>
            </a:r>
            <a:endParaRPr lang="en-US" sz="1100" dirty="0">
              <a:solidFill>
                <a:schemeClr val="bg1"/>
              </a:solidFill>
              <a:latin typeface="Huawei Sans" panose="020C0503030203020204" pitchFamily="34" charset="0"/>
            </a:endParaRPr>
          </a:p>
        </p:txBody>
      </p:sp>
      <p:sp>
        <p:nvSpPr>
          <p:cNvPr id="86" name="Text Box 26"/>
          <p:cNvSpPr txBox="1">
            <a:spLocks noChangeArrowheads="1"/>
          </p:cNvSpPr>
          <p:nvPr/>
        </p:nvSpPr>
        <p:spPr bwMode="auto">
          <a:xfrm>
            <a:off x="9637629" y="3661586"/>
            <a:ext cx="803302" cy="678535"/>
          </a:xfrm>
          <a:prstGeom prst="rect">
            <a:avLst/>
          </a:prstGeom>
          <a:solidFill>
            <a:srgbClr val="EC7061"/>
          </a:solidFill>
          <a:ln w="9525">
            <a:solidFill>
              <a:srgbClr val="EC7061"/>
            </a:solidFill>
            <a:miter lim="800000"/>
            <a:headEnd/>
            <a:tailEnd/>
          </a:ln>
        </p:spPr>
        <p:txBody>
          <a:bodyPr wrap="none" lIns="91379" tIns="45688" rIns="91379" bIns="45688" anchor="ctr">
            <a:noAutofit/>
          </a:bodyPr>
          <a:lstStyle/>
          <a:p>
            <a:pPr algn="ctr" eaLnBrk="1" fontAlgn="ctr" hangingPunct="1"/>
            <a:r>
              <a:rPr lang="en-US" sz="1100" dirty="0" smtClean="0">
                <a:solidFill>
                  <a:schemeClr val="bg1"/>
                </a:solidFill>
                <a:latin typeface="Huawei Sans" panose="020C0503030203020204" pitchFamily="34" charset="0"/>
              </a:rPr>
              <a:t>IKE module</a:t>
            </a:r>
            <a:endParaRPr lang="en-US" sz="1100" dirty="0">
              <a:solidFill>
                <a:schemeClr val="bg1"/>
              </a:solidFill>
              <a:latin typeface="Huawei Sans" panose="020C0503030203020204" pitchFamily="34" charset="0"/>
            </a:endParaRPr>
          </a:p>
        </p:txBody>
      </p:sp>
      <p:sp>
        <p:nvSpPr>
          <p:cNvPr id="87" name="Left-Right Arrow 86"/>
          <p:cNvSpPr/>
          <p:nvPr/>
        </p:nvSpPr>
        <p:spPr>
          <a:xfrm>
            <a:off x="7965232" y="3617972"/>
            <a:ext cx="1619205" cy="338278"/>
          </a:xfrm>
          <a:prstGeom prst="leftRightArrow">
            <a:avLst/>
          </a:prstGeom>
          <a:solidFill>
            <a:srgbClr val="EC7061"/>
          </a:solidFill>
          <a:ln>
            <a:solidFill>
              <a:srgbClr val="EC7061"/>
            </a:solidFill>
          </a:ln>
        </p:spPr>
        <p:txBody>
          <a:bodyPr wrap="square" lIns="36000" rIns="36000" rtlCol="0" anchor="ctr">
            <a:noAutofit/>
          </a:bodyPr>
          <a:lstStyle/>
          <a:p>
            <a:pPr algn="ctr" fontAlgn="ctr"/>
            <a:r>
              <a:rPr lang="en-US" sz="1100" dirty="0" smtClean="0">
                <a:solidFill>
                  <a:schemeClr val="bg1"/>
                </a:solidFill>
                <a:latin typeface="Huawei Sans" panose="020C0503030203020204" pitchFamily="34" charset="0"/>
              </a:rPr>
              <a:t>IKE SA negotiation</a:t>
            </a:r>
            <a:endParaRPr lang="en-US" sz="1100" dirty="0">
              <a:solidFill>
                <a:schemeClr val="bg1"/>
              </a:solidFill>
              <a:latin typeface="Huawei Sans" panose="020C0503030203020204" pitchFamily="34" charset="0"/>
            </a:endParaRPr>
          </a:p>
        </p:txBody>
      </p:sp>
      <p:sp>
        <p:nvSpPr>
          <p:cNvPr id="107" name="Down Arrow 106"/>
          <p:cNvSpPr/>
          <p:nvPr/>
        </p:nvSpPr>
        <p:spPr>
          <a:xfrm>
            <a:off x="8642978" y="4419623"/>
            <a:ext cx="288032" cy="587729"/>
          </a:xfrm>
          <a:prstGeom prst="downArrow">
            <a:avLst/>
          </a:prstGeom>
          <a:solidFill>
            <a:srgbClr val="EC7061"/>
          </a:solidFill>
          <a:ln>
            <a:solidFill>
              <a:srgbClr val="EC7061"/>
            </a:solidFill>
          </a:ln>
        </p:spPr>
        <p:txBody>
          <a:bodyPr wrap="square" rtlCol="0" anchor="ctr">
            <a:noAutofit/>
          </a:bodyPr>
          <a:lstStyle/>
          <a:p>
            <a:pPr algn="ctr" fontAlgn="ctr"/>
            <a:endParaRPr lang="en-US" altLang="zh-CN" sz="1100" dirty="0">
              <a:solidFill>
                <a:schemeClr val="bg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08" name="Text Box 26"/>
          <p:cNvSpPr txBox="1">
            <a:spLocks noChangeArrowheads="1"/>
          </p:cNvSpPr>
          <p:nvPr/>
        </p:nvSpPr>
        <p:spPr bwMode="auto">
          <a:xfrm>
            <a:off x="8105619" y="5065409"/>
            <a:ext cx="1362750" cy="863057"/>
          </a:xfrm>
          <a:prstGeom prst="rect">
            <a:avLst/>
          </a:prstGeom>
          <a:solidFill>
            <a:srgbClr val="EC7061"/>
          </a:solidFill>
          <a:ln>
            <a:solidFill>
              <a:srgbClr val="EC7061"/>
            </a:solidFill>
          </a:ln>
        </p:spPr>
        <p:txBody>
          <a:bodyPr wrap="square" rtlCol="0" anchor="ctr">
            <a:noAutofit/>
          </a:bodyPr>
          <a:lstStyle>
            <a:defPPr>
              <a:defRPr lang="en-US"/>
            </a:defPPr>
            <a:lvl1pPr algn="ctr" fontAlgn="auto">
              <a:defRPr sz="1400">
                <a:solidFill>
                  <a:schemeClr val="bg1"/>
                </a:solidFill>
                <a:latin typeface="Arial" panose="020C0503030203020204" pitchFamily="34" charset="0"/>
                <a:ea typeface="方正兰亭黑简体" panose="02000000000000000000" pitchFamily="2" charset="-122"/>
                <a:cs typeface="Courier New" panose="02070309020205020404" pitchFamily="49" charset="0"/>
              </a:defRPr>
            </a:lvl1pPr>
          </a:lstStyle>
          <a:p>
            <a:pPr fontAlgn="ctr"/>
            <a:r>
              <a:rPr lang="en-US" sz="1100" dirty="0" smtClean="0">
                <a:latin typeface="Huawei Sans" panose="020C0503030203020204" pitchFamily="34" charset="0"/>
              </a:rPr>
              <a:t>Authentication and encryption policy 1</a:t>
            </a:r>
          </a:p>
          <a:p>
            <a:pPr fontAlgn="ctr"/>
            <a:r>
              <a:rPr lang="en-US" sz="1100" dirty="0" smtClean="0">
                <a:latin typeface="Huawei Sans" panose="020C0503030203020204" pitchFamily="34" charset="0"/>
              </a:rPr>
              <a:t>Key 1</a:t>
            </a:r>
          </a:p>
          <a:p>
            <a:pPr fontAlgn="ctr"/>
            <a:r>
              <a:rPr lang="en-US" sz="1100" dirty="0" smtClean="0">
                <a:latin typeface="Huawei Sans" panose="020C0503030203020204" pitchFamily="34" charset="0"/>
              </a:rPr>
              <a:t>...</a:t>
            </a:r>
            <a:endParaRPr lang="en-US" altLang="zh-CN" sz="1100" dirty="0">
              <a:latin typeface="Huawei Sans" panose="020C0503030203020204" pitchFamily="34" charset="0"/>
              <a:sym typeface="Huawei Sans" panose="020C0503030203020204" pitchFamily="34" charset="0"/>
            </a:endParaRPr>
          </a:p>
        </p:txBody>
      </p:sp>
      <p:sp>
        <p:nvSpPr>
          <p:cNvPr id="111" name="Left-Right Arrow 110"/>
          <p:cNvSpPr/>
          <p:nvPr/>
        </p:nvSpPr>
        <p:spPr>
          <a:xfrm>
            <a:off x="7965232" y="4102427"/>
            <a:ext cx="1619205" cy="338278"/>
          </a:xfrm>
          <a:prstGeom prst="leftRightArrow">
            <a:avLst/>
          </a:prstGeom>
          <a:solidFill>
            <a:srgbClr val="EC7061"/>
          </a:solidFill>
          <a:ln>
            <a:solidFill>
              <a:srgbClr val="EC7061"/>
            </a:solidFill>
          </a:ln>
        </p:spPr>
        <p:txBody>
          <a:bodyPr wrap="square" lIns="36000" rIns="36000" rtlCol="0" anchor="ctr">
            <a:noAutofit/>
          </a:bodyPr>
          <a:lstStyle/>
          <a:p>
            <a:pPr algn="ctr" fontAlgn="ctr"/>
            <a:r>
              <a:rPr lang="en-US" sz="1100" dirty="0" smtClean="0">
                <a:solidFill>
                  <a:schemeClr val="bg1"/>
                </a:solidFill>
                <a:latin typeface="Huawei Sans" panose="020C0503030203020204" pitchFamily="34" charset="0"/>
              </a:rPr>
              <a:t>IPsec SA negotiation</a:t>
            </a:r>
            <a:endParaRPr lang="en-US" sz="1100" dirty="0">
              <a:solidFill>
                <a:schemeClr val="bg1"/>
              </a:solidFill>
              <a:latin typeface="Huawei Sans" panose="020C0503030203020204" pitchFamily="34" charset="0"/>
            </a:endParaRPr>
          </a:p>
        </p:txBody>
      </p:sp>
      <p:sp>
        <p:nvSpPr>
          <p:cNvPr id="20" name="Down Arrow 106">
            <a:extLst>
              <a:ext uri="{FF2B5EF4-FFF2-40B4-BE49-F238E27FC236}">
                <a16:creationId xmlns="" xmlns:a16="http://schemas.microsoft.com/office/drawing/2014/main" id="{4401FBB7-3AFB-4626-A63D-0A508647DDDB}"/>
              </a:ext>
            </a:extLst>
          </p:cNvPr>
          <p:cNvSpPr/>
          <p:nvPr/>
        </p:nvSpPr>
        <p:spPr>
          <a:xfrm>
            <a:off x="8642978" y="3926241"/>
            <a:ext cx="288032" cy="217839"/>
          </a:xfrm>
          <a:prstGeom prst="downArrow">
            <a:avLst/>
          </a:prstGeom>
          <a:solidFill>
            <a:srgbClr val="EC7061"/>
          </a:solid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圆角矩形 75">
            <a:extLst>
              <a:ext uri="{FF2B5EF4-FFF2-40B4-BE49-F238E27FC236}">
                <a16:creationId xmlns="" xmlns:a16="http://schemas.microsoft.com/office/drawing/2014/main" id="{2A9B9CA5-E6FC-435C-8EDB-EBCC420EDB39}"/>
              </a:ext>
            </a:extLst>
          </p:cNvPr>
          <p:cNvSpPr/>
          <p:nvPr/>
        </p:nvSpPr>
        <p:spPr>
          <a:xfrm>
            <a:off x="739872" y="3082219"/>
            <a:ext cx="5280204" cy="296150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圆角矩形 75">
            <a:extLst>
              <a:ext uri="{FF2B5EF4-FFF2-40B4-BE49-F238E27FC236}">
                <a16:creationId xmlns="" xmlns:a16="http://schemas.microsoft.com/office/drawing/2014/main" id="{327C9921-3BCA-40DC-B012-FF95A3734283}"/>
              </a:ext>
            </a:extLst>
          </p:cNvPr>
          <p:cNvSpPr/>
          <p:nvPr/>
        </p:nvSpPr>
        <p:spPr>
          <a:xfrm>
            <a:off x="728686" y="2646979"/>
            <a:ext cx="5291390" cy="396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rPr>
              <a:t>Manually establishing IPsec SAs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Left-Right Arrow 86">
            <a:extLst>
              <a:ext uri="{FF2B5EF4-FFF2-40B4-BE49-F238E27FC236}">
                <a16:creationId xmlns="" xmlns:a16="http://schemas.microsoft.com/office/drawing/2014/main" id="{050F2935-4E64-42DC-99FA-9FABBB44C55E}"/>
              </a:ext>
            </a:extLst>
          </p:cNvPr>
          <p:cNvSpPr/>
          <p:nvPr/>
        </p:nvSpPr>
        <p:spPr>
          <a:xfrm>
            <a:off x="2097314" y="3895651"/>
            <a:ext cx="2400402" cy="450249"/>
          </a:xfrm>
          <a:prstGeom prst="leftRightArrow">
            <a:avLst/>
          </a:prstGeom>
          <a:solidFill>
            <a:srgbClr val="EC7061"/>
          </a:solidFill>
          <a:ln>
            <a:solidFill>
              <a:srgbClr val="EC7061"/>
            </a:solidFill>
          </a:ln>
        </p:spPr>
        <p:txBody>
          <a:bodyPr wrap="square" rtlCol="0" anchor="ctr">
            <a:noAutofit/>
          </a:bodyPr>
          <a:lstStyle/>
          <a:p>
            <a:pPr algn="ctr" fontAlgn="ctr"/>
            <a:r>
              <a:rPr lang="en-US" sz="1100" dirty="0" smtClean="0">
                <a:solidFill>
                  <a:schemeClr val="bg1"/>
                </a:solidFill>
                <a:latin typeface="Huawei Sans" panose="020C0503030203020204" pitchFamily="34" charset="0"/>
              </a:rPr>
              <a:t>Manually configured</a:t>
            </a:r>
            <a:endParaRPr lang="en-US" sz="1100" dirty="0">
              <a:solidFill>
                <a:schemeClr val="bg1"/>
              </a:solidFill>
              <a:latin typeface="Huawei Sans" panose="020C0503030203020204" pitchFamily="34" charset="0"/>
            </a:endParaRPr>
          </a:p>
        </p:txBody>
      </p:sp>
      <p:sp>
        <p:nvSpPr>
          <p:cNvPr id="27" name="Text Box 26">
            <a:extLst>
              <a:ext uri="{FF2B5EF4-FFF2-40B4-BE49-F238E27FC236}">
                <a16:creationId xmlns="" xmlns:a16="http://schemas.microsoft.com/office/drawing/2014/main" id="{2AC41124-9473-4B1C-A0F5-FD2CD2CDDA25}"/>
              </a:ext>
            </a:extLst>
          </p:cNvPr>
          <p:cNvSpPr txBox="1">
            <a:spLocks noChangeArrowheads="1"/>
          </p:cNvSpPr>
          <p:nvPr/>
        </p:nvSpPr>
        <p:spPr bwMode="auto">
          <a:xfrm>
            <a:off x="837893" y="3688471"/>
            <a:ext cx="1120828" cy="1107931"/>
          </a:xfrm>
          <a:prstGeom prst="rect">
            <a:avLst/>
          </a:prstGeom>
          <a:noFill/>
          <a:ln w="9525">
            <a:noFill/>
            <a:miter lim="800000"/>
            <a:headEnd/>
            <a:tailEnd/>
          </a:ln>
        </p:spPr>
        <p:txBody>
          <a:bodyPr wrap="square" lIns="91379" tIns="45688" rIns="91379" bIns="45688" anchor="ctr">
            <a:spAutoFit/>
          </a:bodyPr>
          <a:lstStyle/>
          <a:p>
            <a:pPr algn="ctr" eaLnBrk="1" fontAlgn="ctr"/>
            <a:r>
              <a:rPr lang="en-US" sz="1100" dirty="0" smtClean="0">
                <a:latin typeface="Huawei Sans" panose="020C0503030203020204" pitchFamily="34" charset="0"/>
              </a:rPr>
              <a:t>Authentication policy 1</a:t>
            </a:r>
          </a:p>
          <a:p>
            <a:pPr algn="ctr" eaLnBrk="1" fontAlgn="ctr"/>
            <a:r>
              <a:rPr lang="en-US" sz="1100" dirty="0" smtClean="0">
                <a:latin typeface="Huawei Sans" panose="020C0503030203020204" pitchFamily="34" charset="0"/>
              </a:rPr>
              <a:t>Encryption policy 1</a:t>
            </a:r>
          </a:p>
          <a:p>
            <a:pPr algn="ctr" eaLnBrk="1" fontAlgn="ctr" hangingPunct="1"/>
            <a:r>
              <a:rPr lang="en-US" sz="1100" dirty="0" smtClean="0">
                <a:latin typeface="Huawei Sans" panose="020C0503030203020204" pitchFamily="34" charset="0"/>
              </a:rPr>
              <a:t>Key 1</a:t>
            </a:r>
          </a:p>
          <a:p>
            <a:pPr algn="ctr" eaLnBrk="1" fontAlgn="ctr" hangingPunct="1"/>
            <a:r>
              <a:rPr lang="en-US" sz="1100" dirty="0" smtClean="0">
                <a:latin typeface="Huawei Sans" panose="020C0503030203020204" pitchFamily="34" charset="0"/>
              </a:rPr>
              <a:t>...</a:t>
            </a:r>
            <a:endParaRPr kumimoji="1"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Text Box 26">
            <a:extLst>
              <a:ext uri="{FF2B5EF4-FFF2-40B4-BE49-F238E27FC236}">
                <a16:creationId xmlns="" xmlns:a16="http://schemas.microsoft.com/office/drawing/2014/main" id="{7395A886-2EF8-491F-B25B-D09CF42BBFEC}"/>
              </a:ext>
            </a:extLst>
          </p:cNvPr>
          <p:cNvSpPr txBox="1">
            <a:spLocks noChangeArrowheads="1"/>
          </p:cNvSpPr>
          <p:nvPr/>
        </p:nvSpPr>
        <p:spPr bwMode="auto">
          <a:xfrm>
            <a:off x="4606278" y="3688471"/>
            <a:ext cx="1239782" cy="1107931"/>
          </a:xfrm>
          <a:prstGeom prst="rect">
            <a:avLst/>
          </a:prstGeom>
          <a:noFill/>
          <a:ln w="9525">
            <a:noFill/>
            <a:miter lim="800000"/>
            <a:headEnd/>
            <a:tailEnd/>
          </a:ln>
        </p:spPr>
        <p:txBody>
          <a:bodyPr wrap="square" lIns="91379" tIns="45688" rIns="91379" bIns="45688" anchor="ctr">
            <a:spAutoFit/>
          </a:bodyPr>
          <a:lstStyle/>
          <a:p>
            <a:pPr algn="ctr" eaLnBrk="1" fontAlgn="ctr"/>
            <a:r>
              <a:rPr lang="en-US" sz="1100" dirty="0" smtClean="0">
                <a:latin typeface="Huawei Sans" panose="020C0503030203020204" pitchFamily="34" charset="0"/>
              </a:rPr>
              <a:t>Authentication policy 1</a:t>
            </a:r>
          </a:p>
          <a:p>
            <a:pPr algn="ctr" eaLnBrk="1" fontAlgn="ctr"/>
            <a:r>
              <a:rPr lang="en-US" sz="1100" dirty="0" smtClean="0">
                <a:latin typeface="Huawei Sans" panose="020C0503030203020204" pitchFamily="34" charset="0"/>
              </a:rPr>
              <a:t>Encryption policy 1</a:t>
            </a:r>
          </a:p>
          <a:p>
            <a:pPr algn="ctr" eaLnBrk="1" fontAlgn="ctr"/>
            <a:r>
              <a:rPr lang="en-US" sz="1100" dirty="0" smtClean="0">
                <a:latin typeface="Huawei Sans" panose="020C0503030203020204" pitchFamily="34" charset="0"/>
              </a:rPr>
              <a:t>Key 1</a:t>
            </a:r>
          </a:p>
          <a:p>
            <a:pPr algn="ctr" eaLnBrk="1" fontAlgn="ctr"/>
            <a:r>
              <a:rPr lang="en-US" sz="1100" dirty="0" smtClean="0">
                <a:latin typeface="Huawei Sans" panose="020C0503030203020204" pitchFamily="34" charset="0"/>
              </a:rPr>
              <a:t>...</a:t>
            </a:r>
            <a:endParaRPr kumimoji="1"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 Box 26">
            <a:extLst>
              <a:ext uri="{FF2B5EF4-FFF2-40B4-BE49-F238E27FC236}">
                <a16:creationId xmlns="" xmlns:a16="http://schemas.microsoft.com/office/drawing/2014/main" id="{A9C78C27-E094-4624-9399-116DE0D6658E}"/>
              </a:ext>
            </a:extLst>
          </p:cNvPr>
          <p:cNvSpPr txBox="1">
            <a:spLocks noChangeArrowheads="1"/>
          </p:cNvSpPr>
          <p:nvPr/>
        </p:nvSpPr>
        <p:spPr bwMode="auto">
          <a:xfrm>
            <a:off x="1300424" y="3238774"/>
            <a:ext cx="713534" cy="261545"/>
          </a:xfrm>
          <a:prstGeom prst="rect">
            <a:avLst/>
          </a:prstGeom>
          <a:solidFill>
            <a:srgbClr val="99DFF9"/>
          </a:solidFill>
          <a:ln w="9525">
            <a:solidFill>
              <a:srgbClr val="00B0F0"/>
            </a:solidFill>
            <a:miter lim="800000"/>
            <a:headEnd/>
            <a:tailEnd/>
          </a:ln>
        </p:spPr>
        <p:txBody>
          <a:bodyPr wrap="none" lIns="91379" tIns="45688" rIns="91379" bIns="45688" anchor="ctr">
            <a:spAutoFit/>
          </a:bodyPr>
          <a:lstStyle/>
          <a:p>
            <a:pPr algn="ctr" eaLnBrk="1" fontAlgn="ctr"/>
            <a:r>
              <a:rPr lang="en-US" sz="1100" dirty="0" smtClean="0">
                <a:latin typeface="Huawei Sans" panose="020C0503030203020204" pitchFamily="34" charset="0"/>
              </a:rPr>
              <a:t>IPsec SA</a:t>
            </a:r>
            <a:endParaRPr kumimoji="1"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 Box 26">
            <a:extLst>
              <a:ext uri="{FF2B5EF4-FFF2-40B4-BE49-F238E27FC236}">
                <a16:creationId xmlns="" xmlns:a16="http://schemas.microsoft.com/office/drawing/2014/main" id="{9ADD3432-3862-46DD-A3E4-3D327C0F5D60}"/>
              </a:ext>
            </a:extLst>
          </p:cNvPr>
          <p:cNvSpPr txBox="1">
            <a:spLocks noChangeArrowheads="1"/>
          </p:cNvSpPr>
          <p:nvPr/>
        </p:nvSpPr>
        <p:spPr bwMode="auto">
          <a:xfrm>
            <a:off x="4629530" y="3238774"/>
            <a:ext cx="713534" cy="261545"/>
          </a:xfrm>
          <a:prstGeom prst="rect">
            <a:avLst/>
          </a:prstGeom>
          <a:solidFill>
            <a:srgbClr val="99DFF9"/>
          </a:solidFill>
          <a:ln w="9525">
            <a:solidFill>
              <a:srgbClr val="00B0F0"/>
            </a:solidFill>
            <a:miter lim="800000"/>
            <a:headEnd/>
            <a:tailEnd/>
          </a:ln>
        </p:spPr>
        <p:txBody>
          <a:bodyPr wrap="none" lIns="91379" tIns="45688" rIns="91379" bIns="45688" anchor="ctr">
            <a:spAutoFit/>
          </a:bodyPr>
          <a:lstStyle/>
          <a:p>
            <a:pPr algn="ctr" eaLnBrk="1" fontAlgn="ctr"/>
            <a:r>
              <a:rPr lang="en-US" sz="1100" dirty="0" smtClean="0">
                <a:latin typeface="Huawei Sans" panose="020C0503030203020204" pitchFamily="34" charset="0"/>
              </a:rPr>
              <a:t>IPsec SA</a:t>
            </a:r>
            <a:endParaRPr kumimoji="1"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Text Box 26">
            <a:extLst>
              <a:ext uri="{FF2B5EF4-FFF2-40B4-BE49-F238E27FC236}">
                <a16:creationId xmlns="" xmlns:a16="http://schemas.microsoft.com/office/drawing/2014/main" id="{331781BF-657F-4B60-A602-A2E61A76156F}"/>
              </a:ext>
            </a:extLst>
          </p:cNvPr>
          <p:cNvSpPr txBox="1">
            <a:spLocks noChangeArrowheads="1"/>
          </p:cNvSpPr>
          <p:nvPr/>
        </p:nvSpPr>
        <p:spPr bwMode="auto">
          <a:xfrm>
            <a:off x="6332316" y="3238774"/>
            <a:ext cx="713534" cy="261545"/>
          </a:xfrm>
          <a:prstGeom prst="rect">
            <a:avLst/>
          </a:prstGeom>
          <a:solidFill>
            <a:srgbClr val="99DFF9"/>
          </a:solidFill>
          <a:ln w="9525">
            <a:solidFill>
              <a:srgbClr val="00B0F0"/>
            </a:solidFill>
            <a:miter lim="800000"/>
            <a:headEnd/>
            <a:tailEnd/>
          </a:ln>
        </p:spPr>
        <p:txBody>
          <a:bodyPr wrap="none" lIns="91379" tIns="45688" rIns="91379" bIns="45688" anchor="ctr">
            <a:spAutoFit/>
          </a:bodyPr>
          <a:lstStyle/>
          <a:p>
            <a:pPr algn="ctr" eaLnBrk="1" fontAlgn="ctr"/>
            <a:r>
              <a:rPr lang="en-US" sz="1100" dirty="0" smtClean="0">
                <a:latin typeface="Huawei Sans" panose="020C0503030203020204" pitchFamily="34" charset="0"/>
              </a:rPr>
              <a:t>IPsec SA</a:t>
            </a:r>
            <a:endParaRPr kumimoji="1"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Text Box 26">
            <a:extLst>
              <a:ext uri="{FF2B5EF4-FFF2-40B4-BE49-F238E27FC236}">
                <a16:creationId xmlns="" xmlns:a16="http://schemas.microsoft.com/office/drawing/2014/main" id="{6FD12626-3CCB-457E-ACDD-B95AED9671AF}"/>
              </a:ext>
            </a:extLst>
          </p:cNvPr>
          <p:cNvSpPr txBox="1">
            <a:spLocks noChangeArrowheads="1"/>
          </p:cNvSpPr>
          <p:nvPr/>
        </p:nvSpPr>
        <p:spPr bwMode="auto">
          <a:xfrm>
            <a:off x="10609963" y="3238774"/>
            <a:ext cx="713534" cy="261545"/>
          </a:xfrm>
          <a:prstGeom prst="rect">
            <a:avLst/>
          </a:prstGeom>
          <a:solidFill>
            <a:srgbClr val="99DFF9"/>
          </a:solidFill>
          <a:ln w="9525">
            <a:solidFill>
              <a:srgbClr val="00B0F0"/>
            </a:solidFill>
            <a:miter lim="800000"/>
            <a:headEnd/>
            <a:tailEnd/>
          </a:ln>
        </p:spPr>
        <p:txBody>
          <a:bodyPr wrap="none" lIns="91379" tIns="45688" rIns="91379" bIns="45688" anchor="ctr">
            <a:spAutoFit/>
          </a:bodyPr>
          <a:lstStyle/>
          <a:p>
            <a:pPr algn="ctr" eaLnBrk="1" fontAlgn="ctr"/>
            <a:r>
              <a:rPr lang="en-US" sz="1100" dirty="0" smtClean="0">
                <a:latin typeface="Huawei Sans" panose="020C0503030203020204" pitchFamily="34" charset="0"/>
              </a:rPr>
              <a:t>IPsec SA</a:t>
            </a:r>
            <a:endParaRPr kumimoji="1"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Text Box 26">
            <a:extLst>
              <a:ext uri="{FF2B5EF4-FFF2-40B4-BE49-F238E27FC236}">
                <a16:creationId xmlns="" xmlns:a16="http://schemas.microsoft.com/office/drawing/2014/main" id="{2AC41124-9473-4B1C-A0F5-FD2CD2CDDA25}"/>
              </a:ext>
            </a:extLst>
          </p:cNvPr>
          <p:cNvSpPr txBox="1">
            <a:spLocks noChangeArrowheads="1"/>
          </p:cNvSpPr>
          <p:nvPr/>
        </p:nvSpPr>
        <p:spPr bwMode="auto">
          <a:xfrm>
            <a:off x="6083908" y="3507496"/>
            <a:ext cx="1172309" cy="1107931"/>
          </a:xfrm>
          <a:prstGeom prst="rect">
            <a:avLst/>
          </a:prstGeom>
          <a:noFill/>
          <a:ln w="9525">
            <a:noFill/>
            <a:miter lim="800000"/>
            <a:headEnd/>
            <a:tailEnd/>
          </a:ln>
        </p:spPr>
        <p:txBody>
          <a:bodyPr wrap="square" lIns="91379" tIns="45688" rIns="91379" bIns="45688" anchor="ctr">
            <a:spAutoFit/>
          </a:bodyPr>
          <a:lstStyle/>
          <a:p>
            <a:pPr algn="ctr" eaLnBrk="1" fontAlgn="ctr"/>
            <a:r>
              <a:rPr lang="en-US" sz="1100" dirty="0" smtClean="0">
                <a:latin typeface="Huawei Sans" panose="020C0503030203020204" pitchFamily="34" charset="0"/>
              </a:rPr>
              <a:t>Authentication policy 1</a:t>
            </a:r>
          </a:p>
          <a:p>
            <a:pPr algn="ctr" eaLnBrk="1" fontAlgn="ctr"/>
            <a:r>
              <a:rPr lang="en-US" sz="1100" dirty="0" smtClean="0">
                <a:latin typeface="Huawei Sans" panose="020C0503030203020204" pitchFamily="34" charset="0"/>
              </a:rPr>
              <a:t>Encryption policy 1</a:t>
            </a:r>
          </a:p>
          <a:p>
            <a:pPr algn="ctr" eaLnBrk="1" fontAlgn="ctr" hangingPunct="1"/>
            <a:r>
              <a:rPr lang="en-US" sz="1100" dirty="0" smtClean="0">
                <a:latin typeface="Huawei Sans" panose="020C0503030203020204" pitchFamily="34" charset="0"/>
              </a:rPr>
              <a:t>Key 1</a:t>
            </a:r>
          </a:p>
          <a:p>
            <a:pPr algn="ctr" eaLnBrk="1" fontAlgn="ctr" hangingPunct="1"/>
            <a:r>
              <a:rPr lang="en-US" sz="1100" dirty="0" smtClean="0">
                <a:latin typeface="Huawei Sans" panose="020C0503030203020204" pitchFamily="34" charset="0"/>
              </a:rPr>
              <a:t>...</a:t>
            </a:r>
            <a:endParaRPr kumimoji="1"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Text Box 26">
            <a:extLst>
              <a:ext uri="{FF2B5EF4-FFF2-40B4-BE49-F238E27FC236}">
                <a16:creationId xmlns="" xmlns:a16="http://schemas.microsoft.com/office/drawing/2014/main" id="{7395A886-2EF8-491F-B25B-D09CF42BBFEC}"/>
              </a:ext>
            </a:extLst>
          </p:cNvPr>
          <p:cNvSpPr txBox="1">
            <a:spLocks noChangeArrowheads="1"/>
          </p:cNvSpPr>
          <p:nvPr/>
        </p:nvSpPr>
        <p:spPr bwMode="auto">
          <a:xfrm>
            <a:off x="10384120" y="3549631"/>
            <a:ext cx="1164997" cy="1107931"/>
          </a:xfrm>
          <a:prstGeom prst="rect">
            <a:avLst/>
          </a:prstGeom>
          <a:noFill/>
          <a:ln w="9525">
            <a:noFill/>
            <a:miter lim="800000"/>
            <a:headEnd/>
            <a:tailEnd/>
          </a:ln>
        </p:spPr>
        <p:txBody>
          <a:bodyPr wrap="square" lIns="91379" tIns="45688" rIns="91379" bIns="45688" anchor="ctr">
            <a:spAutoFit/>
          </a:bodyPr>
          <a:lstStyle/>
          <a:p>
            <a:pPr algn="ctr" eaLnBrk="1" fontAlgn="ctr"/>
            <a:r>
              <a:rPr lang="en-US" sz="1100" dirty="0" smtClean="0">
                <a:latin typeface="Huawei Sans" panose="020C0503030203020204" pitchFamily="34" charset="0"/>
              </a:rPr>
              <a:t>Authentication policy 1</a:t>
            </a:r>
          </a:p>
          <a:p>
            <a:pPr algn="ctr" eaLnBrk="1" fontAlgn="ctr"/>
            <a:r>
              <a:rPr lang="en-US" sz="1100" dirty="0" smtClean="0">
                <a:latin typeface="Huawei Sans" panose="020C0503030203020204" pitchFamily="34" charset="0"/>
              </a:rPr>
              <a:t>Encryption policy 1</a:t>
            </a:r>
          </a:p>
          <a:p>
            <a:pPr algn="ctr" eaLnBrk="1" fontAlgn="ctr"/>
            <a:r>
              <a:rPr lang="en-US" sz="1100" dirty="0" smtClean="0">
                <a:latin typeface="Huawei Sans" panose="020C0503030203020204" pitchFamily="34" charset="0"/>
              </a:rPr>
              <a:t>Key 1</a:t>
            </a:r>
          </a:p>
          <a:p>
            <a:pPr algn="ctr" eaLnBrk="1" fontAlgn="ctr"/>
            <a:r>
              <a:rPr lang="en-US" sz="1100" dirty="0" smtClean="0">
                <a:latin typeface="Huawei Sans" panose="020C0503030203020204" pitchFamily="34" charset="0"/>
              </a:rPr>
              <a:t>...</a:t>
            </a:r>
            <a:endParaRPr kumimoji="1"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五边形 24"/>
          <p:cNvSpPr/>
          <p:nvPr/>
        </p:nvSpPr>
        <p:spPr bwMode="auto">
          <a:xfrm>
            <a:off x="6402493" y="70392"/>
            <a:ext cx="1008000" cy="288000"/>
          </a:xfrm>
          <a:prstGeom prst="homePlate">
            <a:avLst/>
          </a:prstGeom>
          <a:solidFill>
            <a:srgbClr val="D9D9D9"/>
          </a:solidFill>
          <a:ln w="9525" cap="flat" cmpd="sng" algn="ctr">
            <a:solidFill>
              <a:srgbClr val="BEE9EE"/>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IPsec Overview</a:t>
            </a:r>
            <a:endParaRPr lang="en-US" sz="900" dirty="0">
              <a:latin typeface="Huawei Sans" panose="020C0503030203020204" pitchFamily="34" charset="0"/>
            </a:endParaRPr>
          </a:p>
        </p:txBody>
      </p:sp>
      <p:sp>
        <p:nvSpPr>
          <p:cNvPr id="42" name="燕尾形 25"/>
          <p:cNvSpPr/>
          <p:nvPr/>
        </p:nvSpPr>
        <p:spPr bwMode="auto">
          <a:xfrm>
            <a:off x="8291457" y="70392"/>
            <a:ext cx="1008000"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a:latin typeface="Huawei Sans" panose="020C0503030203020204" pitchFamily="34" charset="0"/>
              </a:rPr>
              <a:t>Encapsulation</a:t>
            </a:r>
          </a:p>
          <a:p>
            <a:pPr algn="ctr" fontAlgn="ctr"/>
            <a:r>
              <a:rPr lang="en-US" sz="800" dirty="0">
                <a:latin typeface="Huawei Sans" panose="020C0503030203020204" pitchFamily="34" charset="0"/>
              </a:rPr>
              <a:t> Mode</a:t>
            </a:r>
            <a:endParaRPr lang="en-US" altLang="zh-CN" sz="800" dirty="0">
              <a:latin typeface="Huawei Sans" panose="020C0503030203020204" pitchFamily="34" charset="0"/>
              <a:sym typeface="Huawei Sans" panose="020C0503030203020204" pitchFamily="34" charset="0"/>
            </a:endParaRPr>
          </a:p>
        </p:txBody>
      </p:sp>
      <p:sp>
        <p:nvSpPr>
          <p:cNvPr id="43" name="燕尾形 25"/>
          <p:cNvSpPr/>
          <p:nvPr/>
        </p:nvSpPr>
        <p:spPr bwMode="auto">
          <a:xfrm>
            <a:off x="9193009" y="70392"/>
            <a:ext cx="832111"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a:latin typeface="Huawei Sans" panose="020C0503030203020204" pitchFamily="34" charset="0"/>
              </a:rPr>
              <a:t>Security </a:t>
            </a:r>
          </a:p>
          <a:p>
            <a:pPr algn="ctr" fontAlgn="ctr"/>
            <a:r>
              <a:rPr lang="en-US" sz="800" dirty="0">
                <a:latin typeface="Huawei Sans" panose="020C0503030203020204" pitchFamily="34" charset="0"/>
              </a:rPr>
              <a:t>Protocol</a:t>
            </a:r>
            <a:endParaRPr lang="en-US" altLang="zh-CN" sz="800" dirty="0">
              <a:latin typeface="Huawei Sans" panose="020C0503030203020204" pitchFamily="34" charset="0"/>
              <a:sym typeface="Huawei Sans" panose="020C0503030203020204" pitchFamily="34" charset="0"/>
            </a:endParaRPr>
          </a:p>
        </p:txBody>
      </p:sp>
      <p:sp>
        <p:nvSpPr>
          <p:cNvPr id="44" name="燕尾形 25"/>
          <p:cNvSpPr/>
          <p:nvPr/>
        </p:nvSpPr>
        <p:spPr bwMode="auto">
          <a:xfrm>
            <a:off x="7304045" y="70392"/>
            <a:ext cx="1093860" cy="288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IPsec Framework</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燕尾形 25"/>
          <p:cNvSpPr/>
          <p:nvPr/>
        </p:nvSpPr>
        <p:spPr bwMode="auto">
          <a:xfrm>
            <a:off x="9918672" y="70392"/>
            <a:ext cx="1034898"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a:latin typeface="Huawei Sans" panose="020C0503030203020204" pitchFamily="34" charset="0"/>
              </a:rPr>
              <a:t>Encryption and </a:t>
            </a:r>
          </a:p>
          <a:p>
            <a:pPr algn="ctr" fontAlgn="ctr"/>
            <a:r>
              <a:rPr lang="en-US" sz="800" dirty="0">
                <a:latin typeface="Huawei Sans" panose="020C0503030203020204" pitchFamily="34" charset="0"/>
              </a:rPr>
              <a:t>Authentication</a:t>
            </a:r>
            <a:endParaRPr lang="en-US" altLang="zh-CN" sz="800" dirty="0">
              <a:latin typeface="Huawei Sans" panose="020C0503030203020204" pitchFamily="34" charset="0"/>
              <a:sym typeface="Huawei Sans" panose="020C0503030203020204" pitchFamily="34" charset="0"/>
            </a:endParaRPr>
          </a:p>
        </p:txBody>
      </p:sp>
      <p:sp>
        <p:nvSpPr>
          <p:cNvPr id="46" name="燕尾形 25"/>
          <p:cNvSpPr/>
          <p:nvPr/>
        </p:nvSpPr>
        <p:spPr bwMode="auto">
          <a:xfrm>
            <a:off x="10847121" y="70392"/>
            <a:ext cx="916364" cy="288000"/>
          </a:xfrm>
          <a:prstGeom prst="chevron">
            <a:avLst/>
          </a:prstGeom>
          <a:solidFill>
            <a:srgbClr val="56C4D2"/>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900" b="1" kern="0" dirty="0" smtClean="0">
                <a:solidFill>
                  <a:schemeClr val="bg1"/>
                </a:solidFill>
                <a:latin typeface="Huawei Sans" panose="020C0503030203020204" pitchFamily="34" charset="0"/>
                <a:ea typeface="方正兰亭黑简体" panose="02000000000000000000" pitchFamily="2" charset="-122"/>
              </a:rPr>
              <a:t>Security</a:t>
            </a:r>
          </a:p>
          <a:p>
            <a:pPr algn="ctr" fontAlgn="ctr"/>
            <a:r>
              <a:rPr lang="en-US" sz="900" b="1" kern="0" dirty="0" smtClean="0">
                <a:solidFill>
                  <a:schemeClr val="bg1"/>
                </a:solidFill>
                <a:latin typeface="Huawei Sans" panose="020C0503030203020204" pitchFamily="34" charset="0"/>
                <a:ea typeface="方正兰亭黑简体" panose="02000000000000000000" pitchFamily="2" charset="-122"/>
              </a:rPr>
              <a:t> </a:t>
            </a:r>
            <a:r>
              <a:rPr lang="en-US" sz="900" b="1" kern="0" dirty="0">
                <a:solidFill>
                  <a:schemeClr val="bg1"/>
                </a:solidFill>
                <a:latin typeface="Huawei Sans" panose="020C0503030203020204" pitchFamily="34" charset="0"/>
                <a:ea typeface="方正兰亭黑简体" panose="02000000000000000000" pitchFamily="2" charset="-122"/>
              </a:rPr>
              <a:t>Association</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74760404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prstGeom prst="rect">
            <a:avLst/>
          </a:prstGeom>
        </p:spPr>
        <p:txBody>
          <a:bodyPr/>
          <a:lstStyle/>
          <a:p>
            <a:r>
              <a:rPr lang="en-US" sz="2000" dirty="0" smtClean="0">
                <a:solidFill>
                  <a:schemeClr val="bg1">
                    <a:lumMod val="65000"/>
                  </a:schemeClr>
                </a:solidFill>
                <a:latin typeface="Huawei Sans" panose="020C0503030203020204" pitchFamily="34" charset="0"/>
              </a:rPr>
              <a:t>Overview of Campus Multi-Branch Interconnection</a:t>
            </a:r>
          </a:p>
          <a:p>
            <a:r>
              <a:rPr lang="en-US" sz="2000" b="1" dirty="0" smtClean="0">
                <a:latin typeface="Huawei Sans" panose="020C0503030203020204" pitchFamily="34" charset="0"/>
              </a:rPr>
              <a:t>Campus Multi-Branch Interconnection Technology: IPsec VPN</a:t>
            </a:r>
          </a:p>
          <a:p>
            <a:pPr marL="714375" lvl="1" indent="-257175"/>
            <a:r>
              <a:rPr lang="en-US" sz="1800" dirty="0" smtClean="0">
                <a:solidFill>
                  <a:schemeClr val="bg1">
                    <a:lumMod val="65000"/>
                  </a:schemeClr>
                </a:solidFill>
                <a:latin typeface="Huawei Sans" panose="020C0503030203020204" pitchFamily="34" charset="0"/>
              </a:rPr>
              <a:t>Basic Concepts</a:t>
            </a:r>
          </a:p>
          <a:p>
            <a:pPr marL="714375" lvl="1" indent="-257175"/>
            <a:r>
              <a:rPr lang="en-US" sz="1800" dirty="0" smtClean="0">
                <a:solidFill>
                  <a:schemeClr val="bg1">
                    <a:lumMod val="65000"/>
                  </a:schemeClr>
                </a:solidFill>
                <a:latin typeface="Huawei Sans" panose="020C0503030203020204" pitchFamily="34" charset="0"/>
              </a:rPr>
              <a:t>IPsec</a:t>
            </a:r>
            <a:endParaRPr lang="en-US" altLang="zh-CN" sz="1800" dirty="0" smtClean="0">
              <a:solidFill>
                <a:schemeClr val="bg1">
                  <a:lumMod val="65000"/>
                </a:schemeClr>
              </a:solidFill>
              <a:latin typeface="Huawei Sans" panose="020C0503030203020204" pitchFamily="34" charset="0"/>
              <a:sym typeface="Huawei Sans" panose="020C0503030203020204" pitchFamily="34" charset="0"/>
            </a:endParaRPr>
          </a:p>
          <a:p>
            <a:pPr marL="742950" lvl="1" indent="-285750">
              <a:buSzPct val="60000"/>
              <a:buFont typeface="Wingdings" panose="05000000000000000000" pitchFamily="2" charset="2"/>
              <a:buChar char="n"/>
            </a:pPr>
            <a:r>
              <a:rPr lang="en-US" sz="1800" b="1" dirty="0"/>
              <a:t>IKE</a:t>
            </a:r>
          </a:p>
          <a:p>
            <a:pPr marL="714375" lvl="1" indent="-257175"/>
            <a:r>
              <a:rPr lang="en-US" sz="1800" dirty="0" smtClean="0">
                <a:solidFill>
                  <a:schemeClr val="bg1">
                    <a:lumMod val="65000"/>
                  </a:schemeClr>
                </a:solidFill>
                <a:latin typeface="Huawei Sans" panose="020C0503030203020204" pitchFamily="34" charset="0"/>
              </a:rPr>
              <a:t>Advanced IPsec Functions</a:t>
            </a:r>
            <a:endParaRPr lang="en-US" altLang="zh-CN" sz="1800" dirty="0" smtClean="0">
              <a:solidFill>
                <a:schemeClr val="bg1">
                  <a:lumMod val="65000"/>
                </a:schemeClr>
              </a:solidFill>
              <a:latin typeface="Huawei Sans" panose="020C0503030203020204" pitchFamily="34" charset="0"/>
              <a:sym typeface="Huawei Sans" panose="020C0503030203020204" pitchFamily="34" charset="0"/>
            </a:endParaRPr>
          </a:p>
          <a:p>
            <a:pPr marL="714375" lvl="1" indent="-257175"/>
            <a:r>
              <a:rPr lang="en-US" sz="1800" dirty="0" smtClean="0">
                <a:solidFill>
                  <a:schemeClr val="bg1">
                    <a:lumMod val="65000"/>
                  </a:schemeClr>
                </a:solidFill>
                <a:latin typeface="Huawei Sans" panose="020C0503030203020204" pitchFamily="34" charset="0"/>
              </a:rPr>
              <a:t>IPsec Configuration Examples</a:t>
            </a:r>
            <a:endParaRPr lang="en-US" altLang="zh-CN" sz="1800" b="1" dirty="0" smtClean="0">
              <a:latin typeface="Huawei Sans" panose="020C0503030203020204" pitchFamily="34" charset="0"/>
              <a:sym typeface="Huawei Sans" panose="020C0503030203020204" pitchFamily="34" charset="0"/>
            </a:endParaRPr>
          </a:p>
          <a:p>
            <a:pPr marL="714375" lvl="1" indent="-257175"/>
            <a:r>
              <a:rPr lang="en-US" sz="1800" dirty="0" smtClean="0">
                <a:solidFill>
                  <a:schemeClr val="bg1">
                    <a:lumMod val="65000"/>
                  </a:schemeClr>
                </a:solidFill>
                <a:latin typeface="Huawei Sans" panose="020C0503030203020204" pitchFamily="34" charset="0"/>
              </a:rPr>
              <a:t>Example for Configuring Campus IPsec VPN Interconnection</a:t>
            </a:r>
            <a:endParaRPr lang="en-US" altLang="zh-CN" sz="1800" dirty="0" smtClean="0">
              <a:solidFill>
                <a:schemeClr val="bg1">
                  <a:lumMod val="65000"/>
                </a:schemeClr>
              </a:solidFill>
              <a:latin typeface="Huawei Sans" panose="020C0503030203020204" pitchFamily="34" charset="0"/>
              <a:sym typeface="Huawei Sans" panose="020C0503030203020204" pitchFamily="34" charset="0"/>
            </a:endParaRPr>
          </a:p>
          <a:p>
            <a:r>
              <a:rPr lang="en-US" sz="2000" dirty="0" smtClean="0">
                <a:solidFill>
                  <a:schemeClr val="bg1">
                    <a:lumMod val="65000"/>
                  </a:schemeClr>
                </a:solidFill>
                <a:latin typeface="Huawei Sans" panose="020C0503030203020204" pitchFamily="34" charset="0"/>
              </a:rPr>
              <a:t>Campus Multi-Branch Interconnection Technology: SD-WAN</a:t>
            </a:r>
            <a:endParaRPr lang="en-US" sz="2000" dirty="0">
              <a:solidFill>
                <a:schemeClr val="bg1">
                  <a:lumMod val="65000"/>
                </a:schemeClr>
              </a:solidFill>
              <a:latin typeface="Huawei Sans" panose="020C0503030203020204" pitchFamily="34" charset="0"/>
            </a:endParaRPr>
          </a:p>
        </p:txBody>
      </p:sp>
    </p:spTree>
    <p:extLst>
      <p:ext uri="{BB962C8B-B14F-4D97-AF65-F5344CB8AC3E}">
        <p14:creationId xmlns:p14="http://schemas.microsoft.com/office/powerpoint/2010/main" val="299733745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smtClean="0"/>
              <a:t>IKE Overview</a:t>
            </a:r>
            <a:endParaRPr lang="en-US" dirty="0"/>
          </a:p>
        </p:txBody>
      </p:sp>
      <p:sp>
        <p:nvSpPr>
          <p:cNvPr id="20483" name="Rectangle 3"/>
          <p:cNvSpPr>
            <a:spLocks noGrp="1" noChangeArrowheads="1"/>
          </p:cNvSpPr>
          <p:nvPr>
            <p:ph type="body" sz="quarter" idx="10"/>
          </p:nvPr>
        </p:nvSpPr>
        <p:spPr/>
        <p:txBody>
          <a:bodyPr/>
          <a:lstStyle/>
          <a:p>
            <a:pPr algn="l">
              <a:defRPr/>
            </a:pPr>
            <a:r>
              <a:rPr lang="en-US" sz="1800" smtClean="0">
                <a:latin typeface="Huawei Sans" panose="020C0503030203020204" pitchFamily="34" charset="0"/>
              </a:rPr>
              <a:t>IKE is a UDP-based application-layer protocol built on the Internet Security Association and Key Management Protocol (ISAKMP) framework.</a:t>
            </a:r>
            <a:endParaRPr lang="en-US" altLang="zh-CN" sz="1800" smtClean="0">
              <a:latin typeface="Huawei Sans" panose="020C0503030203020204" pitchFamily="34" charset="0"/>
              <a:cs typeface="+mn-ea"/>
              <a:sym typeface="Huawei Sans" panose="020C0503030203020204" pitchFamily="34" charset="0"/>
            </a:endParaRPr>
          </a:p>
          <a:p>
            <a:pPr algn="l">
              <a:defRPr/>
            </a:pPr>
            <a:r>
              <a:rPr lang="en-US" sz="1800" smtClean="0">
                <a:latin typeface="Huawei Sans" panose="020C0503030203020204" pitchFamily="34" charset="0"/>
              </a:rPr>
              <a:t>It implements automatic key negotiation and IPsec SA establishment, to simplify IPsec use and management, and facilitate IPsec configuration and maintenance.</a:t>
            </a:r>
            <a:endParaRPr lang="en-US" altLang="zh-CN" sz="1800" smtClean="0">
              <a:latin typeface="Huawei Sans" panose="020C0503030203020204" pitchFamily="34" charset="0"/>
              <a:cs typeface="+mn-ea"/>
              <a:sym typeface="Huawei Sans" panose="020C0503030203020204" pitchFamily="34" charset="0"/>
            </a:endParaRPr>
          </a:p>
          <a:p>
            <a:pPr algn="l">
              <a:defRPr/>
            </a:pPr>
            <a:r>
              <a:rPr lang="en-US" sz="1800" smtClean="0">
                <a:latin typeface="Huawei Sans" panose="020C0503030203020204" pitchFamily="34" charset="0"/>
              </a:rPr>
              <a:t>IKE provides the following functions:</a:t>
            </a:r>
            <a:endParaRPr lang="en-US" altLang="zh-CN" sz="1800" smtClean="0">
              <a:latin typeface="Huawei Sans" panose="020C0503030203020204" pitchFamily="34" charset="0"/>
              <a:cs typeface="+mn-ea"/>
              <a:sym typeface="Huawei Sans" panose="020C0503030203020204" pitchFamily="34" charset="0"/>
            </a:endParaRPr>
          </a:p>
          <a:p>
            <a:pPr marL="542925" lvl="1" indent="-247650">
              <a:defRPr/>
            </a:pPr>
            <a:r>
              <a:rPr lang="en-US" sz="1600" smtClean="0">
                <a:latin typeface="Huawei Sans" panose="020C0503030203020204" pitchFamily="34" charset="0"/>
              </a:rPr>
              <a:t>Simplifies IPsec configuration.</a:t>
            </a:r>
          </a:p>
          <a:p>
            <a:pPr marL="542925" lvl="1" indent="-247650">
              <a:defRPr/>
            </a:pPr>
            <a:r>
              <a:rPr lang="en-US" sz="1600" smtClean="0">
                <a:latin typeface="Huawei Sans" panose="020C0503030203020204" pitchFamily="34" charset="0"/>
              </a:rPr>
              <a:t>Periodically updates SAs.</a:t>
            </a:r>
          </a:p>
          <a:p>
            <a:pPr marL="542925" lvl="1" indent="-247650">
              <a:defRPr/>
            </a:pPr>
            <a:r>
              <a:rPr lang="en-US" sz="1600" smtClean="0">
                <a:latin typeface="Huawei Sans" panose="020C0503030203020204" pitchFamily="34" charset="0"/>
              </a:rPr>
              <a:t>Periodically updates keys.</a:t>
            </a:r>
          </a:p>
          <a:p>
            <a:pPr marL="542925" lvl="1" indent="-247650">
              <a:defRPr/>
            </a:pPr>
            <a:r>
              <a:rPr lang="en-US" sz="1600" smtClean="0">
                <a:latin typeface="Huawei Sans" panose="020C0503030203020204" pitchFamily="34" charset="0"/>
              </a:rPr>
              <a:t>Performs dynamic authentication between IPsec peers.</a:t>
            </a:r>
            <a:endParaRPr lang="en-US" altLang="zh-CN" sz="1600" dirty="0">
              <a:latin typeface="Huawei Sans" panose="020C0503030203020204" pitchFamily="34" charset="0"/>
              <a:cs typeface="+mn-ea"/>
              <a:sym typeface="Huawei Sans" panose="020C0503030203020204" pitchFamily="34" charset="0"/>
            </a:endParaRPr>
          </a:p>
        </p:txBody>
      </p:sp>
      <p:grpSp>
        <p:nvGrpSpPr>
          <p:cNvPr id="2" name="组合 1"/>
          <p:cNvGrpSpPr/>
          <p:nvPr/>
        </p:nvGrpSpPr>
        <p:grpSpPr>
          <a:xfrm>
            <a:off x="5820084" y="71577"/>
            <a:ext cx="5924899" cy="288000"/>
            <a:chOff x="5976198" y="71577"/>
            <a:chExt cx="5924899" cy="288000"/>
          </a:xfrm>
        </p:grpSpPr>
        <p:sp>
          <p:nvSpPr>
            <p:cNvPr id="4" name="五边形 24"/>
            <p:cNvSpPr/>
            <p:nvPr/>
          </p:nvSpPr>
          <p:spPr bwMode="auto">
            <a:xfrm>
              <a:off x="5976198" y="71577"/>
              <a:ext cx="1526032" cy="288000"/>
            </a:xfrm>
            <a:prstGeom prst="homePlate">
              <a:avLst/>
            </a:prstGeom>
            <a:solidFill>
              <a:srgbClr val="56C4D2"/>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b="1" kern="0" dirty="0">
                  <a:solidFill>
                    <a:schemeClr val="bg1"/>
                  </a:solidFill>
                  <a:latin typeface="Huawei Sans" panose="020C0503030203020204" pitchFamily="34" charset="0"/>
                  <a:ea typeface="方正兰亭黑简体" panose="02000000000000000000" pitchFamily="2" charset="-122"/>
                </a:rPr>
                <a:t>IKE Overview</a:t>
              </a:r>
            </a:p>
          </p:txBody>
        </p:sp>
        <p:sp>
          <p:nvSpPr>
            <p:cNvPr id="5" name="燕尾形 25"/>
            <p:cNvSpPr/>
            <p:nvPr/>
          </p:nvSpPr>
          <p:spPr bwMode="auto">
            <a:xfrm>
              <a:off x="8896585" y="71577"/>
              <a:ext cx="1538223"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rPr>
                <a:t>IKEv2</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燕尾形 25"/>
            <p:cNvSpPr/>
            <p:nvPr/>
          </p:nvSpPr>
          <p:spPr bwMode="auto">
            <a:xfrm>
              <a:off x="10362874" y="71577"/>
              <a:ext cx="1538223"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rPr>
                <a:t>Defining IPsec-Protected Data Flows</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燕尾形 25"/>
            <p:cNvSpPr/>
            <p:nvPr/>
          </p:nvSpPr>
          <p:spPr bwMode="auto">
            <a:xfrm>
              <a:off x="7430296" y="71577"/>
              <a:ext cx="1538223"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rPr>
                <a:t>IKEv1</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84093033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smtClean="0"/>
              <a:t>Relationship Between IKE and IPsec</a:t>
            </a:r>
            <a:endParaRPr lang="en-US" dirty="0"/>
          </a:p>
        </p:txBody>
      </p:sp>
      <p:sp>
        <p:nvSpPr>
          <p:cNvPr id="6" name="矩形 5"/>
          <p:cNvSpPr/>
          <p:nvPr/>
        </p:nvSpPr>
        <p:spPr>
          <a:xfrm>
            <a:off x="8265334" y="1147234"/>
            <a:ext cx="3530516" cy="4077916"/>
          </a:xfrm>
          <a:prstGeom prst="rect">
            <a:avLst/>
          </a:prstGeom>
          <a:noFill/>
          <a:ln w="9525">
            <a:noFill/>
            <a:miter lim="800000"/>
            <a:headEnd/>
            <a:tailEnd/>
          </a:ln>
        </p:spPr>
        <p:txBody>
          <a:bodyPr vert="horz" wrap="square" lIns="80141" tIns="40071" rIns="80141" bIns="40071" numCol="1" anchor="t" anchorCtr="0" compatLnSpc="1">
            <a:prstTxWarp prst="textNoShape">
              <a:avLst/>
            </a:prstTxWarp>
            <a:spAutoFit/>
          </a:bodyPr>
          <a:lstStyle/>
          <a:p>
            <a:pPr marL="302279" indent="-302279" defTabSz="914034" fontAlgn="ctr">
              <a:lnSpc>
                <a:spcPct val="140000"/>
              </a:lnSpc>
              <a:spcBef>
                <a:spcPts val="792"/>
              </a:spcBef>
              <a:buFont typeface="Arial" panose="020B0604020202020204" pitchFamily="34" charset="0"/>
              <a:buChar char="•"/>
            </a:pPr>
            <a:r>
              <a:rPr lang="en-US" sz="1600" dirty="0" smtClean="0">
                <a:latin typeface="Huawei Sans" panose="020C0503030203020204" pitchFamily="34" charset="0"/>
              </a:rPr>
              <a:t>IKE is an application-layer protocol based on UDP and is the signaling protocol of IPsec.</a:t>
            </a:r>
          </a:p>
          <a:p>
            <a:pPr marL="302279" indent="-302279" defTabSz="914034" fontAlgn="ctr">
              <a:lnSpc>
                <a:spcPct val="140000"/>
              </a:lnSpc>
              <a:spcBef>
                <a:spcPts val="792"/>
              </a:spcBef>
              <a:buFont typeface="Arial" panose="020B0604020202020204" pitchFamily="34" charset="0"/>
              <a:buChar char="•"/>
            </a:pPr>
            <a:r>
              <a:rPr lang="en-US" sz="1600" dirty="0" smtClean="0">
                <a:latin typeface="Huawei Sans" panose="020C0503030203020204" pitchFamily="34" charset="0"/>
              </a:rPr>
              <a:t>An IKE SA is established to transmit the parameters and key (generated by IKE algorithms) required to establish an IPsec SA.</a:t>
            </a:r>
            <a:endParaRPr lang="en-US" altLang="zh-CN" sz="16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302279" indent="-302279" defTabSz="914034" fontAlgn="ctr">
              <a:lnSpc>
                <a:spcPct val="140000"/>
              </a:lnSpc>
              <a:spcBef>
                <a:spcPts val="792"/>
              </a:spcBef>
              <a:buFont typeface="Arial" panose="020B0604020202020204" pitchFamily="34" charset="0"/>
              <a:buChar char="•"/>
            </a:pPr>
            <a:r>
              <a:rPr lang="en-US" sz="1600" dirty="0" smtClean="0">
                <a:latin typeface="Huawei Sans" panose="020C0503030203020204" pitchFamily="34" charset="0"/>
              </a:rPr>
              <a:t>IPsec uses the IPsec SA established by IKE to encrypt or authenticate IP packets.</a:t>
            </a:r>
            <a:endParaRPr lang="en-US" altLang="zh-CN" sz="16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34" name="Straight Arrow Connector 16"/>
          <p:cNvCxnSpPr/>
          <p:nvPr/>
        </p:nvCxnSpPr>
        <p:spPr bwMode="auto">
          <a:xfrm flipH="1">
            <a:off x="1648317" y="3047697"/>
            <a:ext cx="5812521" cy="0"/>
          </a:xfrm>
          <a:prstGeom prst="straightConnector1">
            <a:avLst/>
          </a:prstGeom>
          <a:solidFill>
            <a:schemeClr val="accent1"/>
          </a:solidFill>
          <a:ln w="19050" cap="flat" cmpd="sng" algn="ctr">
            <a:solidFill>
              <a:schemeClr val="bg1">
                <a:lumMod val="75000"/>
              </a:schemeClr>
            </a:solidFill>
            <a:prstDash val="sysDot"/>
            <a:round/>
            <a:headEnd type="none" w="med" len="med"/>
            <a:tailEnd type="none" w="med" len="med"/>
          </a:ln>
          <a:effectLst/>
        </p:spPr>
      </p:cxnSp>
      <p:cxnSp>
        <p:nvCxnSpPr>
          <p:cNvPr id="35" name="Straight Arrow Connector 42"/>
          <p:cNvCxnSpPr/>
          <p:nvPr/>
        </p:nvCxnSpPr>
        <p:spPr bwMode="auto">
          <a:xfrm flipH="1">
            <a:off x="1648316" y="3968221"/>
            <a:ext cx="5812521" cy="0"/>
          </a:xfrm>
          <a:prstGeom prst="straightConnector1">
            <a:avLst/>
          </a:prstGeom>
          <a:solidFill>
            <a:schemeClr val="accent1"/>
          </a:solidFill>
          <a:ln w="19050" cap="flat" cmpd="sng" algn="ctr">
            <a:solidFill>
              <a:schemeClr val="bg1">
                <a:lumMod val="75000"/>
              </a:schemeClr>
            </a:solidFill>
            <a:prstDash val="sysDot"/>
            <a:round/>
            <a:headEnd type="none" w="med" len="med"/>
            <a:tailEnd type="none" w="med" len="med"/>
          </a:ln>
          <a:effectLst/>
        </p:spPr>
      </p:cxnSp>
      <p:sp>
        <p:nvSpPr>
          <p:cNvPr id="36" name="Text Box 26"/>
          <p:cNvSpPr txBox="1">
            <a:spLocks noChangeArrowheads="1"/>
          </p:cNvSpPr>
          <p:nvPr/>
        </p:nvSpPr>
        <p:spPr bwMode="auto">
          <a:xfrm>
            <a:off x="2531247" y="1315005"/>
            <a:ext cx="1026120" cy="276934"/>
          </a:xfrm>
          <a:prstGeom prst="rect">
            <a:avLst/>
          </a:prstGeom>
          <a:noFill/>
          <a:ln w="9525">
            <a:noFill/>
            <a:miter lim="800000"/>
            <a:headEnd/>
            <a:tailEnd/>
          </a:ln>
        </p:spPr>
        <p:txBody>
          <a:bodyPr wrap="square" lIns="91379" tIns="45688" rIns="91379" bIns="45688">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eaLnBrk="1" fontAlgn="ctr" hangingPunct="1"/>
            <a:r>
              <a:rPr lang="en-US" sz="1200" dirty="0" smtClean="0">
                <a:latin typeface="Huawei Sans" panose="020C0503030203020204" pitchFamily="34" charset="0"/>
              </a:rPr>
              <a:t>IPsec peer 1</a:t>
            </a:r>
            <a:endParaRPr kumimoji="1"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7" name="Picture 12" descr="E:\2016.01\1.12 扁平化图标\蓝色\AR-蓝色最新-40.png"/>
          <p:cNvPicPr>
            <a:picLocks noChangeAspect="1" noChangeArrowheads="1"/>
          </p:cNvPicPr>
          <p:nvPr/>
        </p:nvPicPr>
        <p:blipFill>
          <a:blip r:embed="rId3" cstate="print"/>
          <a:srcRect/>
          <a:stretch>
            <a:fillRect/>
          </a:stretch>
        </p:blipFill>
        <p:spPr bwMode="auto">
          <a:xfrm>
            <a:off x="2800505" y="1687458"/>
            <a:ext cx="540000" cy="441818"/>
          </a:xfrm>
          <a:prstGeom prst="rect">
            <a:avLst/>
          </a:prstGeom>
          <a:noFill/>
        </p:spPr>
      </p:pic>
      <p:pic>
        <p:nvPicPr>
          <p:cNvPr id="38" name="Picture 12" descr="E:\2016.01\1.12 扁平化图标\蓝色\AR-蓝色最新-40.png"/>
          <p:cNvPicPr>
            <a:picLocks noChangeAspect="1" noChangeArrowheads="1"/>
          </p:cNvPicPr>
          <p:nvPr/>
        </p:nvPicPr>
        <p:blipFill>
          <a:blip r:embed="rId3" cstate="print"/>
          <a:srcRect/>
          <a:stretch>
            <a:fillRect/>
          </a:stretch>
        </p:blipFill>
        <p:spPr bwMode="auto">
          <a:xfrm>
            <a:off x="5814032" y="1687458"/>
            <a:ext cx="540000" cy="441818"/>
          </a:xfrm>
          <a:prstGeom prst="rect">
            <a:avLst/>
          </a:prstGeom>
          <a:noFill/>
        </p:spPr>
      </p:pic>
      <p:cxnSp>
        <p:nvCxnSpPr>
          <p:cNvPr id="39" name="Straight Connector 9"/>
          <p:cNvCxnSpPr>
            <a:stCxn id="41" idx="3"/>
            <a:endCxn id="37" idx="1"/>
          </p:cNvCxnSpPr>
          <p:nvPr/>
        </p:nvCxnSpPr>
        <p:spPr bwMode="auto">
          <a:xfrm flipV="1">
            <a:off x="2097413" y="1908367"/>
            <a:ext cx="703092"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40" name="Straight Connector 10"/>
          <p:cNvCxnSpPr>
            <a:stCxn id="38" idx="3"/>
            <a:endCxn id="45" idx="1"/>
          </p:cNvCxnSpPr>
          <p:nvPr/>
        </p:nvCxnSpPr>
        <p:spPr bwMode="auto">
          <a:xfrm flipV="1">
            <a:off x="6354032" y="1907876"/>
            <a:ext cx="677740"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41" name="图片 40"/>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557413" y="1687458"/>
            <a:ext cx="540000" cy="442800"/>
          </a:xfrm>
          <a:prstGeom prst="rect">
            <a:avLst/>
          </a:prstGeom>
        </p:spPr>
      </p:pic>
      <p:pic>
        <p:nvPicPr>
          <p:cNvPr id="45" name="图片 44"/>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7031772" y="1686476"/>
            <a:ext cx="540000" cy="442800"/>
          </a:xfrm>
          <a:prstGeom prst="rect">
            <a:avLst/>
          </a:prstGeom>
        </p:spPr>
      </p:pic>
      <p:sp>
        <p:nvSpPr>
          <p:cNvPr id="49" name="Can 41"/>
          <p:cNvSpPr/>
          <p:nvPr/>
        </p:nvSpPr>
        <p:spPr>
          <a:xfrm rot="5400000">
            <a:off x="4458909" y="661257"/>
            <a:ext cx="236717" cy="2473527"/>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fontAlgn="ctr"/>
            <a:endParaRPr lang="en-US" altLang="zh-CN" sz="9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TextBox 14"/>
          <p:cNvSpPr txBox="1"/>
          <p:nvPr/>
        </p:nvSpPr>
        <p:spPr>
          <a:xfrm flipH="1">
            <a:off x="4165876" y="1759520"/>
            <a:ext cx="954107" cy="261610"/>
          </a:xfrm>
          <a:prstGeom prst="rect">
            <a:avLst/>
          </a:prstGeom>
          <a:noFill/>
        </p:spPr>
        <p:txBody>
          <a:bodyPr wrap="square" rtlCol="0">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fontAlgn="ctr"/>
            <a:r>
              <a:rPr lang="en-US" sz="1100" dirty="0" smtClean="0">
                <a:latin typeface="Huawei Sans" panose="020C0503030203020204" pitchFamily="34" charset="0"/>
              </a:rPr>
              <a:t>IPsec tunnel</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Text Box 26"/>
          <p:cNvSpPr txBox="1">
            <a:spLocks noChangeArrowheads="1"/>
          </p:cNvSpPr>
          <p:nvPr/>
        </p:nvSpPr>
        <p:spPr bwMode="auto">
          <a:xfrm>
            <a:off x="5472785" y="1315068"/>
            <a:ext cx="1026120" cy="276934"/>
          </a:xfrm>
          <a:prstGeom prst="rect">
            <a:avLst/>
          </a:prstGeom>
          <a:noFill/>
          <a:ln w="9525">
            <a:noFill/>
            <a:miter lim="800000"/>
            <a:headEnd/>
            <a:tailEnd/>
          </a:ln>
        </p:spPr>
        <p:txBody>
          <a:bodyPr wrap="square" lIns="91379" tIns="45688" rIns="91379" bIns="45688">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fontAlgn="ctr"/>
            <a:r>
              <a:rPr lang="en-US" sz="1200" dirty="0" smtClean="0">
                <a:latin typeface="Huawei Sans" panose="020C0503030203020204" pitchFamily="34" charset="0"/>
              </a:rPr>
              <a:t>IPsec peer 2</a:t>
            </a:r>
            <a:endParaRPr kumimoji="1"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Text Box 26"/>
          <p:cNvSpPr txBox="1">
            <a:spLocks noChangeArrowheads="1"/>
          </p:cNvSpPr>
          <p:nvPr/>
        </p:nvSpPr>
        <p:spPr bwMode="auto">
          <a:xfrm>
            <a:off x="2517421" y="2299550"/>
            <a:ext cx="803302" cy="1773285"/>
          </a:xfrm>
          <a:prstGeom prst="rect">
            <a:avLst/>
          </a:prstGeom>
          <a:solidFill>
            <a:srgbClr val="EC7061"/>
          </a:solidFill>
          <a:ln w="9525">
            <a:solidFill>
              <a:srgbClr val="EC7061"/>
            </a:solidFill>
            <a:miter lim="800000"/>
            <a:headEnd/>
            <a:tailEnd/>
          </a:ln>
        </p:spPr>
        <p:txBody>
          <a:bodyPr wrap="square" lIns="91379" tIns="45688" rIns="91379" bIns="45688" anchor="ctr">
            <a:no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eaLnBrk="1" fontAlgn="ctr" hangingPunct="1"/>
            <a:r>
              <a:rPr lang="en-US" sz="1200" dirty="0" smtClean="0">
                <a:solidFill>
                  <a:schemeClr val="bg1"/>
                </a:solidFill>
                <a:latin typeface="Huawei Sans" panose="020C0503030203020204" pitchFamily="34" charset="0"/>
              </a:rPr>
              <a:t>IKE module</a:t>
            </a:r>
            <a:endParaRPr lang="en-US" sz="1200" dirty="0">
              <a:solidFill>
                <a:schemeClr val="bg1"/>
              </a:solidFill>
              <a:latin typeface="Huawei Sans" panose="020C0503030203020204" pitchFamily="34" charset="0"/>
            </a:endParaRPr>
          </a:p>
        </p:txBody>
      </p:sp>
      <p:sp>
        <p:nvSpPr>
          <p:cNvPr id="53" name="Text Box 26"/>
          <p:cNvSpPr txBox="1">
            <a:spLocks noChangeArrowheads="1"/>
          </p:cNvSpPr>
          <p:nvPr/>
        </p:nvSpPr>
        <p:spPr bwMode="auto">
          <a:xfrm>
            <a:off x="492552" y="4775269"/>
            <a:ext cx="743991" cy="360000"/>
          </a:xfrm>
          <a:prstGeom prst="rect">
            <a:avLst/>
          </a:prstGeom>
          <a:solidFill>
            <a:srgbClr val="FFD17D"/>
          </a:solidFill>
          <a:ln w="9525">
            <a:solidFill>
              <a:srgbClr val="FFD17D"/>
            </a:solidFill>
            <a:miter lim="800000"/>
            <a:headEnd/>
            <a:tailEnd/>
          </a:ln>
        </p:spPr>
        <p:txBody>
          <a:bodyPr wrap="square" lIns="91379" tIns="72000" rIns="91379" bIns="72000" anchor="ctr">
            <a:no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eaLnBrk="1" fontAlgn="ctr" hangingPunct="1"/>
            <a:r>
              <a:rPr lang="en-US" sz="1050" dirty="0" smtClean="0">
                <a:solidFill>
                  <a:schemeClr val="bg1"/>
                </a:solidFill>
                <a:latin typeface="Huawei Sans" panose="020C0503030203020204" pitchFamily="34" charset="0"/>
              </a:rPr>
              <a:t>UE data</a:t>
            </a:r>
            <a:endParaRPr lang="en-US" sz="1050" dirty="0">
              <a:solidFill>
                <a:schemeClr val="bg1"/>
              </a:solidFill>
              <a:latin typeface="Huawei Sans" panose="020C0503030203020204" pitchFamily="34" charset="0"/>
            </a:endParaRPr>
          </a:p>
        </p:txBody>
      </p:sp>
      <p:sp>
        <p:nvSpPr>
          <p:cNvPr id="54" name="Text Box 26"/>
          <p:cNvSpPr txBox="1">
            <a:spLocks noChangeArrowheads="1"/>
          </p:cNvSpPr>
          <p:nvPr/>
        </p:nvSpPr>
        <p:spPr bwMode="auto">
          <a:xfrm>
            <a:off x="7751187" y="4775269"/>
            <a:ext cx="743991" cy="360000"/>
          </a:xfrm>
          <a:prstGeom prst="rect">
            <a:avLst/>
          </a:prstGeom>
          <a:solidFill>
            <a:srgbClr val="FFD17D"/>
          </a:solidFill>
          <a:ln w="9525">
            <a:solidFill>
              <a:srgbClr val="FFD17D"/>
            </a:solidFill>
            <a:miter lim="800000"/>
            <a:headEnd/>
            <a:tailEnd/>
          </a:ln>
        </p:spPr>
        <p:txBody>
          <a:bodyPr wrap="square" lIns="91379" tIns="72000" rIns="91379" bIns="72000" anchor="ctr">
            <a:no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eaLnBrk="1" fontAlgn="ctr" hangingPunct="1"/>
            <a:r>
              <a:rPr lang="en-US" sz="1050" dirty="0" smtClean="0">
                <a:solidFill>
                  <a:schemeClr val="bg1"/>
                </a:solidFill>
                <a:latin typeface="Huawei Sans" panose="020C0503030203020204" pitchFamily="34" charset="0"/>
              </a:rPr>
              <a:t>UE data</a:t>
            </a:r>
            <a:endParaRPr lang="en-US" sz="1050" dirty="0">
              <a:solidFill>
                <a:schemeClr val="bg1"/>
              </a:solidFill>
              <a:latin typeface="Huawei Sans" panose="020C0503030203020204" pitchFamily="34" charset="0"/>
            </a:endParaRPr>
          </a:p>
        </p:txBody>
      </p:sp>
      <p:sp>
        <p:nvSpPr>
          <p:cNvPr id="55" name="Text Box 26"/>
          <p:cNvSpPr txBox="1">
            <a:spLocks noChangeArrowheads="1"/>
          </p:cNvSpPr>
          <p:nvPr/>
        </p:nvSpPr>
        <p:spPr bwMode="auto">
          <a:xfrm>
            <a:off x="1798596" y="4775269"/>
            <a:ext cx="1584000" cy="360000"/>
          </a:xfrm>
          <a:prstGeom prst="rect">
            <a:avLst/>
          </a:prstGeom>
          <a:solidFill>
            <a:srgbClr val="00B0F0"/>
          </a:solidFill>
          <a:ln w="9525">
            <a:solidFill>
              <a:srgbClr val="00B0F0"/>
            </a:solidFill>
            <a:miter lim="800000"/>
            <a:headEnd/>
            <a:tailEnd/>
          </a:ln>
        </p:spPr>
        <p:txBody>
          <a:bodyPr wrap="square" lIns="91379" tIns="45688" rIns="91379" bIns="45688" anchor="ctr">
            <a:no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fontAlgn="ctr"/>
            <a:r>
              <a:rPr lang="en-US" sz="1050" dirty="0" smtClean="0">
                <a:solidFill>
                  <a:schemeClr val="bg1"/>
                </a:solidFill>
                <a:latin typeface="Huawei Sans" panose="020C0503030203020204" pitchFamily="34" charset="0"/>
              </a:rPr>
              <a:t>Encryption and authentication module</a:t>
            </a:r>
            <a:endParaRPr lang="en-US" sz="1050" dirty="0">
              <a:solidFill>
                <a:schemeClr val="bg1"/>
              </a:solidFill>
              <a:latin typeface="Huawei Sans" panose="020C0503030203020204" pitchFamily="34" charset="0"/>
            </a:endParaRPr>
          </a:p>
        </p:txBody>
      </p:sp>
      <p:sp>
        <p:nvSpPr>
          <p:cNvPr id="56" name="Left-Right Arrow 22"/>
          <p:cNvSpPr/>
          <p:nvPr/>
        </p:nvSpPr>
        <p:spPr>
          <a:xfrm>
            <a:off x="3364472" y="2401848"/>
            <a:ext cx="2428147" cy="450249"/>
          </a:xfrm>
          <a:prstGeom prst="leftRightArrow">
            <a:avLst/>
          </a:prstGeom>
          <a:solidFill>
            <a:srgbClr val="EC7061"/>
          </a:solidFill>
          <a:ln>
            <a:solidFill>
              <a:srgbClr val="EC7061"/>
            </a:solidFill>
          </a:ln>
        </p:spPr>
        <p:txBody>
          <a:bodyPr wrap="square" rtlCol="0" anchor="ctr">
            <a:no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fontAlgn="ctr"/>
            <a:r>
              <a:rPr lang="en-US" sz="1200" dirty="0" smtClean="0">
                <a:solidFill>
                  <a:schemeClr val="bg1"/>
                </a:solidFill>
                <a:latin typeface="Huawei Sans" panose="020C0503030203020204" pitchFamily="34" charset="0"/>
              </a:rPr>
              <a:t>IKE SA negotiation</a:t>
            </a:r>
            <a:endParaRPr lang="en-US" sz="1200" dirty="0">
              <a:solidFill>
                <a:schemeClr val="bg1"/>
              </a:solidFill>
              <a:latin typeface="Huawei Sans" panose="020C0503030203020204" pitchFamily="34" charset="0"/>
            </a:endParaRPr>
          </a:p>
        </p:txBody>
      </p:sp>
      <p:sp>
        <p:nvSpPr>
          <p:cNvPr id="57" name="Left-Right Arrow 23"/>
          <p:cNvSpPr/>
          <p:nvPr/>
        </p:nvSpPr>
        <p:spPr>
          <a:xfrm>
            <a:off x="3397653" y="4685362"/>
            <a:ext cx="2428147" cy="539814"/>
          </a:xfrm>
          <a:prstGeom prst="leftRightArrow">
            <a:avLst/>
          </a:prstGeom>
          <a:solidFill>
            <a:srgbClr val="FFD17D"/>
          </a:solidFill>
          <a:ln>
            <a:solidFill>
              <a:srgbClr val="FFD17D"/>
            </a:solidFill>
          </a:ln>
        </p:spPr>
        <p:txBody>
          <a:bodyPr wrap="square" rtlCol="0" anchor="ctr">
            <a:no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fontAlgn="ctr"/>
            <a:r>
              <a:rPr lang="en-US" sz="1050" dirty="0" smtClean="0">
                <a:solidFill>
                  <a:schemeClr val="bg1"/>
                </a:solidFill>
                <a:latin typeface="Huawei Sans" panose="020C0503030203020204" pitchFamily="34" charset="0"/>
              </a:rPr>
              <a:t>Exchange user data</a:t>
            </a:r>
            <a:endParaRPr lang="en-US" sz="1050" dirty="0">
              <a:solidFill>
                <a:schemeClr val="bg1"/>
              </a:solidFill>
              <a:latin typeface="Huawei Sans" panose="020C0503030203020204" pitchFamily="34" charset="0"/>
            </a:endParaRPr>
          </a:p>
        </p:txBody>
      </p:sp>
      <p:cxnSp>
        <p:nvCxnSpPr>
          <p:cNvPr id="58" name="Straight Arrow Connector 24"/>
          <p:cNvCxnSpPr>
            <a:stCxn id="53" idx="3"/>
            <a:endCxn id="55" idx="1"/>
          </p:cNvCxnSpPr>
          <p:nvPr/>
        </p:nvCxnSpPr>
        <p:spPr>
          <a:xfrm>
            <a:off x="1236543" y="4955269"/>
            <a:ext cx="562053" cy="0"/>
          </a:xfrm>
          <a:prstGeom prst="straightConnector1">
            <a:avLst/>
          </a:prstGeom>
          <a:ln w="28575">
            <a:solidFill>
              <a:srgbClr val="FFD17D"/>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9" name="Straight Arrow Connector 25"/>
          <p:cNvCxnSpPr>
            <a:stCxn id="61" idx="3"/>
            <a:endCxn id="54" idx="1"/>
          </p:cNvCxnSpPr>
          <p:nvPr/>
        </p:nvCxnSpPr>
        <p:spPr>
          <a:xfrm>
            <a:off x="7434382" y="4955269"/>
            <a:ext cx="316805" cy="0"/>
          </a:xfrm>
          <a:prstGeom prst="straightConnector1">
            <a:avLst/>
          </a:prstGeom>
          <a:ln w="28575">
            <a:solidFill>
              <a:srgbClr val="FFD17D"/>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0" name="Text Box 26"/>
          <p:cNvSpPr txBox="1">
            <a:spLocks noChangeArrowheads="1"/>
          </p:cNvSpPr>
          <p:nvPr/>
        </p:nvSpPr>
        <p:spPr bwMode="auto">
          <a:xfrm>
            <a:off x="5833812" y="2298744"/>
            <a:ext cx="803302" cy="1786655"/>
          </a:xfrm>
          <a:prstGeom prst="rect">
            <a:avLst/>
          </a:prstGeom>
          <a:solidFill>
            <a:srgbClr val="EC7061"/>
          </a:solidFill>
          <a:ln w="9525">
            <a:solidFill>
              <a:srgbClr val="EC7061"/>
            </a:solidFill>
            <a:miter lim="800000"/>
            <a:headEnd/>
            <a:tailEnd/>
          </a:ln>
        </p:spPr>
        <p:txBody>
          <a:bodyPr wrap="square" lIns="91379" tIns="45688" rIns="91379" bIns="45688" anchor="ctr">
            <a:no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eaLnBrk="1" fontAlgn="ctr" hangingPunct="1"/>
            <a:r>
              <a:rPr lang="en-US" sz="1200" dirty="0" smtClean="0">
                <a:solidFill>
                  <a:schemeClr val="bg1"/>
                </a:solidFill>
                <a:latin typeface="Huawei Sans" panose="020C0503030203020204" pitchFamily="34" charset="0"/>
              </a:rPr>
              <a:t>IKE module</a:t>
            </a:r>
            <a:endParaRPr lang="en-US" sz="1200" dirty="0">
              <a:solidFill>
                <a:schemeClr val="bg1"/>
              </a:solidFill>
              <a:latin typeface="Huawei Sans" panose="020C0503030203020204" pitchFamily="34" charset="0"/>
            </a:endParaRPr>
          </a:p>
        </p:txBody>
      </p:sp>
      <p:sp>
        <p:nvSpPr>
          <p:cNvPr id="61" name="Text Box 26"/>
          <p:cNvSpPr txBox="1">
            <a:spLocks noChangeArrowheads="1"/>
          </p:cNvSpPr>
          <p:nvPr/>
        </p:nvSpPr>
        <p:spPr bwMode="auto">
          <a:xfrm>
            <a:off x="5850382" y="4775269"/>
            <a:ext cx="1584000" cy="360000"/>
          </a:xfrm>
          <a:prstGeom prst="rect">
            <a:avLst/>
          </a:prstGeom>
          <a:solidFill>
            <a:srgbClr val="00B0F0"/>
          </a:solidFill>
          <a:ln w="9525">
            <a:solidFill>
              <a:srgbClr val="00B0F0"/>
            </a:solidFill>
            <a:miter lim="800000"/>
            <a:headEnd/>
            <a:tailEnd/>
          </a:ln>
        </p:spPr>
        <p:txBody>
          <a:bodyPr wrap="square" lIns="91379" tIns="45688" rIns="91379" bIns="45688" anchor="ctr">
            <a:no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fontAlgn="ctr"/>
            <a:r>
              <a:rPr lang="en-US" sz="1050" dirty="0" smtClean="0">
                <a:solidFill>
                  <a:schemeClr val="bg1"/>
                </a:solidFill>
                <a:latin typeface="Huawei Sans" panose="020C0503030203020204" pitchFamily="34" charset="0"/>
              </a:rPr>
              <a:t>Encryption and authentication module</a:t>
            </a:r>
            <a:endParaRPr lang="en-US" sz="1050" dirty="0">
              <a:solidFill>
                <a:schemeClr val="bg1"/>
              </a:solidFill>
              <a:latin typeface="Huawei Sans" panose="020C0503030203020204" pitchFamily="34" charset="0"/>
            </a:endParaRPr>
          </a:p>
        </p:txBody>
      </p:sp>
      <p:cxnSp>
        <p:nvCxnSpPr>
          <p:cNvPr id="62" name="Straight Arrow Connector 28"/>
          <p:cNvCxnSpPr/>
          <p:nvPr/>
        </p:nvCxnSpPr>
        <p:spPr>
          <a:xfrm flipV="1">
            <a:off x="4573097" y="2852097"/>
            <a:ext cx="0" cy="454000"/>
          </a:xfrm>
          <a:prstGeom prst="straightConnector1">
            <a:avLst/>
          </a:prstGeom>
          <a:ln w="28575">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Straight Arrow Connector 29"/>
          <p:cNvCxnSpPr/>
          <p:nvPr/>
        </p:nvCxnSpPr>
        <p:spPr>
          <a:xfrm flipV="1">
            <a:off x="6235463" y="4135347"/>
            <a:ext cx="0" cy="624962"/>
          </a:xfrm>
          <a:prstGeom prst="straightConnector1">
            <a:avLst/>
          </a:prstGeom>
          <a:ln w="28575">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4" name="Rectangular Callout 30"/>
          <p:cNvSpPr/>
          <p:nvPr/>
        </p:nvSpPr>
        <p:spPr>
          <a:xfrm>
            <a:off x="2053998" y="5225176"/>
            <a:ext cx="1832674" cy="574710"/>
          </a:xfrm>
          <a:prstGeom prst="wedgeRectCallout">
            <a:avLst>
              <a:gd name="adj1" fmla="val -21972"/>
              <a:gd name="adj2" fmla="val -75015"/>
            </a:avLst>
          </a:prstGeom>
          <a:solidFill>
            <a:schemeClr val="bg1"/>
          </a:solidFill>
          <a:ln>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tIns="72000" bIns="72000" rtlCol="0" anchor="ctr">
            <a:noAutofit/>
          </a:bodyP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fontAlgn="ctr"/>
            <a:r>
              <a:rPr lang="en-US" sz="1100" dirty="0" smtClean="0">
                <a:solidFill>
                  <a:schemeClr val="tx1"/>
                </a:solidFill>
                <a:latin typeface="Huawei Sans" panose="020C0503030203020204" pitchFamily="34" charset="0"/>
              </a:rPr>
              <a:t>Encrypts, decrypts, and authenticates user data based on </a:t>
            </a:r>
            <a:r>
              <a:rPr lang="en-US" sz="1100" b="1" dirty="0" smtClean="0">
                <a:solidFill>
                  <a:srgbClr val="EC7061"/>
                </a:solidFill>
                <a:latin typeface="Huawei Sans" panose="020C0503030203020204" pitchFamily="34" charset="0"/>
              </a:rPr>
              <a:t>IPsec SA</a:t>
            </a:r>
            <a:endParaRPr lang="en-US" sz="1100" b="1" dirty="0">
              <a:solidFill>
                <a:srgbClr val="EC7061"/>
              </a:solidFill>
              <a:latin typeface="Huawei Sans" panose="020C0503030203020204" pitchFamily="34" charset="0"/>
            </a:endParaRPr>
          </a:p>
        </p:txBody>
      </p:sp>
      <p:sp>
        <p:nvSpPr>
          <p:cNvPr id="65" name="TextBox 31"/>
          <p:cNvSpPr txBox="1"/>
          <p:nvPr/>
        </p:nvSpPr>
        <p:spPr>
          <a:xfrm>
            <a:off x="4581437" y="2764646"/>
            <a:ext cx="622286" cy="261610"/>
          </a:xfrm>
          <a:prstGeom prst="rect">
            <a:avLst/>
          </a:prstGeom>
          <a:noFill/>
        </p:spPr>
        <p:txBody>
          <a:bodyPr wrap="square" rtlCol="0">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fontAlgn="ctr"/>
            <a:r>
              <a:rPr lang="en-US" sz="1100" b="1" dirty="0" smtClean="0">
                <a:solidFill>
                  <a:srgbClr val="EC7061"/>
                </a:solidFill>
                <a:latin typeface="Huawei Sans" panose="020C0503030203020204" pitchFamily="34" charset="0"/>
              </a:rPr>
              <a:t>IKE SA</a:t>
            </a:r>
            <a:endParaRPr lang="en-US" altLang="zh-CN" sz="11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TextBox 32"/>
          <p:cNvSpPr txBox="1"/>
          <p:nvPr/>
        </p:nvSpPr>
        <p:spPr>
          <a:xfrm>
            <a:off x="6251859" y="4284202"/>
            <a:ext cx="713657" cy="261610"/>
          </a:xfrm>
          <a:prstGeom prst="rect">
            <a:avLst/>
          </a:prstGeom>
          <a:noFill/>
        </p:spPr>
        <p:txBody>
          <a:bodyPr wrap="square" rtlCol="0">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fontAlgn="ctr"/>
            <a:r>
              <a:rPr lang="en-US" sz="1100" dirty="0" smtClean="0">
                <a:latin typeface="Huawei Sans" panose="020C0503030203020204" pitchFamily="34" charset="0"/>
              </a:rPr>
              <a:t>IPsec SA</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Right Arrow 35"/>
          <p:cNvSpPr/>
          <p:nvPr/>
        </p:nvSpPr>
        <p:spPr>
          <a:xfrm flipH="1">
            <a:off x="3363644" y="3393992"/>
            <a:ext cx="732270" cy="418966"/>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Can 41"/>
          <p:cNvSpPr/>
          <p:nvPr/>
        </p:nvSpPr>
        <p:spPr>
          <a:xfrm rot="5400000">
            <a:off x="4350484" y="3099759"/>
            <a:ext cx="430110" cy="1019421"/>
          </a:xfrm>
          <a:prstGeom prst="can">
            <a:avLst>
              <a:gd name="adj" fmla="val 41618"/>
            </a:avLst>
          </a:prstGeom>
          <a:solidFill>
            <a:srgbClr val="EC706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fontAlgn="ctr"/>
            <a:endParaRPr lang="en-US" altLang="zh-CN" sz="9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Right Arrow 36"/>
          <p:cNvSpPr/>
          <p:nvPr/>
        </p:nvSpPr>
        <p:spPr>
          <a:xfrm>
            <a:off x="5003614" y="3388604"/>
            <a:ext cx="789005" cy="418966"/>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fontAlgn="ctr"/>
            <a:endParaRPr lang="en-US" altLang="zh-CN" sz="1200" dirty="0">
              <a:solidFill>
                <a:schemeClr val="bg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0" name="TextBox 37"/>
          <p:cNvSpPr txBox="1"/>
          <p:nvPr/>
        </p:nvSpPr>
        <p:spPr>
          <a:xfrm>
            <a:off x="3502415" y="3486332"/>
            <a:ext cx="534121" cy="215444"/>
          </a:xfrm>
          <a:prstGeom prst="rect">
            <a:avLst/>
          </a:prstGeom>
          <a:noFill/>
        </p:spPr>
        <p:txBody>
          <a:bodyPr wrap="square" rtlCol="0">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fontAlgn="ctr"/>
            <a:r>
              <a:rPr lang="en-US" sz="800" dirty="0" smtClean="0">
                <a:solidFill>
                  <a:schemeClr val="bg1"/>
                </a:solidFill>
                <a:latin typeface="Huawei Sans" panose="020C0503030203020204" pitchFamily="34" charset="0"/>
              </a:rPr>
              <a:t>IPsec</a:t>
            </a:r>
            <a:endParaRPr lang="en-US" altLang="zh-CN" sz="8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TextBox 38"/>
          <p:cNvSpPr txBox="1"/>
          <p:nvPr/>
        </p:nvSpPr>
        <p:spPr>
          <a:xfrm>
            <a:off x="4770448" y="3493230"/>
            <a:ext cx="1215397" cy="215444"/>
          </a:xfrm>
          <a:prstGeom prst="rect">
            <a:avLst/>
          </a:prstGeom>
          <a:noFill/>
        </p:spPr>
        <p:txBody>
          <a:bodyPr wrap="square" rtlCol="0">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fontAlgn="ctr"/>
            <a:r>
              <a:rPr lang="en-US" sz="800" dirty="0" smtClean="0">
                <a:solidFill>
                  <a:schemeClr val="bg1"/>
                </a:solidFill>
                <a:latin typeface="Huawei Sans" panose="020C0503030203020204" pitchFamily="34" charset="0"/>
              </a:rPr>
              <a:t>SA negotiation</a:t>
            </a:r>
            <a:endParaRPr lang="en-US" sz="800" dirty="0">
              <a:solidFill>
                <a:schemeClr val="bg1"/>
              </a:solidFill>
              <a:latin typeface="Huawei Sans" panose="020C0503030203020204" pitchFamily="34" charset="0"/>
            </a:endParaRPr>
          </a:p>
        </p:txBody>
      </p:sp>
      <p:sp>
        <p:nvSpPr>
          <p:cNvPr id="72" name="Rectangular Callout 40"/>
          <p:cNvSpPr/>
          <p:nvPr/>
        </p:nvSpPr>
        <p:spPr>
          <a:xfrm>
            <a:off x="3558903" y="3925047"/>
            <a:ext cx="1552742" cy="514898"/>
          </a:xfrm>
          <a:prstGeom prst="wedgeRectCallout">
            <a:avLst>
              <a:gd name="adj1" fmla="val 20688"/>
              <a:gd name="adj2" fmla="val -68386"/>
            </a:avLst>
          </a:prstGeom>
          <a:solidFill>
            <a:schemeClr val="bg1"/>
          </a:solidFill>
          <a:ln>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fontAlgn="ctr"/>
            <a:r>
              <a:rPr lang="en-US" sz="1100" dirty="0" smtClean="0">
                <a:solidFill>
                  <a:schemeClr val="tx1"/>
                </a:solidFill>
                <a:latin typeface="Huawei Sans" panose="020C0503030203020204" pitchFamily="34" charset="0"/>
              </a:rPr>
              <a:t>Encrypts </a:t>
            </a:r>
            <a:r>
              <a:rPr lang="en-US" sz="1100" b="1" dirty="0" smtClean="0">
                <a:solidFill>
                  <a:srgbClr val="EC7061"/>
                </a:solidFill>
                <a:latin typeface="Huawei Sans" panose="020C0503030203020204" pitchFamily="34" charset="0"/>
              </a:rPr>
              <a:t>IPsec SA</a:t>
            </a:r>
            <a:r>
              <a:rPr lang="en-US" sz="1100" dirty="0" smtClean="0">
                <a:latin typeface="Huawei Sans" panose="020C0503030203020204" pitchFamily="34" charset="0"/>
              </a:rPr>
              <a:t> </a:t>
            </a:r>
            <a:r>
              <a:rPr lang="en-US" sz="1100" dirty="0" smtClean="0">
                <a:solidFill>
                  <a:schemeClr val="tx1"/>
                </a:solidFill>
                <a:latin typeface="Huawei Sans" panose="020C0503030203020204" pitchFamily="34" charset="0"/>
              </a:rPr>
              <a:t>negotiation packets based on the </a:t>
            </a:r>
            <a:r>
              <a:rPr lang="en-US" sz="1100" b="1" dirty="0" smtClean="0">
                <a:solidFill>
                  <a:srgbClr val="EC7061"/>
                </a:solidFill>
                <a:latin typeface="Huawei Sans" panose="020C0503030203020204" pitchFamily="34" charset="0"/>
              </a:rPr>
              <a:t>IKE SA</a:t>
            </a:r>
            <a:endParaRPr lang="en-US" sz="1100" b="1" dirty="0">
              <a:solidFill>
                <a:srgbClr val="EC7061"/>
              </a:solidFill>
              <a:latin typeface="Huawei Sans" panose="020C0503030203020204" pitchFamily="34" charset="0"/>
            </a:endParaRPr>
          </a:p>
        </p:txBody>
      </p:sp>
      <p:sp>
        <p:nvSpPr>
          <p:cNvPr id="73" name="TextBox 43"/>
          <p:cNvSpPr txBox="1"/>
          <p:nvPr/>
        </p:nvSpPr>
        <p:spPr>
          <a:xfrm>
            <a:off x="1407287" y="2509634"/>
            <a:ext cx="1166766" cy="430887"/>
          </a:xfrm>
          <a:prstGeom prst="rect">
            <a:avLst/>
          </a:prstGeom>
          <a:noFill/>
        </p:spPr>
        <p:txBody>
          <a:bodyPr wrap="square" rtlCol="0">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fontAlgn="ctr"/>
            <a:r>
              <a:rPr lang="en-US" sz="1100" dirty="0" smtClean="0">
                <a:latin typeface="Huawei Sans" panose="020C0503030203020204" pitchFamily="34" charset="0"/>
              </a:rPr>
              <a:t>IKE negotiation phase 1</a:t>
            </a:r>
            <a:endParaRPr lang="en-US" sz="1100" dirty="0">
              <a:latin typeface="Huawei Sans" panose="020C0503030203020204" pitchFamily="34" charset="0"/>
            </a:endParaRPr>
          </a:p>
        </p:txBody>
      </p:sp>
      <p:sp>
        <p:nvSpPr>
          <p:cNvPr id="74" name="TextBox 44"/>
          <p:cNvSpPr txBox="1"/>
          <p:nvPr/>
        </p:nvSpPr>
        <p:spPr>
          <a:xfrm>
            <a:off x="1407287" y="3396280"/>
            <a:ext cx="1166766" cy="430887"/>
          </a:xfrm>
          <a:prstGeom prst="rect">
            <a:avLst/>
          </a:prstGeom>
          <a:noFill/>
        </p:spPr>
        <p:txBody>
          <a:bodyPr wrap="square" rtlCol="0">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fontAlgn="ctr"/>
            <a:r>
              <a:rPr lang="en-US" sz="1100" dirty="0" smtClean="0">
                <a:latin typeface="Huawei Sans" panose="020C0503030203020204" pitchFamily="34" charset="0"/>
              </a:rPr>
              <a:t>IKE negotiation phase 2</a:t>
            </a:r>
            <a:endParaRPr lang="en-US" sz="1100" dirty="0">
              <a:latin typeface="Huawei Sans" panose="020C0503030203020204" pitchFamily="34" charset="0"/>
            </a:endParaRPr>
          </a:p>
        </p:txBody>
      </p:sp>
      <p:cxnSp>
        <p:nvCxnSpPr>
          <p:cNvPr id="75" name="Straight Arrow Connector 46"/>
          <p:cNvCxnSpPr/>
          <p:nvPr/>
        </p:nvCxnSpPr>
        <p:spPr>
          <a:xfrm flipV="1">
            <a:off x="2971019" y="4145146"/>
            <a:ext cx="0" cy="624962"/>
          </a:xfrm>
          <a:prstGeom prst="straightConnector1">
            <a:avLst/>
          </a:prstGeom>
          <a:ln w="28575">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76" name="TextBox 47"/>
          <p:cNvSpPr txBox="1"/>
          <p:nvPr/>
        </p:nvSpPr>
        <p:spPr>
          <a:xfrm>
            <a:off x="2211601" y="4274068"/>
            <a:ext cx="713657" cy="261610"/>
          </a:xfrm>
          <a:prstGeom prst="rect">
            <a:avLst/>
          </a:prstGeom>
          <a:noFill/>
        </p:spPr>
        <p:txBody>
          <a:bodyPr wrap="square" rtlCol="0">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fontAlgn="ctr"/>
            <a:r>
              <a:rPr lang="en-US" sz="1100" dirty="0" smtClean="0">
                <a:latin typeface="Huawei Sans" panose="020C0503030203020204" pitchFamily="34" charset="0"/>
              </a:rPr>
              <a:t>IPsec SA</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TextBox 16"/>
          <p:cNvSpPr txBox="1"/>
          <p:nvPr/>
        </p:nvSpPr>
        <p:spPr>
          <a:xfrm>
            <a:off x="3986765" y="3498415"/>
            <a:ext cx="840295" cy="230832"/>
          </a:xfrm>
          <a:prstGeom prst="rect">
            <a:avLst/>
          </a:prstGeom>
          <a:noFill/>
        </p:spPr>
        <p:txBody>
          <a:bodyPr wrap="square" rtlCol="0">
            <a:spAutoFit/>
          </a:bodyPr>
          <a:lstStyle/>
          <a:p>
            <a:pPr algn="ctr" fontAlgn="ctr"/>
            <a:r>
              <a:rPr lang="en-US" sz="900" dirty="0" smtClean="0">
                <a:latin typeface="Huawei Sans" panose="020C0503030203020204" pitchFamily="34" charset="0"/>
              </a:rPr>
              <a:t>IKE tunnel</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 name="组合 1"/>
          <p:cNvGrpSpPr/>
          <p:nvPr/>
        </p:nvGrpSpPr>
        <p:grpSpPr>
          <a:xfrm>
            <a:off x="5821200" y="71577"/>
            <a:ext cx="5924899" cy="288000"/>
            <a:chOff x="5976198" y="71577"/>
            <a:chExt cx="5924899" cy="288000"/>
          </a:xfrm>
        </p:grpSpPr>
        <p:sp>
          <p:nvSpPr>
            <p:cNvPr id="77" name="五边形 24"/>
            <p:cNvSpPr/>
            <p:nvPr/>
          </p:nvSpPr>
          <p:spPr bwMode="auto">
            <a:xfrm>
              <a:off x="5976198" y="71577"/>
              <a:ext cx="1526032" cy="288000"/>
            </a:xfrm>
            <a:prstGeom prst="homePlate">
              <a:avLst/>
            </a:prstGeom>
            <a:solidFill>
              <a:srgbClr val="56C4D2"/>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b="1" kern="0" dirty="0">
                  <a:solidFill>
                    <a:schemeClr val="bg1"/>
                  </a:solidFill>
                  <a:latin typeface="Huawei Sans" panose="020C0503030203020204" pitchFamily="34" charset="0"/>
                  <a:ea typeface="方正兰亭黑简体" panose="02000000000000000000" pitchFamily="2" charset="-122"/>
                </a:rPr>
                <a:t>IKE Overview</a:t>
              </a:r>
            </a:p>
          </p:txBody>
        </p:sp>
        <p:sp>
          <p:nvSpPr>
            <p:cNvPr id="78" name="燕尾形 25"/>
            <p:cNvSpPr/>
            <p:nvPr/>
          </p:nvSpPr>
          <p:spPr bwMode="auto">
            <a:xfrm>
              <a:off x="8896585" y="71577"/>
              <a:ext cx="1538223"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rPr>
                <a:t>IKEv2</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燕尾形 25"/>
            <p:cNvSpPr/>
            <p:nvPr/>
          </p:nvSpPr>
          <p:spPr bwMode="auto">
            <a:xfrm>
              <a:off x="10362874" y="71577"/>
              <a:ext cx="1538223"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rPr>
                <a:t>Defining IPsec-Protected Data Flows</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燕尾形 25"/>
            <p:cNvSpPr/>
            <p:nvPr/>
          </p:nvSpPr>
          <p:spPr bwMode="auto">
            <a:xfrm>
              <a:off x="7430296" y="71577"/>
              <a:ext cx="1538223"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rPr>
                <a:t>IKEv1</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310287447"/>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r>
              <a:rPr lang="en-US" smtClean="0"/>
              <a:t>IKE Authentication Methods</a:t>
            </a:r>
            <a:endParaRPr lang="en-US" dirty="0"/>
          </a:p>
        </p:txBody>
      </p:sp>
      <p:sp>
        <p:nvSpPr>
          <p:cNvPr id="111619" name="内容占位符 3"/>
          <p:cNvSpPr>
            <a:spLocks noGrp="1"/>
          </p:cNvSpPr>
          <p:nvPr>
            <p:ph type="body" sz="quarter" idx="10"/>
          </p:nvPr>
        </p:nvSpPr>
        <p:spPr/>
        <p:txBody>
          <a:bodyPr/>
          <a:lstStyle/>
          <a:p>
            <a:pPr algn="l"/>
            <a:r>
              <a:rPr lang="en-US" sz="2000" dirty="0" smtClean="0">
                <a:latin typeface="Huawei Sans" panose="020C0503030203020204" pitchFamily="34" charset="0"/>
              </a:rPr>
              <a:t>IKE provides the following methods to authenticate the identity (IP address or name) of a remote peer:</a:t>
            </a:r>
            <a:endParaRPr lang="en-US" altLang="zh-CN" sz="2000" dirty="0" smtClean="0">
              <a:latin typeface="Huawei Sans" panose="020C0503030203020204" pitchFamily="34" charset="0"/>
              <a:sym typeface="Huawei Sans" panose="020C0503030203020204" pitchFamily="34" charset="0"/>
            </a:endParaRPr>
          </a:p>
          <a:p>
            <a:pPr marL="542925" lvl="1" indent="-247650"/>
            <a:r>
              <a:rPr lang="en-US" sz="1800" dirty="0" smtClean="0">
                <a:latin typeface="Huawei Sans" panose="020C0503030203020204" pitchFamily="34" charset="0"/>
              </a:rPr>
              <a:t>Pre-shared key (PSK) authentication</a:t>
            </a:r>
            <a:endParaRPr lang="en-US" altLang="zh-CN" sz="1800" dirty="0" smtClean="0">
              <a:latin typeface="Huawei Sans" panose="020C0503030203020204" pitchFamily="34" charset="0"/>
              <a:sym typeface="Huawei Sans" panose="020C0503030203020204" pitchFamily="34" charset="0"/>
            </a:endParaRPr>
          </a:p>
          <a:p>
            <a:pPr marL="542925" lvl="1" indent="-247650"/>
            <a:r>
              <a:rPr lang="en-US" sz="1800" dirty="0" err="1" smtClean="0">
                <a:latin typeface="Huawei Sans" panose="020C0503030203020204" pitchFamily="34" charset="0"/>
              </a:rPr>
              <a:t>Rivest</a:t>
            </a:r>
            <a:r>
              <a:rPr lang="en-US" sz="1800" dirty="0" smtClean="0">
                <a:latin typeface="Huawei Sans" panose="020C0503030203020204" pitchFamily="34" charset="0"/>
              </a:rPr>
              <a:t>-Shamir-</a:t>
            </a:r>
            <a:r>
              <a:rPr lang="en-US" sz="1800" dirty="0" err="1" smtClean="0">
                <a:latin typeface="Huawei Sans" panose="020C0503030203020204" pitchFamily="34" charset="0"/>
              </a:rPr>
              <a:t>Adleman</a:t>
            </a:r>
            <a:r>
              <a:rPr lang="en-US" sz="1800" dirty="0" smtClean="0">
                <a:latin typeface="Huawei Sans" panose="020C0503030203020204" pitchFamily="34" charset="0"/>
              </a:rPr>
              <a:t> (RSA) signature authentication</a:t>
            </a:r>
            <a:endParaRPr lang="en-US" altLang="zh-CN" sz="1800" dirty="0" smtClean="0">
              <a:latin typeface="Huawei Sans" panose="020C0503030203020204" pitchFamily="34" charset="0"/>
              <a:sym typeface="Huawei Sans" panose="020C0503030203020204" pitchFamily="34" charset="0"/>
            </a:endParaRPr>
          </a:p>
          <a:p>
            <a:pPr marL="542925" lvl="1" indent="-247650"/>
            <a:r>
              <a:rPr lang="en-US" sz="1800" dirty="0" smtClean="0">
                <a:latin typeface="Huawei Sans" panose="020C0503030203020204" pitchFamily="34" charset="0"/>
              </a:rPr>
              <a:t>Digital envelope authentication</a:t>
            </a:r>
            <a:endParaRPr lang="en-US" altLang="zh-CN" sz="1800" dirty="0">
              <a:latin typeface="Huawei Sans" panose="020C0503030203020204" pitchFamily="34" charset="0"/>
              <a:sym typeface="Huawei Sans" panose="020C0503030203020204" pitchFamily="34" charset="0"/>
            </a:endParaRPr>
          </a:p>
        </p:txBody>
      </p:sp>
      <p:grpSp>
        <p:nvGrpSpPr>
          <p:cNvPr id="2" name="组合 1"/>
          <p:cNvGrpSpPr/>
          <p:nvPr/>
        </p:nvGrpSpPr>
        <p:grpSpPr>
          <a:xfrm>
            <a:off x="5821200" y="71577"/>
            <a:ext cx="5924899" cy="288000"/>
            <a:chOff x="5976198" y="71577"/>
            <a:chExt cx="5924899" cy="288000"/>
          </a:xfrm>
        </p:grpSpPr>
        <p:sp>
          <p:nvSpPr>
            <p:cNvPr id="8" name="五边形 24"/>
            <p:cNvSpPr/>
            <p:nvPr/>
          </p:nvSpPr>
          <p:spPr bwMode="auto">
            <a:xfrm>
              <a:off x="5976198" y="71577"/>
              <a:ext cx="1526032" cy="288000"/>
            </a:xfrm>
            <a:prstGeom prst="homePlate">
              <a:avLst/>
            </a:prstGeom>
            <a:solidFill>
              <a:srgbClr val="56C4D2"/>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b="1" kern="0" dirty="0">
                  <a:solidFill>
                    <a:schemeClr val="bg1"/>
                  </a:solidFill>
                  <a:latin typeface="Huawei Sans" panose="020C0503030203020204" pitchFamily="34" charset="0"/>
                  <a:ea typeface="方正兰亭黑简体" panose="02000000000000000000" pitchFamily="2" charset="-122"/>
                </a:rPr>
                <a:t>IKE Overview</a:t>
              </a:r>
            </a:p>
          </p:txBody>
        </p:sp>
        <p:sp>
          <p:nvSpPr>
            <p:cNvPr id="9" name="燕尾形 25"/>
            <p:cNvSpPr/>
            <p:nvPr/>
          </p:nvSpPr>
          <p:spPr bwMode="auto">
            <a:xfrm>
              <a:off x="8896585" y="71577"/>
              <a:ext cx="1538223"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rPr>
                <a:t>IKEv2</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燕尾形 25"/>
            <p:cNvSpPr/>
            <p:nvPr/>
          </p:nvSpPr>
          <p:spPr bwMode="auto">
            <a:xfrm>
              <a:off x="10362874" y="71577"/>
              <a:ext cx="1538223"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rPr>
                <a:t>Defining IPsec-Protected Data Flows</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燕尾形 25"/>
            <p:cNvSpPr/>
            <p:nvPr/>
          </p:nvSpPr>
          <p:spPr bwMode="auto">
            <a:xfrm>
              <a:off x="7430296" y="71577"/>
              <a:ext cx="1538223"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rPr>
                <a:t>IKEv1</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29440782"/>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r>
              <a:rPr lang="en-US" smtClean="0"/>
              <a:t>IKE Negotiation</a:t>
            </a:r>
            <a:endParaRPr lang="en-US" altLang="zh-CN" dirty="0" smtClean="0">
              <a:sym typeface="Huawei Sans" panose="020C0503030203020204" pitchFamily="34" charset="0"/>
            </a:endParaRPr>
          </a:p>
        </p:txBody>
      </p:sp>
      <p:sp>
        <p:nvSpPr>
          <p:cNvPr id="5" name="内容占位符 4"/>
          <p:cNvSpPr>
            <a:spLocks noGrp="1"/>
          </p:cNvSpPr>
          <p:nvPr>
            <p:ph type="body" sz="quarter" idx="10"/>
          </p:nvPr>
        </p:nvSpPr>
        <p:spPr/>
        <p:txBody>
          <a:bodyPr/>
          <a:lstStyle/>
          <a:p>
            <a:pPr>
              <a:defRPr/>
            </a:pPr>
            <a:r>
              <a:rPr lang="en-US" sz="2000" dirty="0" smtClean="0">
                <a:latin typeface="Huawei Sans" panose="020C0503030203020204" pitchFamily="34" charset="0"/>
              </a:rPr>
              <a:t>IKE has two versions: IKEv1 and IKEv2.</a:t>
            </a:r>
            <a:endParaRPr lang="en-US" altLang="zh-CN" sz="2000" dirty="0" smtClean="0">
              <a:latin typeface="Huawei Sans" panose="020C0503030203020204" pitchFamily="34" charset="0"/>
              <a:cs typeface="+mn-ea"/>
              <a:sym typeface="Huawei Sans" panose="020C0503030203020204" pitchFamily="34" charset="0"/>
            </a:endParaRPr>
          </a:p>
          <a:p>
            <a:pPr marL="0" indent="0">
              <a:buNone/>
              <a:defRPr/>
            </a:pPr>
            <a:r>
              <a:rPr lang="en-US" sz="2000" dirty="0" smtClean="0">
                <a:latin typeface="Huawei Sans" panose="020C0503030203020204" pitchFamily="34" charset="0"/>
              </a:rPr>
              <a:t>    IKEv1 goes through two phases to negotiate the key and establish IPsec SAs.</a:t>
            </a:r>
            <a:endParaRPr lang="en-US" altLang="zh-CN" sz="2000" dirty="0" smtClean="0">
              <a:latin typeface="Huawei Sans" panose="020C0503030203020204" pitchFamily="34" charset="0"/>
              <a:cs typeface="+mn-ea"/>
              <a:sym typeface="Huawei Sans" panose="020C0503030203020204" pitchFamily="34" charset="0"/>
            </a:endParaRPr>
          </a:p>
          <a:p>
            <a:pPr marL="0" indent="0">
              <a:buNone/>
              <a:defRPr/>
            </a:pPr>
            <a:r>
              <a:rPr lang="en-US" sz="2000" dirty="0" smtClean="0">
                <a:latin typeface="Huawei Sans" panose="020C0503030203020204" pitchFamily="34" charset="0"/>
              </a:rPr>
              <a:t>    IKEv2 generates the key and establishes IPsec SAs in one negotiation.</a:t>
            </a:r>
            <a:endParaRPr lang="en-US" altLang="zh-CN" sz="2000" dirty="0" smtClean="0">
              <a:latin typeface="Huawei Sans" panose="020C0503030203020204" pitchFamily="34" charset="0"/>
              <a:cs typeface="+mn-ea"/>
              <a:sym typeface="Huawei Sans" panose="020C0503030203020204" pitchFamily="34" charset="0"/>
            </a:endParaRPr>
          </a:p>
          <a:p>
            <a:pPr>
              <a:defRPr/>
            </a:pPr>
            <a:r>
              <a:rPr lang="en-US" sz="2000" dirty="0" smtClean="0">
                <a:latin typeface="Huawei Sans" panose="020C0503030203020204" pitchFamily="34" charset="0"/>
              </a:rPr>
              <a:t>Comparison</a:t>
            </a:r>
            <a:endParaRPr lang="en-US" altLang="zh-CN" sz="2000" dirty="0" smtClean="0">
              <a:latin typeface="Huawei Sans" panose="020C0503030203020204" pitchFamily="34" charset="0"/>
              <a:cs typeface="+mn-ea"/>
              <a:sym typeface="Huawei Sans" panose="020C0503030203020204" pitchFamily="34" charset="0"/>
            </a:endParaRPr>
          </a:p>
          <a:p>
            <a:pPr marL="542925" lvl="1" indent="-247650">
              <a:defRPr/>
            </a:pPr>
            <a:r>
              <a:rPr lang="en-US" sz="2000" dirty="0" smtClean="0">
                <a:latin typeface="Huawei Sans" panose="020C0503030203020204" pitchFamily="34" charset="0"/>
              </a:rPr>
              <a:t>IKEv2 simplifies SA negotiation and improves negotiation efficiency.</a:t>
            </a:r>
            <a:endParaRPr lang="en-US" altLang="zh-CN" sz="2000" dirty="0" smtClean="0">
              <a:latin typeface="Huawei Sans" panose="020C0503030203020204" pitchFamily="34" charset="0"/>
              <a:cs typeface="+mn-ea"/>
              <a:sym typeface="Huawei Sans" panose="020C0503030203020204" pitchFamily="34" charset="0"/>
            </a:endParaRPr>
          </a:p>
          <a:p>
            <a:pPr marL="542925" lvl="1" indent="-247650">
              <a:defRPr/>
            </a:pPr>
            <a:r>
              <a:rPr lang="en-US" sz="2000" dirty="0" smtClean="0">
                <a:latin typeface="Huawei Sans" panose="020C0503030203020204" pitchFamily="34" charset="0"/>
              </a:rPr>
              <a:t>IKEv2 fixes many cryptographic vulnerabilities and enhances security.</a:t>
            </a:r>
            <a:endParaRPr lang="en-US" altLang="zh-CN" sz="2000" dirty="0" smtClean="0">
              <a:latin typeface="Huawei Sans" panose="020C0503030203020204" pitchFamily="34" charset="0"/>
              <a:cs typeface="+mn-ea"/>
              <a:sym typeface="Huawei Sans" panose="020C0503030203020204" pitchFamily="34" charset="0"/>
            </a:endParaRPr>
          </a:p>
        </p:txBody>
      </p:sp>
      <p:grpSp>
        <p:nvGrpSpPr>
          <p:cNvPr id="2" name="组合 1"/>
          <p:cNvGrpSpPr/>
          <p:nvPr/>
        </p:nvGrpSpPr>
        <p:grpSpPr>
          <a:xfrm>
            <a:off x="5821200" y="71577"/>
            <a:ext cx="5924899" cy="288000"/>
            <a:chOff x="5976198" y="71577"/>
            <a:chExt cx="5924899" cy="288000"/>
          </a:xfrm>
        </p:grpSpPr>
        <p:sp>
          <p:nvSpPr>
            <p:cNvPr id="9" name="五边形 24"/>
            <p:cNvSpPr/>
            <p:nvPr/>
          </p:nvSpPr>
          <p:spPr bwMode="auto">
            <a:xfrm>
              <a:off x="5976198" y="71577"/>
              <a:ext cx="1526032" cy="288000"/>
            </a:xfrm>
            <a:prstGeom prst="homePlate">
              <a:avLst/>
            </a:prstGeom>
            <a:solidFill>
              <a:srgbClr val="56C4D2"/>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b="1" kern="0" dirty="0">
                  <a:solidFill>
                    <a:schemeClr val="bg1"/>
                  </a:solidFill>
                  <a:latin typeface="Huawei Sans" panose="020C0503030203020204" pitchFamily="34" charset="0"/>
                  <a:ea typeface="方正兰亭黑简体" panose="02000000000000000000" pitchFamily="2" charset="-122"/>
                </a:rPr>
                <a:t>IKE Overview</a:t>
              </a:r>
            </a:p>
          </p:txBody>
        </p:sp>
        <p:sp>
          <p:nvSpPr>
            <p:cNvPr id="10" name="燕尾形 25"/>
            <p:cNvSpPr/>
            <p:nvPr/>
          </p:nvSpPr>
          <p:spPr bwMode="auto">
            <a:xfrm>
              <a:off x="8896585" y="71577"/>
              <a:ext cx="1538223"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rPr>
                <a:t>IKEv2</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燕尾形 25"/>
            <p:cNvSpPr/>
            <p:nvPr/>
          </p:nvSpPr>
          <p:spPr bwMode="auto">
            <a:xfrm>
              <a:off x="10362874" y="71577"/>
              <a:ext cx="1538223"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rPr>
                <a:t>Defining IPsec-Protected Data Flows</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燕尾形 25"/>
            <p:cNvSpPr/>
            <p:nvPr/>
          </p:nvSpPr>
          <p:spPr bwMode="auto">
            <a:xfrm>
              <a:off x="7430296" y="71577"/>
              <a:ext cx="1538223"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rPr>
                <a:t>IKEv1</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168718031"/>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IKEv1</a:t>
            </a:r>
            <a:endParaRPr lang="en-US" dirty="0"/>
          </a:p>
        </p:txBody>
      </p:sp>
      <p:sp>
        <p:nvSpPr>
          <p:cNvPr id="3" name="Text Placeholder 2"/>
          <p:cNvSpPr>
            <a:spLocks noGrp="1"/>
          </p:cNvSpPr>
          <p:nvPr>
            <p:ph type="body" sz="quarter" idx="10"/>
          </p:nvPr>
        </p:nvSpPr>
        <p:spPr/>
        <p:txBody>
          <a:bodyPr/>
          <a:lstStyle/>
          <a:p>
            <a:r>
              <a:rPr lang="en-US" sz="1800" dirty="0" smtClean="0">
                <a:latin typeface="Huawei Sans" panose="020C0503030203020204" pitchFamily="34" charset="0"/>
              </a:rPr>
              <a:t>IKEv1 goes through two phases to establish SAs.</a:t>
            </a:r>
            <a:endParaRPr lang="en-US" altLang="zh-CN" sz="1800" dirty="0" smtClean="0">
              <a:latin typeface="Huawei Sans" panose="020C0503030203020204" pitchFamily="34" charset="0"/>
              <a:sym typeface="Huawei Sans" panose="020C0503030203020204" pitchFamily="34" charset="0"/>
            </a:endParaRPr>
          </a:p>
          <a:p>
            <a:pPr marL="542925" lvl="1" indent="-247650"/>
            <a:r>
              <a:rPr lang="en-US" sz="1600" dirty="0" smtClean="0">
                <a:latin typeface="Huawei Sans" panose="020C0503030203020204" pitchFamily="34" charset="0"/>
              </a:rPr>
              <a:t>In phase 1, two peers negotiate and establish a secure tunnel, which is an IKE SA.</a:t>
            </a:r>
            <a:endParaRPr lang="en-US" altLang="zh-CN" sz="1600" dirty="0" smtClean="0">
              <a:latin typeface="Huawei Sans" panose="020C0503030203020204" pitchFamily="34" charset="0"/>
              <a:sym typeface="Huawei Sans" panose="020C0503030203020204" pitchFamily="34" charset="0"/>
            </a:endParaRPr>
          </a:p>
          <a:p>
            <a:pPr marL="542925" lvl="1" indent="-247650"/>
            <a:r>
              <a:rPr lang="en-US" sz="1600" dirty="0" smtClean="0">
                <a:latin typeface="Huawei Sans" panose="020C0503030203020204" pitchFamily="34" charset="0"/>
              </a:rPr>
              <a:t>In phase 2, the peers establish a pair of IPsec SAs for secure data transmission through the secure tunnel established in phase 1.</a:t>
            </a:r>
            <a:endParaRPr lang="en-US" altLang="zh-CN" sz="1600" dirty="0">
              <a:latin typeface="Huawei Sans" panose="020C0503030203020204" pitchFamily="34" charset="0"/>
              <a:sym typeface="Huawei Sans" panose="020C0503030203020204" pitchFamily="34" charset="0"/>
            </a:endParaRPr>
          </a:p>
        </p:txBody>
      </p:sp>
      <p:cxnSp>
        <p:nvCxnSpPr>
          <p:cNvPr id="4" name="Straight Arrow Connector 3"/>
          <p:cNvCxnSpPr/>
          <p:nvPr/>
        </p:nvCxnSpPr>
        <p:spPr bwMode="auto">
          <a:xfrm flipH="1">
            <a:off x="3170645" y="4393923"/>
            <a:ext cx="5812521" cy="0"/>
          </a:xfrm>
          <a:prstGeom prst="straightConnector1">
            <a:avLst/>
          </a:prstGeom>
          <a:solidFill>
            <a:schemeClr val="accent1"/>
          </a:solidFill>
          <a:ln w="12700" cap="flat" cmpd="sng" algn="ctr">
            <a:solidFill>
              <a:schemeClr val="tx1"/>
            </a:solidFill>
            <a:prstDash val="dash"/>
            <a:round/>
            <a:headEnd type="none" w="med" len="med"/>
            <a:tailEnd type="none" w="med" len="med"/>
          </a:ln>
          <a:effectLst/>
        </p:spPr>
      </p:cxnSp>
      <p:sp>
        <p:nvSpPr>
          <p:cNvPr id="6" name="Text Box 26"/>
          <p:cNvSpPr txBox="1">
            <a:spLocks noChangeArrowheads="1"/>
          </p:cNvSpPr>
          <p:nvPr/>
        </p:nvSpPr>
        <p:spPr bwMode="auto">
          <a:xfrm>
            <a:off x="4039749" y="3645776"/>
            <a:ext cx="803302" cy="1773285"/>
          </a:xfrm>
          <a:prstGeom prst="rect">
            <a:avLst/>
          </a:prstGeom>
          <a:solidFill>
            <a:srgbClr val="EC7061"/>
          </a:solidFill>
          <a:ln w="9525">
            <a:solidFill>
              <a:srgbClr val="EC7061"/>
            </a:solidFill>
            <a:miter lim="800000"/>
            <a:headEnd/>
            <a:tailEnd/>
          </a:ln>
        </p:spPr>
        <p:txBody>
          <a:bodyPr wrap="square" lIns="91379" tIns="45688" rIns="91379" bIns="45688" anchor="ctr">
            <a:noAutofit/>
          </a:bodyPr>
          <a:lstStyle/>
          <a:p>
            <a:pPr algn="ctr" eaLnBrk="1" fontAlgn="ctr" hangingPunct="1"/>
            <a:r>
              <a:rPr lang="en-US" sz="1400" dirty="0" smtClean="0">
                <a:solidFill>
                  <a:schemeClr val="bg1"/>
                </a:solidFill>
                <a:latin typeface="Huawei Sans" panose="020C0503030203020204" pitchFamily="34" charset="0"/>
              </a:rPr>
              <a:t>IKE module</a:t>
            </a:r>
            <a:endParaRPr lang="en-US" sz="1400" dirty="0">
              <a:solidFill>
                <a:schemeClr val="bg1"/>
              </a:solidFill>
              <a:latin typeface="Huawei Sans" panose="020C0503030203020204" pitchFamily="34" charset="0"/>
            </a:endParaRPr>
          </a:p>
        </p:txBody>
      </p:sp>
      <p:sp>
        <p:nvSpPr>
          <p:cNvPr id="7" name="Left-Right Arrow 6"/>
          <p:cNvSpPr/>
          <p:nvPr/>
        </p:nvSpPr>
        <p:spPr>
          <a:xfrm>
            <a:off x="4886800" y="3748074"/>
            <a:ext cx="2428147" cy="450249"/>
          </a:xfrm>
          <a:prstGeom prst="leftRightArrow">
            <a:avLst/>
          </a:prstGeom>
          <a:solidFill>
            <a:srgbClr val="EC7061"/>
          </a:solidFill>
          <a:ln>
            <a:solidFill>
              <a:srgbClr val="EC7061"/>
            </a:solidFill>
          </a:ln>
        </p:spPr>
        <p:txBody>
          <a:bodyPr wrap="square" rtlCol="0" anchor="ctr">
            <a:noAutofit/>
          </a:bodyPr>
          <a:lstStyle/>
          <a:p>
            <a:pPr algn="ctr" fontAlgn="ctr"/>
            <a:r>
              <a:rPr lang="en-US" sz="1400" dirty="0" smtClean="0">
                <a:solidFill>
                  <a:schemeClr val="bg1"/>
                </a:solidFill>
                <a:latin typeface="Huawei Sans" panose="020C0503030203020204" pitchFamily="34" charset="0"/>
              </a:rPr>
              <a:t>IKE SA negotiation</a:t>
            </a:r>
            <a:endParaRPr lang="en-US" sz="1400" dirty="0">
              <a:solidFill>
                <a:schemeClr val="bg1"/>
              </a:solidFill>
              <a:latin typeface="Huawei Sans" panose="020C0503030203020204" pitchFamily="34" charset="0"/>
            </a:endParaRPr>
          </a:p>
        </p:txBody>
      </p:sp>
      <p:sp>
        <p:nvSpPr>
          <p:cNvPr id="8" name="Text Box 26"/>
          <p:cNvSpPr txBox="1">
            <a:spLocks noChangeArrowheads="1"/>
          </p:cNvSpPr>
          <p:nvPr/>
        </p:nvSpPr>
        <p:spPr bwMode="auto">
          <a:xfrm>
            <a:off x="7356140" y="3644970"/>
            <a:ext cx="803302" cy="1786655"/>
          </a:xfrm>
          <a:prstGeom prst="rect">
            <a:avLst/>
          </a:prstGeom>
          <a:solidFill>
            <a:srgbClr val="EC7061"/>
          </a:solidFill>
          <a:ln w="9525">
            <a:solidFill>
              <a:srgbClr val="EC7061"/>
            </a:solidFill>
            <a:miter lim="800000"/>
            <a:headEnd/>
            <a:tailEnd/>
          </a:ln>
        </p:spPr>
        <p:txBody>
          <a:bodyPr wrap="square" lIns="91379" tIns="45688" rIns="91379" bIns="45688" anchor="ctr">
            <a:noAutofit/>
          </a:bodyPr>
          <a:lstStyle/>
          <a:p>
            <a:pPr algn="ctr" eaLnBrk="1" fontAlgn="ctr" hangingPunct="1"/>
            <a:r>
              <a:rPr lang="en-US" sz="1400" dirty="0" smtClean="0">
                <a:solidFill>
                  <a:schemeClr val="bg1"/>
                </a:solidFill>
                <a:latin typeface="Huawei Sans" panose="020C0503030203020204" pitchFamily="34" charset="0"/>
              </a:rPr>
              <a:t>IKE module</a:t>
            </a:r>
            <a:endParaRPr lang="en-US" sz="1400" dirty="0">
              <a:solidFill>
                <a:schemeClr val="bg1"/>
              </a:solidFill>
              <a:latin typeface="Huawei Sans" panose="020C0503030203020204" pitchFamily="34" charset="0"/>
            </a:endParaRPr>
          </a:p>
        </p:txBody>
      </p:sp>
      <p:cxnSp>
        <p:nvCxnSpPr>
          <p:cNvPr id="9" name="Straight Arrow Connector 8"/>
          <p:cNvCxnSpPr/>
          <p:nvPr/>
        </p:nvCxnSpPr>
        <p:spPr>
          <a:xfrm flipV="1">
            <a:off x="6095425" y="4198323"/>
            <a:ext cx="0" cy="454000"/>
          </a:xfrm>
          <a:prstGeom prst="straightConnector1">
            <a:avLst/>
          </a:prstGeom>
          <a:ln w="28575">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6103765" y="4110872"/>
            <a:ext cx="659155" cy="276999"/>
          </a:xfrm>
          <a:prstGeom prst="rect">
            <a:avLst/>
          </a:prstGeom>
          <a:noFill/>
        </p:spPr>
        <p:txBody>
          <a:bodyPr wrap="square" rtlCol="0">
            <a:spAutoFit/>
          </a:bodyPr>
          <a:lstStyle/>
          <a:p>
            <a:pPr fontAlgn="ctr"/>
            <a:r>
              <a:rPr lang="en-US" sz="1200" b="1" dirty="0" smtClean="0">
                <a:solidFill>
                  <a:srgbClr val="EC7061"/>
                </a:solidFill>
                <a:latin typeface="Huawei Sans" panose="020C0503030203020204" pitchFamily="34" charset="0"/>
              </a:rPr>
              <a:t>IKE SA</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Right Arrow 10"/>
          <p:cNvSpPr/>
          <p:nvPr/>
        </p:nvSpPr>
        <p:spPr>
          <a:xfrm flipH="1">
            <a:off x="4885972" y="4740218"/>
            <a:ext cx="732270" cy="418966"/>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Can 41"/>
          <p:cNvSpPr/>
          <p:nvPr/>
        </p:nvSpPr>
        <p:spPr>
          <a:xfrm rot="5400000">
            <a:off x="5872812" y="4445985"/>
            <a:ext cx="430110" cy="1019421"/>
          </a:xfrm>
          <a:prstGeom prst="can">
            <a:avLst>
              <a:gd name="adj" fmla="val 41618"/>
            </a:avLst>
          </a:prstGeom>
          <a:solidFill>
            <a:srgbClr val="EC706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Right Arrow 12"/>
          <p:cNvSpPr/>
          <p:nvPr/>
        </p:nvSpPr>
        <p:spPr>
          <a:xfrm>
            <a:off x="6525942" y="4734830"/>
            <a:ext cx="789005" cy="418966"/>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400" dirty="0">
              <a:solidFill>
                <a:schemeClr val="bg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4" name="TextBox 13"/>
          <p:cNvSpPr txBox="1"/>
          <p:nvPr/>
        </p:nvSpPr>
        <p:spPr>
          <a:xfrm>
            <a:off x="5024743" y="4846762"/>
            <a:ext cx="611065" cy="215444"/>
          </a:xfrm>
          <a:prstGeom prst="rect">
            <a:avLst/>
          </a:prstGeom>
          <a:noFill/>
        </p:spPr>
        <p:txBody>
          <a:bodyPr wrap="square" rtlCol="0">
            <a:spAutoFit/>
          </a:bodyPr>
          <a:lstStyle/>
          <a:p>
            <a:pPr algn="ctr" fontAlgn="ctr"/>
            <a:r>
              <a:rPr lang="en-US" sz="800" dirty="0" smtClean="0">
                <a:solidFill>
                  <a:schemeClr val="bg1"/>
                </a:solidFill>
                <a:latin typeface="Huawei Sans" panose="020C0503030203020204" pitchFamily="34" charset="0"/>
              </a:rPr>
              <a:t>IPsec</a:t>
            </a:r>
            <a:endParaRPr lang="en-US" altLang="zh-CN" sz="8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TextBox 14"/>
          <p:cNvSpPr txBox="1"/>
          <p:nvPr/>
        </p:nvSpPr>
        <p:spPr>
          <a:xfrm>
            <a:off x="6224580" y="4846762"/>
            <a:ext cx="1391728" cy="215444"/>
          </a:xfrm>
          <a:prstGeom prst="rect">
            <a:avLst/>
          </a:prstGeom>
          <a:noFill/>
        </p:spPr>
        <p:txBody>
          <a:bodyPr wrap="square" rtlCol="0">
            <a:spAutoFit/>
          </a:bodyPr>
          <a:lstStyle/>
          <a:p>
            <a:pPr algn="ctr" fontAlgn="ctr"/>
            <a:r>
              <a:rPr lang="en-US" sz="800" dirty="0" smtClean="0">
                <a:solidFill>
                  <a:schemeClr val="bg1"/>
                </a:solidFill>
                <a:latin typeface="Huawei Sans" panose="020C0503030203020204" pitchFamily="34" charset="0"/>
              </a:rPr>
              <a:t>SA negotiation</a:t>
            </a:r>
            <a:endParaRPr lang="en-US" sz="800" dirty="0">
              <a:solidFill>
                <a:schemeClr val="bg1"/>
              </a:solidFill>
              <a:latin typeface="Huawei Sans" panose="020C0503030203020204" pitchFamily="34" charset="0"/>
            </a:endParaRPr>
          </a:p>
        </p:txBody>
      </p:sp>
      <p:sp>
        <p:nvSpPr>
          <p:cNvPr id="16" name="Rectangular Callout 15"/>
          <p:cNvSpPr/>
          <p:nvPr/>
        </p:nvSpPr>
        <p:spPr>
          <a:xfrm>
            <a:off x="4913961" y="5323807"/>
            <a:ext cx="1848960" cy="574710"/>
          </a:xfrm>
          <a:prstGeom prst="wedgeRectCallout">
            <a:avLst>
              <a:gd name="adj1" fmla="val 20688"/>
              <a:gd name="adj2" fmla="val -68386"/>
            </a:avLst>
          </a:prstGeom>
          <a:solidFill>
            <a:schemeClr val="bg1"/>
          </a:solidFill>
          <a:ln>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smtClean="0">
                <a:solidFill>
                  <a:schemeClr val="tx1"/>
                </a:solidFill>
                <a:latin typeface="Huawei Sans" panose="020C0503030203020204" pitchFamily="34" charset="0"/>
              </a:rPr>
              <a:t>Encrypts </a:t>
            </a:r>
            <a:r>
              <a:rPr lang="en-US" sz="1200" b="1" dirty="0" smtClean="0">
                <a:solidFill>
                  <a:srgbClr val="EC7061"/>
                </a:solidFill>
                <a:latin typeface="Huawei Sans" panose="020C0503030203020204" pitchFamily="34" charset="0"/>
              </a:rPr>
              <a:t>IPsec SA</a:t>
            </a:r>
            <a:r>
              <a:rPr lang="en-US" sz="1200" dirty="0" smtClean="0">
                <a:solidFill>
                  <a:srgbClr val="EC7061"/>
                </a:solidFill>
                <a:latin typeface="Huawei Sans" panose="020C0503030203020204" pitchFamily="34" charset="0"/>
              </a:rPr>
              <a:t> </a:t>
            </a:r>
            <a:r>
              <a:rPr lang="en-US" sz="1200" dirty="0" smtClean="0">
                <a:solidFill>
                  <a:schemeClr val="tx1"/>
                </a:solidFill>
                <a:latin typeface="Huawei Sans" panose="020C0503030203020204" pitchFamily="34" charset="0"/>
              </a:rPr>
              <a:t>negotiation packets based on the </a:t>
            </a:r>
            <a:r>
              <a:rPr lang="en-US" sz="1200" b="1" dirty="0" smtClean="0">
                <a:solidFill>
                  <a:srgbClr val="EC7061"/>
                </a:solidFill>
                <a:latin typeface="Huawei Sans" panose="020C0503030203020204" pitchFamily="34" charset="0"/>
              </a:rPr>
              <a:t>IKE SA</a:t>
            </a:r>
            <a:endParaRPr lang="en-US" sz="1200" b="1" dirty="0">
              <a:solidFill>
                <a:srgbClr val="EC7061"/>
              </a:solidFill>
              <a:latin typeface="Huawei Sans" panose="020C0503030203020204" pitchFamily="34" charset="0"/>
            </a:endParaRPr>
          </a:p>
        </p:txBody>
      </p:sp>
      <p:sp>
        <p:nvSpPr>
          <p:cNvPr id="17" name="TextBox 16"/>
          <p:cNvSpPr txBox="1"/>
          <p:nvPr/>
        </p:nvSpPr>
        <p:spPr>
          <a:xfrm>
            <a:off x="2732262" y="3855860"/>
            <a:ext cx="1468757"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IKE negotiation phase 1</a:t>
            </a:r>
            <a:endParaRPr lang="en-US" sz="1200" dirty="0">
              <a:latin typeface="Huawei Sans" panose="020C0503030203020204" pitchFamily="34" charset="0"/>
            </a:endParaRPr>
          </a:p>
        </p:txBody>
      </p:sp>
      <p:sp>
        <p:nvSpPr>
          <p:cNvPr id="18" name="TextBox 17"/>
          <p:cNvSpPr txBox="1"/>
          <p:nvPr/>
        </p:nvSpPr>
        <p:spPr>
          <a:xfrm>
            <a:off x="2732262" y="4742506"/>
            <a:ext cx="1468757"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IKE negotiation phase 2</a:t>
            </a:r>
            <a:endParaRPr lang="en-US" sz="1200" dirty="0">
              <a:latin typeface="Huawei Sans" panose="020C0503030203020204" pitchFamily="34" charset="0"/>
            </a:endParaRPr>
          </a:p>
        </p:txBody>
      </p:sp>
      <p:sp>
        <p:nvSpPr>
          <p:cNvPr id="19" name="圆角矩形 75"/>
          <p:cNvSpPr/>
          <p:nvPr/>
        </p:nvSpPr>
        <p:spPr>
          <a:xfrm>
            <a:off x="731838" y="3204549"/>
            <a:ext cx="10728325" cy="291408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圆角矩形 75"/>
          <p:cNvSpPr/>
          <p:nvPr/>
        </p:nvSpPr>
        <p:spPr>
          <a:xfrm>
            <a:off x="731838" y="2770262"/>
            <a:ext cx="10728325" cy="396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rPr>
              <a:t>IKEv1 negotiation process</a:t>
            </a:r>
          </a:p>
        </p:txBody>
      </p:sp>
      <p:sp>
        <p:nvSpPr>
          <p:cNvPr id="28" name="TextBox 16"/>
          <p:cNvSpPr txBox="1"/>
          <p:nvPr/>
        </p:nvSpPr>
        <p:spPr>
          <a:xfrm>
            <a:off x="5577534" y="4846762"/>
            <a:ext cx="904415" cy="215444"/>
          </a:xfrm>
          <a:prstGeom prst="rect">
            <a:avLst/>
          </a:prstGeom>
          <a:noFill/>
        </p:spPr>
        <p:txBody>
          <a:bodyPr wrap="square" rtlCol="0">
            <a:spAutoFit/>
          </a:bodyPr>
          <a:lstStyle/>
          <a:p>
            <a:pPr algn="ctr" fontAlgn="ctr"/>
            <a:r>
              <a:rPr lang="en-US" sz="800" dirty="0" smtClean="0">
                <a:latin typeface="Huawei Sans" panose="020C0503030203020204" pitchFamily="34" charset="0"/>
              </a:rPr>
              <a:t>IKE tunnel</a:t>
            </a:r>
            <a:endParaRPr lang="en-US" altLang="zh-CN" sz="8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 name="组合 4"/>
          <p:cNvGrpSpPr/>
          <p:nvPr/>
        </p:nvGrpSpPr>
        <p:grpSpPr>
          <a:xfrm>
            <a:off x="5821200" y="71577"/>
            <a:ext cx="5924899" cy="288000"/>
            <a:chOff x="5976198" y="71577"/>
            <a:chExt cx="5924899" cy="288000"/>
          </a:xfrm>
        </p:grpSpPr>
        <p:sp>
          <p:nvSpPr>
            <p:cNvPr id="25" name="五边形 24"/>
            <p:cNvSpPr/>
            <p:nvPr/>
          </p:nvSpPr>
          <p:spPr bwMode="auto">
            <a:xfrm>
              <a:off x="5976198" y="71577"/>
              <a:ext cx="1526032" cy="288000"/>
            </a:xfrm>
            <a:prstGeom prst="homePlate">
              <a:avLst/>
            </a:prstGeom>
            <a:solidFill>
              <a:srgbClr val="D9D9D9"/>
            </a:solidFill>
            <a:ln w="9525" cap="flat" cmpd="sng" algn="ctr">
              <a:solidFill>
                <a:srgbClr val="BEE9EE"/>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IKE Overview</a:t>
              </a:r>
              <a:endParaRPr lang="en-US" sz="900" dirty="0">
                <a:latin typeface="Huawei Sans" panose="020C0503030203020204" pitchFamily="34" charset="0"/>
              </a:endParaRPr>
            </a:p>
          </p:txBody>
        </p:sp>
        <p:sp>
          <p:nvSpPr>
            <p:cNvPr id="26" name="燕尾形 25"/>
            <p:cNvSpPr/>
            <p:nvPr/>
          </p:nvSpPr>
          <p:spPr bwMode="auto">
            <a:xfrm>
              <a:off x="8896585" y="71577"/>
              <a:ext cx="1538223"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rPr>
                <a:t>IKEv2</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燕尾形 25"/>
            <p:cNvSpPr/>
            <p:nvPr/>
          </p:nvSpPr>
          <p:spPr bwMode="auto">
            <a:xfrm>
              <a:off x="10362874" y="71577"/>
              <a:ext cx="1538223"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rPr>
                <a:t>Defining IPsec-Protected Data Flows</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燕尾形 25"/>
            <p:cNvSpPr/>
            <p:nvPr/>
          </p:nvSpPr>
          <p:spPr bwMode="auto">
            <a:xfrm>
              <a:off x="7430296" y="71577"/>
              <a:ext cx="1538223" cy="288000"/>
            </a:xfrm>
            <a:prstGeom prst="chevron">
              <a:avLst/>
            </a:prstGeom>
            <a:solidFill>
              <a:srgbClr val="56C4D2"/>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b="1" kern="0" dirty="0">
                  <a:solidFill>
                    <a:schemeClr val="bg1"/>
                  </a:solidFill>
                  <a:latin typeface="Huawei Sans" panose="020C0503030203020204" pitchFamily="34" charset="0"/>
                  <a:ea typeface="方正兰亭黑简体" panose="02000000000000000000" pitchFamily="2" charset="-122"/>
                </a:rPr>
                <a:t>IKEv1</a:t>
              </a:r>
              <a:endParaRPr lang="en-US" altLang="zh-CN" sz="10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52902956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pPr lvl="0"/>
            <a:r>
              <a:rPr lang="en-US" smtClean="0"/>
              <a:t>Upon completion of this course, you will be able to:</a:t>
            </a:r>
            <a:endParaRPr lang="en-US" altLang="zh-CN" smtClean="0">
              <a:sym typeface="Huawei Sans" panose="020C0503030203020204" pitchFamily="34" charset="0"/>
            </a:endParaRPr>
          </a:p>
          <a:p>
            <a:pPr lvl="1"/>
            <a:r>
              <a:rPr lang="en-US" smtClean="0"/>
              <a:t>Describe the development of enterprise WAN technologies.</a:t>
            </a:r>
            <a:endParaRPr lang="en-US" altLang="zh-CN" smtClean="0">
              <a:sym typeface="Huawei Sans" panose="020C0503030203020204" pitchFamily="34" charset="0"/>
            </a:endParaRPr>
          </a:p>
          <a:p>
            <a:pPr lvl="1"/>
            <a:r>
              <a:rPr lang="en-US" smtClean="0"/>
              <a:t>Describe typical campus network interconnection solutions.</a:t>
            </a:r>
            <a:endParaRPr lang="en-US" altLang="zh-CN" smtClean="0">
              <a:sym typeface="Huawei Sans" panose="020C0503030203020204" pitchFamily="34" charset="0"/>
            </a:endParaRPr>
          </a:p>
          <a:p>
            <a:pPr lvl="1"/>
            <a:r>
              <a:rPr lang="en-US" smtClean="0"/>
              <a:t>Describe the basic concepts, application scenarios, and working principles of IPsec VPN.</a:t>
            </a:r>
            <a:endParaRPr lang="en-US" altLang="zh-CN" smtClean="0">
              <a:sym typeface="Huawei Sans" panose="020C0503030203020204" pitchFamily="34" charset="0"/>
            </a:endParaRPr>
          </a:p>
          <a:p>
            <a:pPr lvl="1"/>
            <a:r>
              <a:rPr lang="en-US" smtClean="0"/>
              <a:t>Describe the basic concepts of Software-Defined WAN (SD-WAN).</a:t>
            </a:r>
            <a:endParaRPr lang="en-US" altLang="zh-CN" smtClean="0">
              <a:sym typeface="Huawei Sans" panose="020C0503030203020204" pitchFamily="34" charset="0"/>
            </a:endParaRPr>
          </a:p>
          <a:p>
            <a:pPr lvl="1"/>
            <a:r>
              <a:rPr lang="en-US" smtClean="0"/>
              <a:t>Describe the technical architecture of Huawei SD-WAN </a:t>
            </a:r>
            <a:r>
              <a:rPr lang="en-US" altLang="zh-CN" smtClean="0"/>
              <a:t>interconnection </a:t>
            </a:r>
            <a:r>
              <a:rPr lang="en-US" smtClean="0"/>
              <a:t>solution.</a:t>
            </a:r>
            <a:endParaRPr lang="en-US" altLang="zh-CN" smtClean="0">
              <a:sym typeface="Huawei Sans" panose="020C0503030203020204" pitchFamily="34" charset="0"/>
            </a:endParaRPr>
          </a:p>
          <a:p>
            <a:pPr lvl="1"/>
            <a:r>
              <a:rPr lang="en-US" smtClean="0"/>
              <a:t>Describe the implementation of </a:t>
            </a:r>
            <a:r>
              <a:rPr lang="en-US" altLang="zh-CN" smtClean="0"/>
              <a:t>Huawei</a:t>
            </a:r>
            <a:r>
              <a:rPr lang="en-US" smtClean="0"/>
              <a:t> </a:t>
            </a:r>
            <a:r>
              <a:rPr lang="en-US" altLang="zh-CN" smtClean="0"/>
              <a:t>SD-WAN interconnection solution</a:t>
            </a:r>
            <a:r>
              <a:rPr lang="en-US" smtClean="0"/>
              <a:t>.</a:t>
            </a:r>
            <a:endParaRPr lang="en-US" altLang="zh-CN" dirty="0" smtClean="0">
              <a:sym typeface="Huawei Sans" panose="020C0503030203020204" pitchFamily="34" charset="0"/>
            </a:endParaRPr>
          </a:p>
        </p:txBody>
      </p:sp>
    </p:spTree>
    <p:extLst>
      <p:ext uri="{BB962C8B-B14F-4D97-AF65-F5344CB8AC3E}">
        <p14:creationId xmlns:p14="http://schemas.microsoft.com/office/powerpoint/2010/main" val="98306617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IKEv1 Negotiation Phase 1</a:t>
            </a:r>
            <a:endParaRPr lang="en-US" dirty="0"/>
          </a:p>
        </p:txBody>
      </p:sp>
      <p:sp>
        <p:nvSpPr>
          <p:cNvPr id="3" name="Text Placeholder 2"/>
          <p:cNvSpPr>
            <a:spLocks noGrp="1"/>
          </p:cNvSpPr>
          <p:nvPr>
            <p:ph type="body" sz="quarter" idx="10"/>
          </p:nvPr>
        </p:nvSpPr>
        <p:spPr/>
        <p:txBody>
          <a:bodyPr/>
          <a:lstStyle/>
          <a:p>
            <a:pPr algn="l"/>
            <a:r>
              <a:rPr lang="en-US" sz="1400" dirty="0" smtClean="0">
                <a:latin typeface="Huawei Sans" panose="020C0503030203020204" pitchFamily="34" charset="0"/>
              </a:rPr>
              <a:t>In IKEv1 negotiation phase 1, an IKE SA is established. After an IKE SA is established, all the IKE packets transmitted between the two IPsec peers will be encrypted and authenticated. The secure tunnel established in phase 1 enables IPsec peers to communicate securely in phase 2.</a:t>
            </a:r>
          </a:p>
          <a:p>
            <a:pPr algn="l"/>
            <a:r>
              <a:rPr lang="en-US" sz="1400" dirty="0" smtClean="0">
                <a:latin typeface="Huawei Sans" panose="020C0503030203020204" pitchFamily="34" charset="0"/>
              </a:rPr>
              <a:t>IKEv1 negotiation phase 1 supports two negotiation modes: main mode and aggressive mode.</a:t>
            </a:r>
            <a:endParaRPr lang="en-US" altLang="zh-CN" sz="1400" dirty="0" smtClean="0">
              <a:latin typeface="Huawei Sans" panose="020C0503030203020204" pitchFamily="34" charset="0"/>
              <a:sym typeface="Huawei Sans" panose="020C0503030203020204" pitchFamily="34" charset="0"/>
            </a:endParaRPr>
          </a:p>
        </p:txBody>
      </p:sp>
      <p:sp>
        <p:nvSpPr>
          <p:cNvPr id="8" name="圆角矩形 75"/>
          <p:cNvSpPr/>
          <p:nvPr/>
        </p:nvSpPr>
        <p:spPr>
          <a:xfrm>
            <a:off x="731838" y="2536600"/>
            <a:ext cx="5348813" cy="396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rPr>
              <a:t>Main Mode</a:t>
            </a:r>
          </a:p>
        </p:txBody>
      </p:sp>
      <p:sp>
        <p:nvSpPr>
          <p:cNvPr id="9" name="圆角矩形 75"/>
          <p:cNvSpPr/>
          <p:nvPr/>
        </p:nvSpPr>
        <p:spPr>
          <a:xfrm>
            <a:off x="731838" y="2970887"/>
            <a:ext cx="5348813" cy="320998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9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9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9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9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9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75"/>
          <p:cNvSpPr/>
          <p:nvPr/>
        </p:nvSpPr>
        <p:spPr>
          <a:xfrm>
            <a:off x="6126077" y="2536600"/>
            <a:ext cx="5334088" cy="396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rPr>
              <a:t>Aggressive Mode</a:t>
            </a:r>
          </a:p>
        </p:txBody>
      </p:sp>
      <p:sp>
        <p:nvSpPr>
          <p:cNvPr id="11" name="圆角矩形 75"/>
          <p:cNvSpPr/>
          <p:nvPr/>
        </p:nvSpPr>
        <p:spPr>
          <a:xfrm>
            <a:off x="6126077" y="2970887"/>
            <a:ext cx="5334088" cy="320998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9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9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9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9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9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Rectangle 7"/>
          <p:cNvSpPr/>
          <p:nvPr/>
        </p:nvSpPr>
        <p:spPr>
          <a:xfrm>
            <a:off x="1678990" y="3000287"/>
            <a:ext cx="1188000" cy="468000"/>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900" dirty="0" smtClean="0">
                <a:solidFill>
                  <a:schemeClr val="tx1"/>
                </a:solidFill>
                <a:latin typeface="Huawei Sans" panose="020C0503030203020204" pitchFamily="34" charset="0"/>
              </a:rPr>
              <a:t>Sends an IKE proposal.</a:t>
            </a:r>
            <a:endParaRPr lang="en-US" sz="900" dirty="0">
              <a:solidFill>
                <a:schemeClr val="tx1"/>
              </a:solidFill>
              <a:latin typeface="Huawei Sans" panose="020C0503030203020204" pitchFamily="34" charset="0"/>
            </a:endParaRPr>
          </a:p>
        </p:txBody>
      </p:sp>
      <p:sp>
        <p:nvSpPr>
          <p:cNvPr id="13" name="Rectangle 12"/>
          <p:cNvSpPr/>
          <p:nvPr/>
        </p:nvSpPr>
        <p:spPr>
          <a:xfrm>
            <a:off x="3882179" y="3000287"/>
            <a:ext cx="1188000" cy="468000"/>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900" dirty="0" smtClean="0">
                <a:solidFill>
                  <a:schemeClr val="tx1"/>
                </a:solidFill>
                <a:latin typeface="Huawei Sans" panose="020C0503030203020204" pitchFamily="34" charset="0"/>
              </a:rPr>
              <a:t>Searches for a matching proposal.</a:t>
            </a:r>
            <a:endParaRPr lang="en-US" sz="900" dirty="0">
              <a:solidFill>
                <a:schemeClr val="tx1"/>
              </a:solidFill>
              <a:latin typeface="Huawei Sans" panose="020C0503030203020204" pitchFamily="34" charset="0"/>
            </a:endParaRPr>
          </a:p>
        </p:txBody>
      </p:sp>
      <p:sp>
        <p:nvSpPr>
          <p:cNvPr id="14" name="Rectangle 13"/>
          <p:cNvSpPr/>
          <p:nvPr/>
        </p:nvSpPr>
        <p:spPr>
          <a:xfrm>
            <a:off x="1678990" y="3538203"/>
            <a:ext cx="1188000" cy="468000"/>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900" dirty="0" smtClean="0">
                <a:solidFill>
                  <a:schemeClr val="tx1"/>
                </a:solidFill>
                <a:latin typeface="Huawei Sans" panose="020C0503030203020204" pitchFamily="34" charset="0"/>
              </a:rPr>
              <a:t>Accepts the proposal.</a:t>
            </a:r>
            <a:endParaRPr lang="en-US" sz="900" dirty="0">
              <a:solidFill>
                <a:schemeClr val="tx1"/>
              </a:solidFill>
              <a:latin typeface="Huawei Sans" panose="020C0503030203020204" pitchFamily="34" charset="0"/>
            </a:endParaRPr>
          </a:p>
        </p:txBody>
      </p:sp>
      <p:sp>
        <p:nvSpPr>
          <p:cNvPr id="15" name="Rectangle 14"/>
          <p:cNvSpPr/>
          <p:nvPr/>
        </p:nvSpPr>
        <p:spPr>
          <a:xfrm>
            <a:off x="3882179" y="3538203"/>
            <a:ext cx="1188000" cy="468000"/>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900" dirty="0" smtClean="0">
                <a:solidFill>
                  <a:schemeClr val="tx1"/>
                </a:solidFill>
                <a:latin typeface="Huawei Sans" panose="020C0503030203020204" pitchFamily="34" charset="0"/>
              </a:rPr>
              <a:t>Sends the confirmed IKE proposal.</a:t>
            </a:r>
            <a:endParaRPr lang="en-US" sz="900" dirty="0">
              <a:solidFill>
                <a:schemeClr val="tx1"/>
              </a:solidFill>
              <a:latin typeface="Huawei Sans" panose="020C0503030203020204" pitchFamily="34" charset="0"/>
            </a:endParaRPr>
          </a:p>
        </p:txBody>
      </p:sp>
      <p:sp>
        <p:nvSpPr>
          <p:cNvPr id="16" name="Rectangle 15"/>
          <p:cNvSpPr/>
          <p:nvPr/>
        </p:nvSpPr>
        <p:spPr>
          <a:xfrm>
            <a:off x="1678990" y="4076119"/>
            <a:ext cx="1188000" cy="468000"/>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900" dirty="0" smtClean="0">
                <a:solidFill>
                  <a:schemeClr val="tx1"/>
                </a:solidFill>
                <a:latin typeface="Huawei Sans" panose="020C0503030203020204" pitchFamily="34" charset="0"/>
              </a:rPr>
              <a:t>Sends key generation information.</a:t>
            </a:r>
            <a:endParaRPr lang="en-US" sz="900" dirty="0">
              <a:solidFill>
                <a:schemeClr val="tx1"/>
              </a:solidFill>
              <a:latin typeface="Huawei Sans" panose="020C0503030203020204" pitchFamily="34" charset="0"/>
            </a:endParaRPr>
          </a:p>
        </p:txBody>
      </p:sp>
      <p:sp>
        <p:nvSpPr>
          <p:cNvPr id="17" name="Rectangle 16"/>
          <p:cNvSpPr/>
          <p:nvPr/>
        </p:nvSpPr>
        <p:spPr>
          <a:xfrm>
            <a:off x="3882179" y="4076119"/>
            <a:ext cx="1188000" cy="468000"/>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900" dirty="0" smtClean="0">
                <a:solidFill>
                  <a:schemeClr val="tx1"/>
                </a:solidFill>
                <a:latin typeface="Huawei Sans" panose="020C0503030203020204" pitchFamily="34" charset="0"/>
              </a:rPr>
              <a:t>Generates a key.</a:t>
            </a:r>
            <a:endParaRPr lang="en-US" sz="900" dirty="0">
              <a:solidFill>
                <a:schemeClr val="tx1"/>
              </a:solidFill>
              <a:latin typeface="Huawei Sans" panose="020C0503030203020204" pitchFamily="34" charset="0"/>
            </a:endParaRPr>
          </a:p>
        </p:txBody>
      </p:sp>
      <p:sp>
        <p:nvSpPr>
          <p:cNvPr id="18" name="Rectangle 17"/>
          <p:cNvSpPr/>
          <p:nvPr/>
        </p:nvSpPr>
        <p:spPr>
          <a:xfrm>
            <a:off x="1678990" y="4614035"/>
            <a:ext cx="1188000" cy="468000"/>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900" dirty="0" smtClean="0">
                <a:solidFill>
                  <a:schemeClr val="tx1"/>
                </a:solidFill>
                <a:latin typeface="Huawei Sans" panose="020C0503030203020204" pitchFamily="34" charset="0"/>
              </a:rPr>
              <a:t>Generates a key.</a:t>
            </a:r>
            <a:endParaRPr lang="en-US" sz="900" dirty="0">
              <a:solidFill>
                <a:schemeClr val="tx1"/>
              </a:solidFill>
              <a:latin typeface="Huawei Sans" panose="020C0503030203020204" pitchFamily="34" charset="0"/>
            </a:endParaRPr>
          </a:p>
        </p:txBody>
      </p:sp>
      <p:sp>
        <p:nvSpPr>
          <p:cNvPr id="19" name="Rectangle 18"/>
          <p:cNvSpPr/>
          <p:nvPr/>
        </p:nvSpPr>
        <p:spPr>
          <a:xfrm>
            <a:off x="3882179" y="4614035"/>
            <a:ext cx="1188000" cy="468000"/>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900" dirty="0" smtClean="0">
                <a:solidFill>
                  <a:schemeClr val="tx1"/>
                </a:solidFill>
                <a:latin typeface="Huawei Sans" panose="020C0503030203020204" pitchFamily="34" charset="0"/>
              </a:rPr>
              <a:t>Sends key generation information.</a:t>
            </a:r>
            <a:endParaRPr lang="en-US" sz="900" dirty="0">
              <a:solidFill>
                <a:schemeClr val="tx1"/>
              </a:solidFill>
              <a:latin typeface="Huawei Sans" panose="020C0503030203020204" pitchFamily="34" charset="0"/>
            </a:endParaRPr>
          </a:p>
        </p:txBody>
      </p:sp>
      <p:sp>
        <p:nvSpPr>
          <p:cNvPr id="20" name="Rectangle 19"/>
          <p:cNvSpPr/>
          <p:nvPr/>
        </p:nvSpPr>
        <p:spPr>
          <a:xfrm>
            <a:off x="1678990" y="5151951"/>
            <a:ext cx="1188000" cy="468000"/>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900" dirty="0" smtClean="0">
                <a:solidFill>
                  <a:schemeClr val="tx1"/>
                </a:solidFill>
                <a:latin typeface="Huawei Sans" panose="020C0503030203020204" pitchFamily="34" charset="0"/>
              </a:rPr>
              <a:t>Sends identity and authentication data.</a:t>
            </a:r>
            <a:endParaRPr lang="en-US" sz="900" dirty="0">
              <a:solidFill>
                <a:schemeClr val="tx1"/>
              </a:solidFill>
              <a:latin typeface="Huawei Sans" panose="020C0503030203020204" pitchFamily="34" charset="0"/>
            </a:endParaRPr>
          </a:p>
        </p:txBody>
      </p:sp>
      <p:sp>
        <p:nvSpPr>
          <p:cNvPr id="21" name="Rectangle 20"/>
          <p:cNvSpPr/>
          <p:nvPr/>
        </p:nvSpPr>
        <p:spPr>
          <a:xfrm>
            <a:off x="3882179" y="5151951"/>
            <a:ext cx="1188000" cy="468000"/>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900" dirty="0" smtClean="0">
                <a:solidFill>
                  <a:schemeClr val="tx1"/>
                </a:solidFill>
                <a:latin typeface="Huawei Sans" panose="020C0503030203020204" pitchFamily="34" charset="0"/>
              </a:rPr>
              <a:t>Authenticates identity and key exchange.</a:t>
            </a:r>
            <a:endParaRPr lang="en-US" sz="900" dirty="0">
              <a:solidFill>
                <a:schemeClr val="tx1"/>
              </a:solidFill>
              <a:latin typeface="Huawei Sans" panose="020C0503030203020204" pitchFamily="34" charset="0"/>
            </a:endParaRPr>
          </a:p>
        </p:txBody>
      </p:sp>
      <p:sp>
        <p:nvSpPr>
          <p:cNvPr id="22" name="Rectangle 21"/>
          <p:cNvSpPr/>
          <p:nvPr/>
        </p:nvSpPr>
        <p:spPr>
          <a:xfrm>
            <a:off x="1678990" y="5689866"/>
            <a:ext cx="1188000" cy="468000"/>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900" dirty="0" smtClean="0">
                <a:solidFill>
                  <a:schemeClr val="tx1"/>
                </a:solidFill>
                <a:latin typeface="Huawei Sans" panose="020C0503030203020204" pitchFamily="34" charset="0"/>
              </a:rPr>
              <a:t>Authenticates identity and key exchange.</a:t>
            </a:r>
            <a:endParaRPr lang="en-US" sz="900" dirty="0">
              <a:solidFill>
                <a:schemeClr val="tx1"/>
              </a:solidFill>
              <a:latin typeface="Huawei Sans" panose="020C0503030203020204" pitchFamily="34" charset="0"/>
            </a:endParaRPr>
          </a:p>
        </p:txBody>
      </p:sp>
      <p:sp>
        <p:nvSpPr>
          <p:cNvPr id="23" name="Rectangle 22"/>
          <p:cNvSpPr/>
          <p:nvPr/>
        </p:nvSpPr>
        <p:spPr>
          <a:xfrm>
            <a:off x="3882179" y="5689866"/>
            <a:ext cx="1188000" cy="468000"/>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900" dirty="0" smtClean="0">
                <a:solidFill>
                  <a:schemeClr val="tx1"/>
                </a:solidFill>
                <a:latin typeface="Huawei Sans" panose="020C0503030203020204" pitchFamily="34" charset="0"/>
              </a:rPr>
              <a:t>Sends identity and authentication data.</a:t>
            </a:r>
            <a:endParaRPr lang="en-US" sz="900" dirty="0">
              <a:solidFill>
                <a:schemeClr val="tx1"/>
              </a:solidFill>
              <a:latin typeface="Huawei Sans" panose="020C0503030203020204" pitchFamily="34" charset="0"/>
            </a:endParaRPr>
          </a:p>
        </p:txBody>
      </p:sp>
      <p:sp>
        <p:nvSpPr>
          <p:cNvPr id="24" name="TextBox 23"/>
          <p:cNvSpPr txBox="1"/>
          <p:nvPr/>
        </p:nvSpPr>
        <p:spPr>
          <a:xfrm>
            <a:off x="791180" y="4365855"/>
            <a:ext cx="905328" cy="415498"/>
          </a:xfrm>
          <a:prstGeom prst="rect">
            <a:avLst/>
          </a:prstGeom>
          <a:noFill/>
        </p:spPr>
        <p:txBody>
          <a:bodyPr wrap="square" rtlCol="0">
            <a:spAutoFit/>
          </a:bodyPr>
          <a:lstStyle/>
          <a:p>
            <a:pPr algn="ctr" fontAlgn="ctr"/>
            <a:r>
              <a:rPr lang="en-US" sz="1050" dirty="0" smtClean="0">
                <a:latin typeface="Huawei Sans" panose="020C0503030203020204" pitchFamily="34" charset="0"/>
              </a:rPr>
              <a:t>Negotiation initiator</a:t>
            </a:r>
            <a:endParaRPr lang="en-US" sz="1050" dirty="0">
              <a:latin typeface="Huawei Sans" panose="020C0503030203020204" pitchFamily="34" charset="0"/>
            </a:endParaRPr>
          </a:p>
        </p:txBody>
      </p:sp>
      <p:sp>
        <p:nvSpPr>
          <p:cNvPr id="25" name="TextBox 24"/>
          <p:cNvSpPr txBox="1"/>
          <p:nvPr/>
        </p:nvSpPr>
        <p:spPr>
          <a:xfrm>
            <a:off x="5163738" y="4365855"/>
            <a:ext cx="903764" cy="395869"/>
          </a:xfrm>
          <a:prstGeom prst="rect">
            <a:avLst/>
          </a:prstGeom>
          <a:noFill/>
        </p:spPr>
        <p:txBody>
          <a:bodyPr wrap="square" lIns="36000" tIns="36000" rIns="36000" bIns="36000" rtlCol="0">
            <a:spAutoFit/>
          </a:bodyPr>
          <a:lstStyle/>
          <a:p>
            <a:pPr algn="ctr" fontAlgn="ctr"/>
            <a:r>
              <a:rPr lang="en-US" sz="1050" dirty="0" smtClean="0">
                <a:latin typeface="Huawei Sans" panose="020C0503030203020204" pitchFamily="34" charset="0"/>
              </a:rPr>
              <a:t>Negotiation responder</a:t>
            </a:r>
            <a:endParaRPr lang="en-US" sz="1050" dirty="0">
              <a:latin typeface="Huawei Sans" panose="020C0503030203020204" pitchFamily="34" charset="0"/>
            </a:endParaRPr>
          </a:p>
        </p:txBody>
      </p:sp>
      <p:cxnSp>
        <p:nvCxnSpPr>
          <p:cNvPr id="26" name="Straight Arrow Connector 26"/>
          <p:cNvCxnSpPr>
            <a:stCxn id="12" idx="3"/>
            <a:endCxn id="13" idx="1"/>
          </p:cNvCxnSpPr>
          <p:nvPr/>
        </p:nvCxnSpPr>
        <p:spPr>
          <a:xfrm>
            <a:off x="2866990" y="3234287"/>
            <a:ext cx="1015189"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8"/>
          <p:cNvCxnSpPr>
            <a:stCxn id="16" idx="3"/>
            <a:endCxn id="17" idx="1"/>
          </p:cNvCxnSpPr>
          <p:nvPr/>
        </p:nvCxnSpPr>
        <p:spPr>
          <a:xfrm>
            <a:off x="2866990" y="4310119"/>
            <a:ext cx="1015189"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31"/>
          <p:cNvCxnSpPr>
            <a:stCxn id="20" idx="3"/>
            <a:endCxn id="21" idx="1"/>
          </p:cNvCxnSpPr>
          <p:nvPr/>
        </p:nvCxnSpPr>
        <p:spPr>
          <a:xfrm>
            <a:off x="2866990" y="5385951"/>
            <a:ext cx="1015189" cy="0"/>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34"/>
          <p:cNvCxnSpPr>
            <a:stCxn id="22" idx="3"/>
            <a:endCxn id="23" idx="1"/>
          </p:cNvCxnSpPr>
          <p:nvPr/>
        </p:nvCxnSpPr>
        <p:spPr>
          <a:xfrm>
            <a:off x="2866990" y="5923866"/>
            <a:ext cx="1015189" cy="0"/>
          </a:xfrm>
          <a:prstGeom prst="straightConnector1">
            <a:avLst/>
          </a:prstGeom>
          <a:ln w="19050">
            <a:solidFill>
              <a:srgbClr val="FFD17D"/>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30" name="Straight Arrow Connector 37"/>
          <p:cNvCxnSpPr>
            <a:stCxn id="14" idx="3"/>
            <a:endCxn id="15" idx="1"/>
          </p:cNvCxnSpPr>
          <p:nvPr/>
        </p:nvCxnSpPr>
        <p:spPr>
          <a:xfrm>
            <a:off x="2866990" y="3772203"/>
            <a:ext cx="1015189" cy="0"/>
          </a:xfrm>
          <a:prstGeom prst="straightConnector1">
            <a:avLst/>
          </a:prstGeom>
          <a:ln w="19050">
            <a:headEnd type="triangle"/>
            <a:tailEnd type="none"/>
          </a:ln>
        </p:spPr>
        <p:style>
          <a:lnRef idx="1">
            <a:schemeClr val="accent1"/>
          </a:lnRef>
          <a:fillRef idx="0">
            <a:schemeClr val="accent1"/>
          </a:fillRef>
          <a:effectRef idx="0">
            <a:schemeClr val="accent1"/>
          </a:effectRef>
          <a:fontRef idx="minor">
            <a:schemeClr val="tx1"/>
          </a:fontRef>
        </p:style>
      </p:cxnSp>
      <p:cxnSp>
        <p:nvCxnSpPr>
          <p:cNvPr id="31" name="Straight Arrow Connector 38"/>
          <p:cNvCxnSpPr>
            <a:stCxn id="18" idx="3"/>
            <a:endCxn id="19" idx="1"/>
          </p:cNvCxnSpPr>
          <p:nvPr/>
        </p:nvCxnSpPr>
        <p:spPr>
          <a:xfrm>
            <a:off x="2866990" y="4848035"/>
            <a:ext cx="1015189" cy="0"/>
          </a:xfrm>
          <a:prstGeom prst="straightConnector1">
            <a:avLst/>
          </a:prstGeom>
          <a:ln w="19050">
            <a:headEnd type="triangle"/>
            <a:tailEnd type="none"/>
          </a:ln>
        </p:spPr>
        <p:style>
          <a:lnRef idx="1">
            <a:schemeClr val="accent1"/>
          </a:lnRef>
          <a:fillRef idx="0">
            <a:schemeClr val="accent1"/>
          </a:fillRef>
          <a:effectRef idx="0">
            <a:schemeClr val="accent1"/>
          </a:effectRef>
          <a:fontRef idx="minor">
            <a:schemeClr val="tx1"/>
          </a:fontRef>
        </p:style>
      </p:cxnSp>
      <p:sp>
        <p:nvSpPr>
          <p:cNvPr id="32" name="椭圆 50">
            <a:extLst>
              <a:ext uri="{FF2B5EF4-FFF2-40B4-BE49-F238E27FC236}">
                <a16:creationId xmlns="" xmlns:a16="http://schemas.microsoft.com/office/drawing/2014/main" id="{4C7C4E63-07F2-484E-A141-F01D18F8D379}"/>
              </a:ext>
            </a:extLst>
          </p:cNvPr>
          <p:cNvSpPr/>
          <p:nvPr/>
        </p:nvSpPr>
        <p:spPr>
          <a:xfrm>
            <a:off x="2910179" y="3108291"/>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r>
              <a:rPr lang="en-US" sz="900" dirty="0" smtClean="0">
                <a:solidFill>
                  <a:schemeClr val="tx1"/>
                </a:solidFill>
                <a:latin typeface="Huawei Sans" panose="020C0503030203020204" pitchFamily="34" charset="0"/>
              </a:rPr>
              <a:t>1</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椭圆 50">
            <a:extLst>
              <a:ext uri="{FF2B5EF4-FFF2-40B4-BE49-F238E27FC236}">
                <a16:creationId xmlns="" xmlns:a16="http://schemas.microsoft.com/office/drawing/2014/main" id="{4C7C4E63-07F2-484E-A141-F01D18F8D379}"/>
              </a:ext>
            </a:extLst>
          </p:cNvPr>
          <p:cNvSpPr/>
          <p:nvPr/>
        </p:nvSpPr>
        <p:spPr>
          <a:xfrm>
            <a:off x="3627306" y="3653685"/>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r>
              <a:rPr lang="en-US" sz="900" dirty="0" smtClean="0">
                <a:solidFill>
                  <a:schemeClr val="tx1"/>
                </a:solidFill>
                <a:latin typeface="Huawei Sans" panose="020C0503030203020204" pitchFamily="34" charset="0"/>
              </a:rPr>
              <a:t>2</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椭圆 50">
            <a:extLst>
              <a:ext uri="{FF2B5EF4-FFF2-40B4-BE49-F238E27FC236}">
                <a16:creationId xmlns="" xmlns:a16="http://schemas.microsoft.com/office/drawing/2014/main" id="{4C7C4E63-07F2-484E-A141-F01D18F8D379}"/>
              </a:ext>
            </a:extLst>
          </p:cNvPr>
          <p:cNvSpPr/>
          <p:nvPr/>
        </p:nvSpPr>
        <p:spPr>
          <a:xfrm>
            <a:off x="3621577" y="4718122"/>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r>
              <a:rPr lang="en-US" sz="900" dirty="0" smtClean="0">
                <a:solidFill>
                  <a:schemeClr val="tx1"/>
                </a:solidFill>
                <a:latin typeface="Huawei Sans" panose="020C0503030203020204" pitchFamily="34" charset="0"/>
              </a:rPr>
              <a:t>4</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椭圆 50">
            <a:extLst>
              <a:ext uri="{FF2B5EF4-FFF2-40B4-BE49-F238E27FC236}">
                <a16:creationId xmlns="" xmlns:a16="http://schemas.microsoft.com/office/drawing/2014/main" id="{4C7C4E63-07F2-484E-A141-F01D18F8D379}"/>
              </a:ext>
            </a:extLst>
          </p:cNvPr>
          <p:cNvSpPr/>
          <p:nvPr/>
        </p:nvSpPr>
        <p:spPr>
          <a:xfrm>
            <a:off x="3630151" y="5824411"/>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r>
              <a:rPr lang="en-US" sz="900" dirty="0" smtClean="0">
                <a:solidFill>
                  <a:schemeClr val="tx1"/>
                </a:solidFill>
                <a:latin typeface="Huawei Sans" panose="020C0503030203020204" pitchFamily="34" charset="0"/>
              </a:rPr>
              <a:t>6</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椭圆 50">
            <a:extLst>
              <a:ext uri="{FF2B5EF4-FFF2-40B4-BE49-F238E27FC236}">
                <a16:creationId xmlns="" xmlns:a16="http://schemas.microsoft.com/office/drawing/2014/main" id="{4C7C4E63-07F2-484E-A141-F01D18F8D379}"/>
              </a:ext>
            </a:extLst>
          </p:cNvPr>
          <p:cNvSpPr/>
          <p:nvPr/>
        </p:nvSpPr>
        <p:spPr>
          <a:xfrm>
            <a:off x="2910179" y="4199079"/>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r>
              <a:rPr lang="en-US" sz="900" dirty="0" smtClean="0">
                <a:solidFill>
                  <a:schemeClr val="tx1"/>
                </a:solidFill>
                <a:latin typeface="Huawei Sans" panose="020C0503030203020204" pitchFamily="34" charset="0"/>
              </a:rPr>
              <a:t>3</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椭圆 50">
            <a:extLst>
              <a:ext uri="{FF2B5EF4-FFF2-40B4-BE49-F238E27FC236}">
                <a16:creationId xmlns="" xmlns:a16="http://schemas.microsoft.com/office/drawing/2014/main" id="{4C7C4E63-07F2-484E-A141-F01D18F8D379}"/>
              </a:ext>
            </a:extLst>
          </p:cNvPr>
          <p:cNvSpPr/>
          <p:nvPr/>
        </p:nvSpPr>
        <p:spPr>
          <a:xfrm>
            <a:off x="2910179" y="5283424"/>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r>
              <a:rPr lang="en-US" sz="900" dirty="0" smtClean="0">
                <a:solidFill>
                  <a:schemeClr val="tx1"/>
                </a:solidFill>
                <a:latin typeface="Huawei Sans" panose="020C0503030203020204" pitchFamily="34" charset="0"/>
              </a:rPr>
              <a:t>5</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Rectangle 50"/>
          <p:cNvSpPr/>
          <p:nvPr/>
        </p:nvSpPr>
        <p:spPr>
          <a:xfrm>
            <a:off x="6849623" y="3614482"/>
            <a:ext cx="1440000" cy="612000"/>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900" dirty="0" smtClean="0">
                <a:solidFill>
                  <a:schemeClr val="tx1"/>
                </a:solidFill>
                <a:latin typeface="Huawei Sans" panose="020C0503030203020204" pitchFamily="34" charset="0"/>
              </a:rPr>
              <a:t>Initiates an IKE proposal and generates key and identity information.</a:t>
            </a:r>
            <a:endParaRPr lang="en-US" sz="900" dirty="0">
              <a:solidFill>
                <a:schemeClr val="tx1"/>
              </a:solidFill>
              <a:latin typeface="Huawei Sans" panose="020C0503030203020204" pitchFamily="34" charset="0"/>
            </a:endParaRPr>
          </a:p>
        </p:txBody>
      </p:sp>
      <p:sp>
        <p:nvSpPr>
          <p:cNvPr id="39" name="Rectangle 51"/>
          <p:cNvSpPr/>
          <p:nvPr/>
        </p:nvSpPr>
        <p:spPr>
          <a:xfrm>
            <a:off x="9305164" y="3614482"/>
            <a:ext cx="1440000" cy="612000"/>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900" dirty="0" smtClean="0">
                <a:solidFill>
                  <a:schemeClr val="tx1"/>
                </a:solidFill>
                <a:latin typeface="Huawei Sans" panose="020C0503030203020204" pitchFamily="34" charset="0"/>
              </a:rPr>
              <a:t>Searches for the matching proposal algorithm, generates a key, and authenticates the identity.</a:t>
            </a:r>
            <a:endParaRPr lang="en-US" sz="900" dirty="0">
              <a:solidFill>
                <a:schemeClr val="tx1"/>
              </a:solidFill>
              <a:latin typeface="Huawei Sans" panose="020C0503030203020204" pitchFamily="34" charset="0"/>
            </a:endParaRPr>
          </a:p>
        </p:txBody>
      </p:sp>
      <p:sp>
        <p:nvSpPr>
          <p:cNvPr id="40" name="Rectangle 52"/>
          <p:cNvSpPr/>
          <p:nvPr/>
        </p:nvSpPr>
        <p:spPr>
          <a:xfrm>
            <a:off x="6849623" y="4349557"/>
            <a:ext cx="1440000" cy="612000"/>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900" dirty="0" smtClean="0">
                <a:solidFill>
                  <a:schemeClr val="tx1"/>
                </a:solidFill>
                <a:latin typeface="Huawei Sans" panose="020C0503030203020204" pitchFamily="34" charset="0"/>
              </a:rPr>
              <a:t>Accepts the proposal and generates a key.</a:t>
            </a:r>
            <a:endParaRPr lang="en-US" sz="900" dirty="0">
              <a:solidFill>
                <a:schemeClr val="tx1"/>
              </a:solidFill>
              <a:latin typeface="Huawei Sans" panose="020C0503030203020204" pitchFamily="34" charset="0"/>
            </a:endParaRPr>
          </a:p>
        </p:txBody>
      </p:sp>
      <p:sp>
        <p:nvSpPr>
          <p:cNvPr id="41" name="Rectangle 53"/>
          <p:cNvSpPr/>
          <p:nvPr/>
        </p:nvSpPr>
        <p:spPr>
          <a:xfrm>
            <a:off x="9305165" y="4349557"/>
            <a:ext cx="1440000" cy="612000"/>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900" dirty="0" smtClean="0">
                <a:solidFill>
                  <a:schemeClr val="tx1"/>
                </a:solidFill>
                <a:latin typeface="Huawei Sans" panose="020C0503030203020204" pitchFamily="34" charset="0"/>
              </a:rPr>
              <a:t>Sends key generation information, identity information, and authentication data.</a:t>
            </a:r>
            <a:endParaRPr lang="en-US" sz="900" dirty="0">
              <a:solidFill>
                <a:schemeClr val="tx1"/>
              </a:solidFill>
              <a:latin typeface="Huawei Sans" panose="020C0503030203020204" pitchFamily="34" charset="0"/>
            </a:endParaRPr>
          </a:p>
        </p:txBody>
      </p:sp>
      <p:sp>
        <p:nvSpPr>
          <p:cNvPr id="42" name="Rectangle 54"/>
          <p:cNvSpPr/>
          <p:nvPr/>
        </p:nvSpPr>
        <p:spPr>
          <a:xfrm>
            <a:off x="6849623" y="5084632"/>
            <a:ext cx="1440000" cy="612000"/>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900" dirty="0" smtClean="0">
                <a:solidFill>
                  <a:schemeClr val="tx1"/>
                </a:solidFill>
                <a:latin typeface="Huawei Sans" panose="020C0503030203020204" pitchFamily="34" charset="0"/>
              </a:rPr>
              <a:t>Sends authentication data.</a:t>
            </a:r>
            <a:endParaRPr lang="en-US" sz="900" dirty="0">
              <a:solidFill>
                <a:schemeClr val="tx1"/>
              </a:solidFill>
              <a:latin typeface="Huawei Sans" panose="020C0503030203020204" pitchFamily="34" charset="0"/>
            </a:endParaRPr>
          </a:p>
        </p:txBody>
      </p:sp>
      <p:sp>
        <p:nvSpPr>
          <p:cNvPr id="43" name="Rectangle 55"/>
          <p:cNvSpPr/>
          <p:nvPr/>
        </p:nvSpPr>
        <p:spPr>
          <a:xfrm>
            <a:off x="9302945" y="5084632"/>
            <a:ext cx="1440000" cy="612000"/>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900" dirty="0" smtClean="0">
                <a:solidFill>
                  <a:schemeClr val="tx1"/>
                </a:solidFill>
                <a:latin typeface="Huawei Sans" panose="020C0503030203020204" pitchFamily="34" charset="0"/>
              </a:rPr>
              <a:t>Verifies key exchange.</a:t>
            </a:r>
            <a:endParaRPr lang="en-US" sz="900" dirty="0">
              <a:solidFill>
                <a:schemeClr val="tx1"/>
              </a:solidFill>
              <a:latin typeface="Huawei Sans" panose="020C0503030203020204" pitchFamily="34" charset="0"/>
            </a:endParaRPr>
          </a:p>
        </p:txBody>
      </p:sp>
      <p:sp>
        <p:nvSpPr>
          <p:cNvPr id="44" name="TextBox 56"/>
          <p:cNvSpPr txBox="1"/>
          <p:nvPr/>
        </p:nvSpPr>
        <p:spPr>
          <a:xfrm>
            <a:off x="6911306" y="3264543"/>
            <a:ext cx="1316633" cy="234286"/>
          </a:xfrm>
          <a:prstGeom prst="rect">
            <a:avLst/>
          </a:prstGeom>
          <a:noFill/>
        </p:spPr>
        <p:txBody>
          <a:bodyPr wrap="none" lIns="36000" tIns="36000" rIns="36000" bIns="36000" rtlCol="0">
            <a:spAutoFit/>
          </a:bodyPr>
          <a:lstStyle/>
          <a:p>
            <a:pPr fontAlgn="ctr"/>
            <a:r>
              <a:rPr lang="en-US" sz="1050" dirty="0" smtClean="0">
                <a:latin typeface="Huawei Sans" panose="020C0503030203020204" pitchFamily="34" charset="0"/>
              </a:rPr>
              <a:t>Negotiation initiator</a:t>
            </a:r>
            <a:endParaRPr lang="en-US" sz="1050" dirty="0">
              <a:latin typeface="Huawei Sans" panose="020C0503030203020204" pitchFamily="34" charset="0"/>
            </a:endParaRPr>
          </a:p>
        </p:txBody>
      </p:sp>
      <p:sp>
        <p:nvSpPr>
          <p:cNvPr id="45" name="TextBox 57"/>
          <p:cNvSpPr txBox="1"/>
          <p:nvPr/>
        </p:nvSpPr>
        <p:spPr>
          <a:xfrm>
            <a:off x="9302945" y="3291439"/>
            <a:ext cx="1444874" cy="234286"/>
          </a:xfrm>
          <a:prstGeom prst="rect">
            <a:avLst/>
          </a:prstGeom>
          <a:noFill/>
        </p:spPr>
        <p:txBody>
          <a:bodyPr wrap="none" lIns="36000" tIns="36000" rIns="36000" bIns="36000" rtlCol="0">
            <a:spAutoFit/>
          </a:bodyPr>
          <a:lstStyle/>
          <a:p>
            <a:pPr fontAlgn="ctr"/>
            <a:r>
              <a:rPr lang="en-US" sz="1050" dirty="0" smtClean="0">
                <a:latin typeface="Huawei Sans" panose="020C0503030203020204" pitchFamily="34" charset="0"/>
              </a:rPr>
              <a:t>Negotiation responder</a:t>
            </a:r>
            <a:endParaRPr lang="en-US" sz="1050" dirty="0">
              <a:latin typeface="Huawei Sans" panose="020C0503030203020204" pitchFamily="34" charset="0"/>
            </a:endParaRPr>
          </a:p>
        </p:txBody>
      </p:sp>
      <p:cxnSp>
        <p:nvCxnSpPr>
          <p:cNvPr id="46" name="Straight Arrow Connector 58"/>
          <p:cNvCxnSpPr/>
          <p:nvPr/>
        </p:nvCxnSpPr>
        <p:spPr>
          <a:xfrm flipV="1">
            <a:off x="8388333" y="3920482"/>
            <a:ext cx="916831"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59"/>
          <p:cNvCxnSpPr/>
          <p:nvPr/>
        </p:nvCxnSpPr>
        <p:spPr>
          <a:xfrm flipV="1">
            <a:off x="8388333" y="5390632"/>
            <a:ext cx="914612"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60"/>
          <p:cNvCxnSpPr>
            <a:stCxn id="40" idx="3"/>
            <a:endCxn id="41" idx="1"/>
          </p:cNvCxnSpPr>
          <p:nvPr/>
        </p:nvCxnSpPr>
        <p:spPr>
          <a:xfrm>
            <a:off x="8289623" y="4655557"/>
            <a:ext cx="1015542" cy="0"/>
          </a:xfrm>
          <a:prstGeom prst="straightConnector1">
            <a:avLst/>
          </a:prstGeom>
          <a:ln w="19050">
            <a:headEnd type="triangle"/>
            <a:tailEnd type="none"/>
          </a:ln>
        </p:spPr>
        <p:style>
          <a:lnRef idx="1">
            <a:schemeClr val="accent1"/>
          </a:lnRef>
          <a:fillRef idx="0">
            <a:schemeClr val="accent1"/>
          </a:fillRef>
          <a:effectRef idx="0">
            <a:schemeClr val="accent1"/>
          </a:effectRef>
          <a:fontRef idx="minor">
            <a:schemeClr val="tx1"/>
          </a:fontRef>
        </p:style>
      </p:cxnSp>
      <p:sp>
        <p:nvSpPr>
          <p:cNvPr id="49" name="椭圆 50">
            <a:extLst>
              <a:ext uri="{FF2B5EF4-FFF2-40B4-BE49-F238E27FC236}">
                <a16:creationId xmlns="" xmlns:a16="http://schemas.microsoft.com/office/drawing/2014/main" id="{4C7C4E63-07F2-484E-A141-F01D18F8D379}"/>
              </a:ext>
            </a:extLst>
          </p:cNvPr>
          <p:cNvSpPr/>
          <p:nvPr/>
        </p:nvSpPr>
        <p:spPr>
          <a:xfrm>
            <a:off x="8330947" y="3821595"/>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r>
              <a:rPr lang="en-US" sz="900" dirty="0" smtClean="0">
                <a:solidFill>
                  <a:schemeClr val="tx1"/>
                </a:solidFill>
                <a:latin typeface="Huawei Sans" panose="020C0503030203020204" pitchFamily="34" charset="0"/>
              </a:rPr>
              <a:t>1</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椭圆 50">
            <a:extLst>
              <a:ext uri="{FF2B5EF4-FFF2-40B4-BE49-F238E27FC236}">
                <a16:creationId xmlns="" xmlns:a16="http://schemas.microsoft.com/office/drawing/2014/main" id="{4C7C4E63-07F2-484E-A141-F01D18F8D379}"/>
              </a:ext>
            </a:extLst>
          </p:cNvPr>
          <p:cNvSpPr/>
          <p:nvPr/>
        </p:nvSpPr>
        <p:spPr>
          <a:xfrm>
            <a:off x="9047299" y="4560023"/>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r>
              <a:rPr lang="en-US" sz="900" dirty="0" smtClean="0">
                <a:solidFill>
                  <a:schemeClr val="tx1"/>
                </a:solidFill>
                <a:latin typeface="Huawei Sans" panose="020C0503030203020204" pitchFamily="34" charset="0"/>
              </a:rPr>
              <a:t>2</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椭圆 50">
            <a:extLst>
              <a:ext uri="{FF2B5EF4-FFF2-40B4-BE49-F238E27FC236}">
                <a16:creationId xmlns="" xmlns:a16="http://schemas.microsoft.com/office/drawing/2014/main" id="{4C7C4E63-07F2-484E-A141-F01D18F8D379}"/>
              </a:ext>
            </a:extLst>
          </p:cNvPr>
          <p:cNvSpPr/>
          <p:nvPr/>
        </p:nvSpPr>
        <p:spPr>
          <a:xfrm>
            <a:off x="8330947" y="5208875"/>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r>
              <a:rPr lang="en-US" sz="900" dirty="0" smtClean="0">
                <a:solidFill>
                  <a:schemeClr val="tx1"/>
                </a:solidFill>
                <a:latin typeface="Huawei Sans" panose="020C0503030203020204" pitchFamily="34" charset="0"/>
              </a:rPr>
              <a:t>3</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2" name="Straight Arrow Connector 77"/>
          <p:cNvCxnSpPr/>
          <p:nvPr/>
        </p:nvCxnSpPr>
        <p:spPr>
          <a:xfrm>
            <a:off x="5350459" y="5727256"/>
            <a:ext cx="506275" cy="0"/>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53" name="TextBox 79"/>
          <p:cNvSpPr txBox="1"/>
          <p:nvPr/>
        </p:nvSpPr>
        <p:spPr>
          <a:xfrm>
            <a:off x="5199942" y="5736046"/>
            <a:ext cx="739986" cy="395869"/>
          </a:xfrm>
          <a:prstGeom prst="rect">
            <a:avLst/>
          </a:prstGeom>
          <a:noFill/>
        </p:spPr>
        <p:txBody>
          <a:bodyPr wrap="square" lIns="36000" tIns="36000" rIns="36000" bIns="36000" rtlCol="0">
            <a:spAutoFit/>
          </a:bodyPr>
          <a:lstStyle/>
          <a:p>
            <a:pPr algn="ctr" fontAlgn="ctr"/>
            <a:r>
              <a:rPr lang="en-US" sz="1050" dirty="0" smtClean="0">
                <a:latin typeface="Huawei Sans" panose="020C0503030203020204" pitchFamily="34" charset="0"/>
              </a:rPr>
              <a:t>Encrypted data</a:t>
            </a:r>
            <a:endParaRPr lang="en-US" sz="1050" dirty="0">
              <a:latin typeface="Huawei Sans" panose="020C0503030203020204" pitchFamily="34" charset="0"/>
            </a:endParaRPr>
          </a:p>
        </p:txBody>
      </p:sp>
      <p:grpSp>
        <p:nvGrpSpPr>
          <p:cNvPr id="4" name="组合 3"/>
          <p:cNvGrpSpPr/>
          <p:nvPr/>
        </p:nvGrpSpPr>
        <p:grpSpPr>
          <a:xfrm>
            <a:off x="5821200" y="71577"/>
            <a:ext cx="5924899" cy="288000"/>
            <a:chOff x="5976198" y="71577"/>
            <a:chExt cx="5924899" cy="288000"/>
          </a:xfrm>
        </p:grpSpPr>
        <p:sp>
          <p:nvSpPr>
            <p:cNvPr id="76" name="五边形 75"/>
            <p:cNvSpPr/>
            <p:nvPr/>
          </p:nvSpPr>
          <p:spPr bwMode="auto">
            <a:xfrm>
              <a:off x="5976198" y="71577"/>
              <a:ext cx="1526032" cy="288000"/>
            </a:xfrm>
            <a:prstGeom prst="homePlate">
              <a:avLst/>
            </a:prstGeom>
            <a:solidFill>
              <a:srgbClr val="D9D9D9"/>
            </a:solidFill>
            <a:ln w="9525" cap="flat" cmpd="sng" algn="ctr">
              <a:solidFill>
                <a:srgbClr val="BEE9EE"/>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IKE Overview</a:t>
              </a:r>
              <a:endParaRPr lang="en-US" sz="900" dirty="0">
                <a:latin typeface="Huawei Sans" panose="020C0503030203020204" pitchFamily="34" charset="0"/>
              </a:endParaRPr>
            </a:p>
          </p:txBody>
        </p:sp>
        <p:sp>
          <p:nvSpPr>
            <p:cNvPr id="77" name="燕尾形 76"/>
            <p:cNvSpPr/>
            <p:nvPr/>
          </p:nvSpPr>
          <p:spPr bwMode="auto">
            <a:xfrm>
              <a:off x="8896585" y="71577"/>
              <a:ext cx="1538223"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rPr>
                <a:t>IKEv2</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燕尾形 25"/>
            <p:cNvSpPr/>
            <p:nvPr/>
          </p:nvSpPr>
          <p:spPr bwMode="auto">
            <a:xfrm>
              <a:off x="10362874" y="71577"/>
              <a:ext cx="1538223"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rPr>
                <a:t>Defining IPsec-Protected Data Flows</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燕尾形 25"/>
            <p:cNvSpPr/>
            <p:nvPr/>
          </p:nvSpPr>
          <p:spPr bwMode="auto">
            <a:xfrm>
              <a:off x="7430296" y="71577"/>
              <a:ext cx="1538223" cy="288000"/>
            </a:xfrm>
            <a:prstGeom prst="chevron">
              <a:avLst/>
            </a:prstGeom>
            <a:solidFill>
              <a:srgbClr val="56C4D2"/>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b="1" kern="0" dirty="0">
                  <a:solidFill>
                    <a:schemeClr val="bg1"/>
                  </a:solidFill>
                  <a:latin typeface="Huawei Sans" panose="020C0503030203020204" pitchFamily="34" charset="0"/>
                  <a:ea typeface="方正兰亭黑简体" panose="02000000000000000000" pitchFamily="2" charset="-122"/>
                </a:rPr>
                <a:t>IKEv1</a:t>
              </a:r>
              <a:endParaRPr lang="en-US" altLang="zh-CN" sz="10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72066989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04802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IKEv1 Negotiation Phase 2</a:t>
            </a:r>
            <a:endParaRPr lang="en-US" dirty="0"/>
          </a:p>
        </p:txBody>
      </p:sp>
      <p:sp>
        <p:nvSpPr>
          <p:cNvPr id="3" name="Text Placeholder 2"/>
          <p:cNvSpPr>
            <a:spLocks noGrp="1"/>
          </p:cNvSpPr>
          <p:nvPr>
            <p:ph type="body" sz="quarter" idx="10"/>
          </p:nvPr>
        </p:nvSpPr>
        <p:spPr/>
        <p:txBody>
          <a:bodyPr/>
          <a:lstStyle/>
          <a:p>
            <a:pPr algn="l"/>
            <a:r>
              <a:rPr lang="en-US" sz="1600" dirty="0" smtClean="0">
                <a:latin typeface="Huawei Sans" panose="020C0503030203020204" pitchFamily="34" charset="0"/>
              </a:rPr>
              <a:t>In IKEv2 negotiation phase 2, IPsec SAs are established to securely transmit data and generate the key for data transmission.</a:t>
            </a:r>
            <a:endParaRPr lang="en-US" altLang="zh-CN" sz="1600" dirty="0" smtClean="0">
              <a:latin typeface="Huawei Sans" panose="020C0503030203020204" pitchFamily="34" charset="0"/>
              <a:sym typeface="Huawei Sans" panose="020C0503030203020204" pitchFamily="34" charset="0"/>
            </a:endParaRPr>
          </a:p>
          <a:p>
            <a:pPr algn="l"/>
            <a:r>
              <a:rPr lang="en-US" sz="1600" dirty="0" smtClean="0">
                <a:latin typeface="Huawei Sans" panose="020C0503030203020204" pitchFamily="34" charset="0"/>
              </a:rPr>
              <a:t>This phase uses the quick mode. This mode uses the keys generated in phase 1 to verify the integrity of ISAKMP messages and identities of the initiator and responder, and to encrypt ISAKMP messages, ensuring exchange security.</a:t>
            </a:r>
            <a:endParaRPr lang="en-US" sz="1600" dirty="0">
              <a:latin typeface="Huawei Sans" panose="020C0503030203020204" pitchFamily="34" charset="0"/>
            </a:endParaRPr>
          </a:p>
        </p:txBody>
      </p:sp>
      <p:sp>
        <p:nvSpPr>
          <p:cNvPr id="8" name="圆角矩形 75"/>
          <p:cNvSpPr/>
          <p:nvPr/>
        </p:nvSpPr>
        <p:spPr>
          <a:xfrm>
            <a:off x="1487488" y="3016291"/>
            <a:ext cx="9394410" cy="396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rPr>
              <a:t>Quick Mode</a:t>
            </a:r>
          </a:p>
        </p:txBody>
      </p:sp>
      <p:sp>
        <p:nvSpPr>
          <p:cNvPr id="9" name="圆角矩形 75"/>
          <p:cNvSpPr/>
          <p:nvPr/>
        </p:nvSpPr>
        <p:spPr>
          <a:xfrm>
            <a:off x="1487488" y="3476382"/>
            <a:ext cx="9394410" cy="255397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Rectangle 5"/>
          <p:cNvSpPr/>
          <p:nvPr/>
        </p:nvSpPr>
        <p:spPr>
          <a:xfrm>
            <a:off x="4147494" y="3842559"/>
            <a:ext cx="1368000" cy="576000"/>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900" dirty="0" smtClean="0">
                <a:solidFill>
                  <a:schemeClr val="tx1"/>
                </a:solidFill>
                <a:latin typeface="Huawei Sans" panose="020C0503030203020204" pitchFamily="34" charset="0"/>
              </a:rPr>
              <a:t>Sends an IPsec proposal, identity, and authentication data.</a:t>
            </a:r>
            <a:endParaRPr lang="en-US" sz="900" dirty="0">
              <a:solidFill>
                <a:schemeClr val="tx1"/>
              </a:solidFill>
              <a:latin typeface="Huawei Sans" panose="020C0503030203020204" pitchFamily="34" charset="0"/>
            </a:endParaRPr>
          </a:p>
        </p:txBody>
      </p:sp>
      <p:sp>
        <p:nvSpPr>
          <p:cNvPr id="11" name="Rectangle 6"/>
          <p:cNvSpPr/>
          <p:nvPr/>
        </p:nvSpPr>
        <p:spPr>
          <a:xfrm>
            <a:off x="6542750" y="3842559"/>
            <a:ext cx="1368000" cy="576000"/>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900" dirty="0" smtClean="0">
                <a:solidFill>
                  <a:schemeClr val="tx1"/>
                </a:solidFill>
                <a:latin typeface="Huawei Sans" panose="020C0503030203020204" pitchFamily="34" charset="0"/>
              </a:rPr>
              <a:t>Searches for the matching proposal and generates a key.</a:t>
            </a:r>
            <a:endParaRPr lang="en-US" sz="900" dirty="0">
              <a:solidFill>
                <a:schemeClr val="tx1"/>
              </a:solidFill>
              <a:latin typeface="Huawei Sans" panose="020C0503030203020204" pitchFamily="34" charset="0"/>
            </a:endParaRPr>
          </a:p>
        </p:txBody>
      </p:sp>
      <p:sp>
        <p:nvSpPr>
          <p:cNvPr id="12" name="Rectangle 7"/>
          <p:cNvSpPr/>
          <p:nvPr/>
        </p:nvSpPr>
        <p:spPr>
          <a:xfrm>
            <a:off x="4147494" y="4577634"/>
            <a:ext cx="1368000" cy="576000"/>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900" dirty="0" smtClean="0">
                <a:solidFill>
                  <a:schemeClr val="tx1"/>
                </a:solidFill>
                <a:latin typeface="Huawei Sans" panose="020C0503030203020204" pitchFamily="34" charset="0"/>
              </a:rPr>
              <a:t>Accepts the proposal and generates a key.</a:t>
            </a:r>
            <a:endParaRPr lang="en-US" sz="900" dirty="0">
              <a:solidFill>
                <a:schemeClr val="tx1"/>
              </a:solidFill>
              <a:latin typeface="Huawei Sans" panose="020C0503030203020204" pitchFamily="34" charset="0"/>
            </a:endParaRPr>
          </a:p>
        </p:txBody>
      </p:sp>
      <p:sp>
        <p:nvSpPr>
          <p:cNvPr id="13" name="Rectangle 8"/>
          <p:cNvSpPr/>
          <p:nvPr/>
        </p:nvSpPr>
        <p:spPr>
          <a:xfrm>
            <a:off x="6542752" y="4577634"/>
            <a:ext cx="1368000" cy="576000"/>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900" dirty="0" smtClean="0">
                <a:solidFill>
                  <a:schemeClr val="tx1"/>
                </a:solidFill>
                <a:latin typeface="Huawei Sans" panose="020C0503030203020204" pitchFamily="34" charset="0"/>
              </a:rPr>
              <a:t>Sends the confirmed proposal, identity, and authentication data.</a:t>
            </a:r>
            <a:endParaRPr lang="en-US" sz="900" dirty="0">
              <a:solidFill>
                <a:schemeClr val="tx1"/>
              </a:solidFill>
              <a:latin typeface="Huawei Sans" panose="020C0503030203020204" pitchFamily="34" charset="0"/>
            </a:endParaRPr>
          </a:p>
        </p:txBody>
      </p:sp>
      <p:sp>
        <p:nvSpPr>
          <p:cNvPr id="14" name="Rectangle 9"/>
          <p:cNvSpPr/>
          <p:nvPr/>
        </p:nvSpPr>
        <p:spPr>
          <a:xfrm>
            <a:off x="4153333" y="5312709"/>
            <a:ext cx="1368000" cy="576000"/>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900" dirty="0" smtClean="0">
                <a:solidFill>
                  <a:schemeClr val="tx1"/>
                </a:solidFill>
                <a:latin typeface="Huawei Sans" panose="020C0503030203020204" pitchFamily="34" charset="0"/>
              </a:rPr>
              <a:t>Sends authentication data.</a:t>
            </a:r>
            <a:endParaRPr lang="en-US" sz="900" dirty="0">
              <a:solidFill>
                <a:schemeClr val="tx1"/>
              </a:solidFill>
              <a:latin typeface="Huawei Sans" panose="020C0503030203020204" pitchFamily="34" charset="0"/>
            </a:endParaRPr>
          </a:p>
        </p:txBody>
      </p:sp>
      <p:sp>
        <p:nvSpPr>
          <p:cNvPr id="15" name="Rectangle 10"/>
          <p:cNvSpPr/>
          <p:nvPr/>
        </p:nvSpPr>
        <p:spPr>
          <a:xfrm>
            <a:off x="6540531" y="5312709"/>
            <a:ext cx="1368000" cy="576000"/>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900" dirty="0" smtClean="0">
                <a:solidFill>
                  <a:schemeClr val="tx1"/>
                </a:solidFill>
                <a:latin typeface="Huawei Sans" panose="020C0503030203020204" pitchFamily="34" charset="0"/>
              </a:rPr>
              <a:t>Receives information.</a:t>
            </a:r>
            <a:endParaRPr lang="en-US" sz="900" dirty="0">
              <a:solidFill>
                <a:schemeClr val="tx1"/>
              </a:solidFill>
              <a:latin typeface="Huawei Sans" panose="020C0503030203020204" pitchFamily="34" charset="0"/>
            </a:endParaRPr>
          </a:p>
        </p:txBody>
      </p:sp>
      <p:sp>
        <p:nvSpPr>
          <p:cNvPr id="16" name="TextBox 11"/>
          <p:cNvSpPr txBox="1"/>
          <p:nvPr/>
        </p:nvSpPr>
        <p:spPr>
          <a:xfrm>
            <a:off x="4121312" y="3476381"/>
            <a:ext cx="1428596" cy="253916"/>
          </a:xfrm>
          <a:prstGeom prst="rect">
            <a:avLst/>
          </a:prstGeom>
          <a:noFill/>
        </p:spPr>
        <p:txBody>
          <a:bodyPr wrap="none" rtlCol="0">
            <a:spAutoFit/>
          </a:bodyPr>
          <a:lstStyle/>
          <a:p>
            <a:pPr algn="ctr" fontAlgn="ctr"/>
            <a:r>
              <a:rPr lang="en-US" sz="1050" dirty="0" smtClean="0">
                <a:latin typeface="Huawei Sans" panose="020C0503030203020204" pitchFamily="34" charset="0"/>
              </a:rPr>
              <a:t>Negotiation initiator</a:t>
            </a:r>
            <a:endParaRPr lang="en-US" sz="1050" dirty="0">
              <a:latin typeface="Huawei Sans" panose="020C0503030203020204" pitchFamily="34" charset="0"/>
            </a:endParaRPr>
          </a:p>
        </p:txBody>
      </p:sp>
      <p:sp>
        <p:nvSpPr>
          <p:cNvPr id="17" name="TextBox 12"/>
          <p:cNvSpPr txBox="1"/>
          <p:nvPr/>
        </p:nvSpPr>
        <p:spPr>
          <a:xfrm>
            <a:off x="6435025" y="3503277"/>
            <a:ext cx="1556836" cy="253916"/>
          </a:xfrm>
          <a:prstGeom prst="rect">
            <a:avLst/>
          </a:prstGeom>
          <a:noFill/>
        </p:spPr>
        <p:txBody>
          <a:bodyPr wrap="none" rtlCol="0">
            <a:spAutoFit/>
          </a:bodyPr>
          <a:lstStyle/>
          <a:p>
            <a:pPr algn="ctr" fontAlgn="ctr"/>
            <a:r>
              <a:rPr lang="en-US" sz="1050" dirty="0" smtClean="0">
                <a:latin typeface="Huawei Sans" panose="020C0503030203020204" pitchFamily="34" charset="0"/>
              </a:rPr>
              <a:t>Negotiation responder</a:t>
            </a:r>
            <a:endParaRPr lang="en-US" sz="1050" dirty="0">
              <a:latin typeface="Huawei Sans" panose="020C0503030203020204" pitchFamily="34" charset="0"/>
            </a:endParaRPr>
          </a:p>
        </p:txBody>
      </p:sp>
      <p:cxnSp>
        <p:nvCxnSpPr>
          <p:cNvPr id="18" name="Straight Arrow Connector 13"/>
          <p:cNvCxnSpPr>
            <a:stCxn id="10" idx="3"/>
            <a:endCxn id="11" idx="1"/>
          </p:cNvCxnSpPr>
          <p:nvPr/>
        </p:nvCxnSpPr>
        <p:spPr>
          <a:xfrm>
            <a:off x="5515494" y="4130559"/>
            <a:ext cx="1027256" cy="0"/>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4"/>
          <p:cNvCxnSpPr>
            <a:stCxn id="14" idx="3"/>
            <a:endCxn id="15" idx="1"/>
          </p:cNvCxnSpPr>
          <p:nvPr/>
        </p:nvCxnSpPr>
        <p:spPr>
          <a:xfrm>
            <a:off x="5521333" y="5600709"/>
            <a:ext cx="1019198" cy="0"/>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5"/>
          <p:cNvCxnSpPr>
            <a:stCxn id="12" idx="3"/>
            <a:endCxn id="13" idx="1"/>
          </p:cNvCxnSpPr>
          <p:nvPr/>
        </p:nvCxnSpPr>
        <p:spPr>
          <a:xfrm>
            <a:off x="5515494" y="4865634"/>
            <a:ext cx="1027258" cy="0"/>
          </a:xfrm>
          <a:prstGeom prst="straightConnector1">
            <a:avLst/>
          </a:prstGeom>
          <a:ln w="19050">
            <a:solidFill>
              <a:srgbClr val="FFD17D"/>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21" name="椭圆 50">
            <a:extLst>
              <a:ext uri="{FF2B5EF4-FFF2-40B4-BE49-F238E27FC236}">
                <a16:creationId xmlns="" xmlns:a16="http://schemas.microsoft.com/office/drawing/2014/main" id="{4C7C4E63-07F2-484E-A141-F01D18F8D379}"/>
              </a:ext>
            </a:extLst>
          </p:cNvPr>
          <p:cNvSpPr/>
          <p:nvPr/>
        </p:nvSpPr>
        <p:spPr>
          <a:xfrm>
            <a:off x="5568533" y="4033433"/>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900" dirty="0" smtClean="0">
                <a:solidFill>
                  <a:schemeClr val="tx1"/>
                </a:solidFill>
                <a:latin typeface="Huawei Sans" panose="020C0503030203020204" pitchFamily="34" charset="0"/>
              </a:rPr>
              <a:t>1</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椭圆 50">
            <a:extLst>
              <a:ext uri="{FF2B5EF4-FFF2-40B4-BE49-F238E27FC236}">
                <a16:creationId xmlns="" xmlns:a16="http://schemas.microsoft.com/office/drawing/2014/main" id="{4C7C4E63-07F2-484E-A141-F01D18F8D379}"/>
              </a:ext>
            </a:extLst>
          </p:cNvPr>
          <p:cNvSpPr/>
          <p:nvPr/>
        </p:nvSpPr>
        <p:spPr>
          <a:xfrm>
            <a:off x="6284885" y="4771861"/>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900" dirty="0" smtClean="0">
                <a:solidFill>
                  <a:schemeClr val="tx1"/>
                </a:solidFill>
                <a:latin typeface="Huawei Sans" panose="020C0503030203020204" pitchFamily="34" charset="0"/>
              </a:rPr>
              <a:t>2</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椭圆 50">
            <a:extLst>
              <a:ext uri="{FF2B5EF4-FFF2-40B4-BE49-F238E27FC236}">
                <a16:creationId xmlns="" xmlns:a16="http://schemas.microsoft.com/office/drawing/2014/main" id="{4C7C4E63-07F2-484E-A141-F01D18F8D379}"/>
              </a:ext>
            </a:extLst>
          </p:cNvPr>
          <p:cNvSpPr/>
          <p:nvPr/>
        </p:nvSpPr>
        <p:spPr>
          <a:xfrm>
            <a:off x="5568533" y="5483090"/>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900" dirty="0" smtClean="0">
                <a:solidFill>
                  <a:schemeClr val="tx1"/>
                </a:solidFill>
                <a:latin typeface="Huawei Sans" panose="020C0503030203020204" pitchFamily="34" charset="0"/>
              </a:rPr>
              <a:t>3</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4" name="Straight Arrow Connector 19"/>
          <p:cNvCxnSpPr/>
          <p:nvPr/>
        </p:nvCxnSpPr>
        <p:spPr>
          <a:xfrm>
            <a:off x="9118117" y="5914939"/>
            <a:ext cx="506275" cy="0"/>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0"/>
          <p:cNvSpPr txBox="1"/>
          <p:nvPr/>
        </p:nvSpPr>
        <p:spPr>
          <a:xfrm>
            <a:off x="9624392" y="5799523"/>
            <a:ext cx="971741" cy="230832"/>
          </a:xfrm>
          <a:prstGeom prst="rect">
            <a:avLst/>
          </a:prstGeom>
          <a:noFill/>
        </p:spPr>
        <p:txBody>
          <a:bodyPr wrap="none" rtlCol="0">
            <a:spAutoFit/>
          </a:bodyPr>
          <a:lstStyle/>
          <a:p>
            <a:pPr fontAlgn="ctr"/>
            <a:r>
              <a:rPr lang="en-US" sz="900" dirty="0" smtClean="0">
                <a:latin typeface="Huawei Sans" panose="020C0503030203020204" pitchFamily="34" charset="0"/>
              </a:rPr>
              <a:t>Encrypted data</a:t>
            </a:r>
            <a:endParaRPr lang="en-US" sz="900" dirty="0">
              <a:latin typeface="Huawei Sans" panose="020C0503030203020204" pitchFamily="34" charset="0"/>
            </a:endParaRPr>
          </a:p>
        </p:txBody>
      </p:sp>
      <p:grpSp>
        <p:nvGrpSpPr>
          <p:cNvPr id="4" name="组合 3"/>
          <p:cNvGrpSpPr/>
          <p:nvPr/>
        </p:nvGrpSpPr>
        <p:grpSpPr>
          <a:xfrm>
            <a:off x="5821200" y="71577"/>
            <a:ext cx="5924899" cy="288000"/>
            <a:chOff x="5976198" y="71577"/>
            <a:chExt cx="5924899" cy="288000"/>
          </a:xfrm>
        </p:grpSpPr>
        <p:sp>
          <p:nvSpPr>
            <p:cNvPr id="26" name="五边形 25"/>
            <p:cNvSpPr/>
            <p:nvPr/>
          </p:nvSpPr>
          <p:spPr bwMode="auto">
            <a:xfrm>
              <a:off x="5976198" y="71577"/>
              <a:ext cx="1526032" cy="288000"/>
            </a:xfrm>
            <a:prstGeom prst="homePlate">
              <a:avLst/>
            </a:prstGeom>
            <a:solidFill>
              <a:srgbClr val="D9D9D9"/>
            </a:solidFill>
            <a:ln w="9525" cap="flat" cmpd="sng" algn="ctr">
              <a:solidFill>
                <a:srgbClr val="BEE9EE"/>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IKE Overview</a:t>
              </a:r>
              <a:endParaRPr lang="en-US" sz="900" dirty="0">
                <a:latin typeface="Huawei Sans" panose="020C0503030203020204" pitchFamily="34" charset="0"/>
              </a:endParaRPr>
            </a:p>
          </p:txBody>
        </p:sp>
        <p:sp>
          <p:nvSpPr>
            <p:cNvPr id="27" name="燕尾形 26"/>
            <p:cNvSpPr/>
            <p:nvPr/>
          </p:nvSpPr>
          <p:spPr bwMode="auto">
            <a:xfrm>
              <a:off x="8896585" y="71577"/>
              <a:ext cx="1538223"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rPr>
                <a:t>IKEv2</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燕尾形 25"/>
            <p:cNvSpPr/>
            <p:nvPr/>
          </p:nvSpPr>
          <p:spPr bwMode="auto">
            <a:xfrm>
              <a:off x="10362874" y="71577"/>
              <a:ext cx="1538223"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rPr>
                <a:t>Defining IPsec-Protected Data Flows</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燕尾形 25"/>
            <p:cNvSpPr/>
            <p:nvPr/>
          </p:nvSpPr>
          <p:spPr bwMode="auto">
            <a:xfrm>
              <a:off x="7430296" y="71577"/>
              <a:ext cx="1538223" cy="288000"/>
            </a:xfrm>
            <a:prstGeom prst="chevron">
              <a:avLst/>
            </a:prstGeom>
            <a:solidFill>
              <a:srgbClr val="56C4D2"/>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b="1" kern="0" dirty="0">
                  <a:solidFill>
                    <a:schemeClr val="bg1"/>
                  </a:solidFill>
                  <a:latin typeface="Huawei Sans" panose="020C0503030203020204" pitchFamily="34" charset="0"/>
                  <a:ea typeface="方正兰亭黑简体" panose="02000000000000000000" pitchFamily="2" charset="-122"/>
                </a:rPr>
                <a:t>IKEv1</a:t>
              </a:r>
              <a:endParaRPr lang="en-US" altLang="zh-CN" sz="10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258752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IKEv2</a:t>
            </a:r>
            <a:endParaRPr lang="en-US" dirty="0"/>
          </a:p>
        </p:txBody>
      </p:sp>
      <p:sp>
        <p:nvSpPr>
          <p:cNvPr id="3" name="Text Placeholder 2"/>
          <p:cNvSpPr>
            <a:spLocks noGrp="1"/>
          </p:cNvSpPr>
          <p:nvPr>
            <p:ph type="body" sz="quarter" idx="10"/>
          </p:nvPr>
        </p:nvSpPr>
        <p:spPr/>
        <p:txBody>
          <a:bodyPr/>
          <a:lstStyle/>
          <a:p>
            <a:pPr algn="l"/>
            <a:r>
              <a:rPr lang="en-US" sz="1800" smtClean="0">
                <a:latin typeface="Huawei Sans" panose="020C0503030203020204" pitchFamily="34" charset="0"/>
              </a:rPr>
              <a:t>The process of establishing an SA through IKEv2 negotiation is much simpler than that through IKEv1 negotiation.</a:t>
            </a:r>
            <a:endParaRPr lang="en-US" altLang="zh-CN" sz="1800" smtClean="0">
              <a:latin typeface="Huawei Sans" panose="020C0503030203020204" pitchFamily="34" charset="0"/>
              <a:sym typeface="Huawei Sans" panose="020C0503030203020204" pitchFamily="34" charset="0"/>
            </a:endParaRPr>
          </a:p>
          <a:p>
            <a:pPr algn="l"/>
            <a:r>
              <a:rPr lang="en-US" sz="1800" smtClean="0">
                <a:latin typeface="Huawei Sans" panose="020C0503030203020204" pitchFamily="34" charset="0"/>
              </a:rPr>
              <a:t>In normal cases, IKEv2 can establish a pair of IPsec SAs through only four messages in two exchanges. One additional Create_Child_SA Exchange can be used to establish another pair of IPsec SAs if required, during which only two messages are exchanged.</a:t>
            </a:r>
          </a:p>
          <a:p>
            <a:pPr algn="l"/>
            <a:r>
              <a:rPr lang="en-US" sz="1800" smtClean="0">
                <a:latin typeface="Huawei Sans" panose="020C0503030203020204" pitchFamily="34" charset="0"/>
              </a:rPr>
              <a:t>IKEv2 defines three exchanges: Initial Exchanges, Create_Child_SA Exchange, and Informational Exchange.</a:t>
            </a:r>
            <a:endParaRPr lang="en-US" altLang="zh-CN" sz="1800" dirty="0" smtClean="0">
              <a:latin typeface="Huawei Sans" panose="020C0503030203020204" pitchFamily="34" charset="0"/>
              <a:sym typeface="Huawei Sans" panose="020C0503030203020204" pitchFamily="34" charset="0"/>
            </a:endParaRPr>
          </a:p>
        </p:txBody>
      </p:sp>
      <p:grpSp>
        <p:nvGrpSpPr>
          <p:cNvPr id="4" name="组合 3"/>
          <p:cNvGrpSpPr/>
          <p:nvPr/>
        </p:nvGrpSpPr>
        <p:grpSpPr>
          <a:xfrm>
            <a:off x="5821200" y="71577"/>
            <a:ext cx="5924899" cy="288000"/>
            <a:chOff x="5976198" y="71577"/>
            <a:chExt cx="5924899" cy="288000"/>
          </a:xfrm>
        </p:grpSpPr>
        <p:sp>
          <p:nvSpPr>
            <p:cNvPr id="12" name="五边形 11"/>
            <p:cNvSpPr/>
            <p:nvPr/>
          </p:nvSpPr>
          <p:spPr bwMode="auto">
            <a:xfrm>
              <a:off x="5976198" y="71577"/>
              <a:ext cx="1526032" cy="288000"/>
            </a:xfrm>
            <a:prstGeom prst="homePlate">
              <a:avLst/>
            </a:prstGeom>
            <a:solidFill>
              <a:srgbClr val="D9D9D9"/>
            </a:solidFill>
            <a:ln w="9525" cap="flat" cmpd="sng" algn="ctr">
              <a:solidFill>
                <a:srgbClr val="BEE9EE"/>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IKE Overview</a:t>
              </a:r>
              <a:endParaRPr lang="en-US" sz="900" dirty="0">
                <a:latin typeface="Huawei Sans" panose="020C0503030203020204" pitchFamily="34" charset="0"/>
              </a:endParaRPr>
            </a:p>
          </p:txBody>
        </p:sp>
        <p:sp>
          <p:nvSpPr>
            <p:cNvPr id="13" name="燕尾形 12"/>
            <p:cNvSpPr/>
            <p:nvPr/>
          </p:nvSpPr>
          <p:spPr bwMode="auto">
            <a:xfrm>
              <a:off x="8896585" y="71577"/>
              <a:ext cx="1538223" cy="288000"/>
            </a:xfrm>
            <a:prstGeom prst="chevron">
              <a:avLst/>
            </a:prstGeom>
            <a:solidFill>
              <a:srgbClr val="56C4D2"/>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b="1" kern="0" dirty="0">
                  <a:solidFill>
                    <a:schemeClr val="bg1"/>
                  </a:solidFill>
                  <a:latin typeface="Huawei Sans" panose="020C0503030203020204" pitchFamily="34" charset="0"/>
                  <a:ea typeface="方正兰亭黑简体" panose="02000000000000000000" pitchFamily="2" charset="-122"/>
                </a:rPr>
                <a:t>IKEv2</a:t>
              </a:r>
              <a:endParaRPr lang="en-US" altLang="zh-CN" sz="10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燕尾形 25"/>
            <p:cNvSpPr/>
            <p:nvPr/>
          </p:nvSpPr>
          <p:spPr bwMode="auto">
            <a:xfrm>
              <a:off x="10362874" y="71577"/>
              <a:ext cx="1538223"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rPr>
                <a:t>Defining IPsec-Protected Data Flows</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燕尾形 25"/>
            <p:cNvSpPr/>
            <p:nvPr/>
          </p:nvSpPr>
          <p:spPr bwMode="auto">
            <a:xfrm>
              <a:off x="7430296" y="71577"/>
              <a:ext cx="1538223" cy="288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rPr>
                <a:t>IKEv1</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413976351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IKEv2 Initial Exchanges</a:t>
            </a:r>
            <a:endParaRPr lang="en-US" dirty="0"/>
          </a:p>
        </p:txBody>
      </p:sp>
      <p:sp>
        <p:nvSpPr>
          <p:cNvPr id="3" name="Text Placeholder 2"/>
          <p:cNvSpPr>
            <a:spLocks noGrp="1"/>
          </p:cNvSpPr>
          <p:nvPr>
            <p:ph type="body" sz="quarter" idx="10"/>
          </p:nvPr>
        </p:nvSpPr>
        <p:spPr/>
        <p:txBody>
          <a:bodyPr/>
          <a:lstStyle/>
          <a:p>
            <a:pPr algn="l"/>
            <a:r>
              <a:rPr lang="en-US" sz="1800" dirty="0" smtClean="0">
                <a:latin typeface="Huawei Sans" panose="020C0503030203020204" pitchFamily="34" charset="0"/>
              </a:rPr>
              <a:t>IKEv2 establishes the first pair of IPsec SAs through Initial Exchanges. Initial Exchanges involves four messages in two exchanges.</a:t>
            </a:r>
            <a:endParaRPr lang="en-US" sz="1800" dirty="0">
              <a:latin typeface="Huawei Sans" panose="020C0503030203020204" pitchFamily="34" charset="0"/>
            </a:endParaRPr>
          </a:p>
        </p:txBody>
      </p:sp>
      <p:sp>
        <p:nvSpPr>
          <p:cNvPr id="4" name="圆角矩形 75"/>
          <p:cNvSpPr/>
          <p:nvPr/>
        </p:nvSpPr>
        <p:spPr>
          <a:xfrm>
            <a:off x="1487488" y="2132856"/>
            <a:ext cx="9394410" cy="396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rPr>
              <a:t>Initial Exchanges process</a:t>
            </a:r>
          </a:p>
        </p:txBody>
      </p:sp>
      <p:sp>
        <p:nvSpPr>
          <p:cNvPr id="5" name="圆角矩形 75"/>
          <p:cNvSpPr/>
          <p:nvPr/>
        </p:nvSpPr>
        <p:spPr>
          <a:xfrm>
            <a:off x="1487488" y="2567143"/>
            <a:ext cx="9394410" cy="352863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TextBox 11"/>
          <p:cNvSpPr txBox="1"/>
          <p:nvPr/>
        </p:nvSpPr>
        <p:spPr>
          <a:xfrm>
            <a:off x="4081184" y="3077389"/>
            <a:ext cx="1428596" cy="253916"/>
          </a:xfrm>
          <a:prstGeom prst="rect">
            <a:avLst/>
          </a:prstGeom>
          <a:noFill/>
        </p:spPr>
        <p:txBody>
          <a:bodyPr wrap="none" rtlCol="0">
            <a:spAutoFit/>
          </a:bodyPr>
          <a:lstStyle/>
          <a:p>
            <a:pPr algn="ctr" fontAlgn="ctr"/>
            <a:r>
              <a:rPr lang="en-US" sz="1050" dirty="0" smtClean="0">
                <a:latin typeface="Huawei Sans" panose="020C0503030203020204" pitchFamily="34" charset="0"/>
              </a:rPr>
              <a:t>Negotiation initiator</a:t>
            </a:r>
            <a:endParaRPr lang="en-US" sz="1050" dirty="0">
              <a:latin typeface="Huawei Sans" panose="020C0503030203020204" pitchFamily="34" charset="0"/>
            </a:endParaRPr>
          </a:p>
        </p:txBody>
      </p:sp>
      <p:sp>
        <p:nvSpPr>
          <p:cNvPr id="13" name="TextBox 12"/>
          <p:cNvSpPr txBox="1"/>
          <p:nvPr/>
        </p:nvSpPr>
        <p:spPr>
          <a:xfrm>
            <a:off x="6514284" y="3077388"/>
            <a:ext cx="1556836" cy="253916"/>
          </a:xfrm>
          <a:prstGeom prst="rect">
            <a:avLst/>
          </a:prstGeom>
          <a:noFill/>
        </p:spPr>
        <p:txBody>
          <a:bodyPr wrap="none" rtlCol="0">
            <a:spAutoFit/>
          </a:bodyPr>
          <a:lstStyle/>
          <a:p>
            <a:pPr algn="ctr" fontAlgn="ctr"/>
            <a:r>
              <a:rPr lang="en-US" sz="1050" dirty="0" smtClean="0">
                <a:latin typeface="Huawei Sans" panose="020C0503030203020204" pitchFamily="34" charset="0"/>
              </a:rPr>
              <a:t>Negotiation responder</a:t>
            </a:r>
            <a:endParaRPr lang="en-US" sz="1050" dirty="0">
              <a:latin typeface="Huawei Sans" panose="020C0503030203020204" pitchFamily="34" charset="0"/>
            </a:endParaRPr>
          </a:p>
        </p:txBody>
      </p:sp>
      <p:cxnSp>
        <p:nvCxnSpPr>
          <p:cNvPr id="20" name="Straight Arrow Connector 19"/>
          <p:cNvCxnSpPr/>
          <p:nvPr/>
        </p:nvCxnSpPr>
        <p:spPr>
          <a:xfrm>
            <a:off x="8578057" y="5333392"/>
            <a:ext cx="506275" cy="0"/>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9084332" y="5224397"/>
            <a:ext cx="971741" cy="230832"/>
          </a:xfrm>
          <a:prstGeom prst="rect">
            <a:avLst/>
          </a:prstGeom>
          <a:noFill/>
        </p:spPr>
        <p:txBody>
          <a:bodyPr wrap="none" rtlCol="0">
            <a:spAutoFit/>
          </a:bodyPr>
          <a:lstStyle/>
          <a:p>
            <a:pPr fontAlgn="ctr"/>
            <a:r>
              <a:rPr lang="en-US" sz="900" dirty="0" smtClean="0">
                <a:latin typeface="Huawei Sans" panose="020C0503030203020204" pitchFamily="34" charset="0"/>
              </a:rPr>
              <a:t>Encrypted data</a:t>
            </a:r>
            <a:endParaRPr lang="en-US" sz="900" dirty="0">
              <a:latin typeface="Huawei Sans" panose="020C0503030203020204" pitchFamily="34" charset="0"/>
            </a:endParaRPr>
          </a:p>
        </p:txBody>
      </p:sp>
      <p:sp>
        <p:nvSpPr>
          <p:cNvPr id="22" name="Rectangle 21"/>
          <p:cNvSpPr/>
          <p:nvPr/>
        </p:nvSpPr>
        <p:spPr>
          <a:xfrm>
            <a:off x="4021482" y="3433291"/>
            <a:ext cx="1548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900" dirty="0" smtClean="0">
                <a:solidFill>
                  <a:schemeClr val="tx1"/>
                </a:solidFill>
                <a:latin typeface="Huawei Sans" panose="020C0503030203020204" pitchFamily="34" charset="0"/>
              </a:rPr>
              <a:t>Sends IKE SA parameters.</a:t>
            </a:r>
            <a:endParaRPr lang="en-US" sz="900" dirty="0">
              <a:solidFill>
                <a:schemeClr val="tx1"/>
              </a:solidFill>
              <a:latin typeface="Huawei Sans" panose="020C0503030203020204" pitchFamily="34" charset="0"/>
            </a:endParaRPr>
          </a:p>
        </p:txBody>
      </p:sp>
      <p:sp>
        <p:nvSpPr>
          <p:cNvPr id="23" name="Rectangle 22"/>
          <p:cNvSpPr/>
          <p:nvPr/>
        </p:nvSpPr>
        <p:spPr>
          <a:xfrm>
            <a:off x="6520870" y="3433291"/>
            <a:ext cx="1548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900" dirty="0" smtClean="0">
                <a:solidFill>
                  <a:schemeClr val="tx1"/>
                </a:solidFill>
                <a:latin typeface="Huawei Sans" panose="020C0503030203020204" pitchFamily="34" charset="0"/>
              </a:rPr>
              <a:t>Searches for the matching IKE SA parameters.</a:t>
            </a:r>
            <a:endParaRPr lang="en-US" sz="900" dirty="0">
              <a:solidFill>
                <a:schemeClr val="tx1"/>
              </a:solidFill>
              <a:latin typeface="Huawei Sans" panose="020C0503030203020204" pitchFamily="34" charset="0"/>
            </a:endParaRPr>
          </a:p>
        </p:txBody>
      </p:sp>
      <p:sp>
        <p:nvSpPr>
          <p:cNvPr id="24" name="Rectangle 23"/>
          <p:cNvSpPr/>
          <p:nvPr/>
        </p:nvSpPr>
        <p:spPr>
          <a:xfrm>
            <a:off x="4021482" y="3978685"/>
            <a:ext cx="1548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900" dirty="0" smtClean="0">
                <a:solidFill>
                  <a:schemeClr val="tx1"/>
                </a:solidFill>
                <a:latin typeface="Huawei Sans" panose="020C0503030203020204" pitchFamily="34" charset="0"/>
              </a:rPr>
              <a:t>Accepts the parameters.</a:t>
            </a:r>
            <a:endParaRPr lang="en-US" sz="900" dirty="0">
              <a:solidFill>
                <a:schemeClr val="tx1"/>
              </a:solidFill>
              <a:latin typeface="Huawei Sans" panose="020C0503030203020204" pitchFamily="34" charset="0"/>
            </a:endParaRPr>
          </a:p>
        </p:txBody>
      </p:sp>
      <p:sp>
        <p:nvSpPr>
          <p:cNvPr id="25" name="Rectangle 24"/>
          <p:cNvSpPr/>
          <p:nvPr/>
        </p:nvSpPr>
        <p:spPr>
          <a:xfrm>
            <a:off x="6520870" y="3978685"/>
            <a:ext cx="1548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900" dirty="0" smtClean="0">
                <a:solidFill>
                  <a:schemeClr val="tx1"/>
                </a:solidFill>
                <a:latin typeface="Huawei Sans" panose="020C0503030203020204" pitchFamily="34" charset="0"/>
              </a:rPr>
              <a:t>Sends the matching IKE SA parameters.</a:t>
            </a:r>
            <a:endParaRPr lang="en-US" sz="900" dirty="0">
              <a:solidFill>
                <a:schemeClr val="tx1"/>
              </a:solidFill>
              <a:latin typeface="Huawei Sans" panose="020C0503030203020204" pitchFamily="34" charset="0"/>
            </a:endParaRPr>
          </a:p>
        </p:txBody>
      </p:sp>
      <p:sp>
        <p:nvSpPr>
          <p:cNvPr id="26" name="Rectangle 25"/>
          <p:cNvSpPr/>
          <p:nvPr/>
        </p:nvSpPr>
        <p:spPr>
          <a:xfrm>
            <a:off x="4021482" y="4524079"/>
            <a:ext cx="1548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900" dirty="0" smtClean="0">
                <a:solidFill>
                  <a:schemeClr val="tx1"/>
                </a:solidFill>
                <a:latin typeface="Huawei Sans" panose="020C0503030203020204" pitchFamily="34" charset="0"/>
              </a:rPr>
              <a:t>Sends identity information.</a:t>
            </a:r>
            <a:endParaRPr lang="en-US" sz="900" dirty="0">
              <a:solidFill>
                <a:schemeClr val="tx1"/>
              </a:solidFill>
              <a:latin typeface="Huawei Sans" panose="020C0503030203020204" pitchFamily="34" charset="0"/>
            </a:endParaRPr>
          </a:p>
        </p:txBody>
      </p:sp>
      <p:sp>
        <p:nvSpPr>
          <p:cNvPr id="27" name="Rectangle 26"/>
          <p:cNvSpPr/>
          <p:nvPr/>
        </p:nvSpPr>
        <p:spPr>
          <a:xfrm>
            <a:off x="6520870" y="4524079"/>
            <a:ext cx="1548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900" dirty="0" smtClean="0">
                <a:solidFill>
                  <a:schemeClr val="tx1"/>
                </a:solidFill>
                <a:latin typeface="Huawei Sans" panose="020C0503030203020204" pitchFamily="34" charset="0"/>
              </a:rPr>
              <a:t>Authenticates identity and key exchange.</a:t>
            </a:r>
            <a:endParaRPr lang="en-US" sz="900" dirty="0">
              <a:solidFill>
                <a:schemeClr val="tx1"/>
              </a:solidFill>
              <a:latin typeface="Huawei Sans" panose="020C0503030203020204" pitchFamily="34" charset="0"/>
            </a:endParaRPr>
          </a:p>
        </p:txBody>
      </p:sp>
      <p:sp>
        <p:nvSpPr>
          <p:cNvPr id="28" name="Rectangle 27"/>
          <p:cNvSpPr/>
          <p:nvPr/>
        </p:nvSpPr>
        <p:spPr>
          <a:xfrm>
            <a:off x="4021482" y="5069472"/>
            <a:ext cx="1548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900" dirty="0" smtClean="0">
                <a:solidFill>
                  <a:schemeClr val="tx1"/>
                </a:solidFill>
                <a:latin typeface="Huawei Sans" panose="020C0503030203020204" pitchFamily="34" charset="0"/>
              </a:rPr>
              <a:t>Authenticates identity and key exchange.</a:t>
            </a:r>
            <a:endParaRPr lang="en-US" sz="900" dirty="0">
              <a:solidFill>
                <a:schemeClr val="tx1"/>
              </a:solidFill>
              <a:latin typeface="Huawei Sans" panose="020C0503030203020204" pitchFamily="34" charset="0"/>
            </a:endParaRPr>
          </a:p>
        </p:txBody>
      </p:sp>
      <p:sp>
        <p:nvSpPr>
          <p:cNvPr id="29" name="Rectangle 28"/>
          <p:cNvSpPr/>
          <p:nvPr/>
        </p:nvSpPr>
        <p:spPr>
          <a:xfrm>
            <a:off x="6520870" y="5069472"/>
            <a:ext cx="1548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900" dirty="0" smtClean="0">
                <a:solidFill>
                  <a:schemeClr val="tx1"/>
                </a:solidFill>
                <a:latin typeface="Huawei Sans" panose="020C0503030203020204" pitchFamily="34" charset="0"/>
              </a:rPr>
              <a:t>Sends identity information.</a:t>
            </a:r>
            <a:endParaRPr lang="en-US" sz="900" dirty="0">
              <a:solidFill>
                <a:schemeClr val="tx1"/>
              </a:solidFill>
              <a:latin typeface="Huawei Sans" panose="020C0503030203020204" pitchFamily="34" charset="0"/>
            </a:endParaRPr>
          </a:p>
        </p:txBody>
      </p:sp>
      <p:cxnSp>
        <p:nvCxnSpPr>
          <p:cNvPr id="30" name="Straight Arrow Connector 29"/>
          <p:cNvCxnSpPr>
            <a:stCxn id="22" idx="3"/>
            <a:endCxn id="23" idx="1"/>
          </p:cNvCxnSpPr>
          <p:nvPr/>
        </p:nvCxnSpPr>
        <p:spPr>
          <a:xfrm>
            <a:off x="5569482" y="3649253"/>
            <a:ext cx="951388"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26" idx="3"/>
            <a:endCxn id="27" idx="1"/>
          </p:cNvCxnSpPr>
          <p:nvPr/>
        </p:nvCxnSpPr>
        <p:spPr>
          <a:xfrm>
            <a:off x="5569482" y="4740041"/>
            <a:ext cx="951388" cy="0"/>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28" idx="3"/>
            <a:endCxn id="29" idx="1"/>
          </p:cNvCxnSpPr>
          <p:nvPr/>
        </p:nvCxnSpPr>
        <p:spPr>
          <a:xfrm>
            <a:off x="5569482" y="5285434"/>
            <a:ext cx="951388" cy="0"/>
          </a:xfrm>
          <a:prstGeom prst="straightConnector1">
            <a:avLst/>
          </a:prstGeom>
          <a:ln w="19050">
            <a:solidFill>
              <a:srgbClr val="FFD17D"/>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24" idx="3"/>
            <a:endCxn id="25" idx="1"/>
          </p:cNvCxnSpPr>
          <p:nvPr/>
        </p:nvCxnSpPr>
        <p:spPr>
          <a:xfrm>
            <a:off x="5569482" y="4194647"/>
            <a:ext cx="951388" cy="0"/>
          </a:xfrm>
          <a:prstGeom prst="straightConnector1">
            <a:avLst/>
          </a:prstGeom>
          <a:ln w="19050">
            <a:headEnd type="triangle"/>
            <a:tailEnd type="none"/>
          </a:ln>
        </p:spPr>
        <p:style>
          <a:lnRef idx="1">
            <a:schemeClr val="accent1"/>
          </a:lnRef>
          <a:fillRef idx="0">
            <a:schemeClr val="accent1"/>
          </a:fillRef>
          <a:effectRef idx="0">
            <a:schemeClr val="accent1"/>
          </a:effectRef>
          <a:fontRef idx="minor">
            <a:schemeClr val="tx1"/>
          </a:fontRef>
        </p:style>
      </p:cxnSp>
      <p:sp>
        <p:nvSpPr>
          <p:cNvPr id="34" name="椭圆 50">
            <a:extLst>
              <a:ext uri="{FF2B5EF4-FFF2-40B4-BE49-F238E27FC236}">
                <a16:creationId xmlns="" xmlns:a16="http://schemas.microsoft.com/office/drawing/2014/main" id="{4C7C4E63-07F2-484E-A141-F01D18F8D379}"/>
              </a:ext>
            </a:extLst>
          </p:cNvPr>
          <p:cNvSpPr/>
          <p:nvPr/>
        </p:nvSpPr>
        <p:spPr>
          <a:xfrm>
            <a:off x="6260268" y="4060338"/>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900" dirty="0" smtClean="0">
                <a:solidFill>
                  <a:schemeClr val="tx1"/>
                </a:solidFill>
                <a:latin typeface="Huawei Sans" panose="020C0503030203020204" pitchFamily="34" charset="0"/>
              </a:rPr>
              <a:t>2</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椭圆 50">
            <a:extLst>
              <a:ext uri="{FF2B5EF4-FFF2-40B4-BE49-F238E27FC236}">
                <a16:creationId xmlns="" xmlns:a16="http://schemas.microsoft.com/office/drawing/2014/main" id="{4C7C4E63-07F2-484E-A141-F01D18F8D379}"/>
              </a:ext>
            </a:extLst>
          </p:cNvPr>
          <p:cNvSpPr/>
          <p:nvPr/>
        </p:nvSpPr>
        <p:spPr>
          <a:xfrm>
            <a:off x="6268842" y="5166627"/>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900" dirty="0" smtClean="0">
                <a:solidFill>
                  <a:schemeClr val="tx1"/>
                </a:solidFill>
                <a:latin typeface="Huawei Sans" panose="020C0503030203020204" pitchFamily="34" charset="0"/>
              </a:rPr>
              <a:t>4</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椭圆 50">
            <a:extLst>
              <a:ext uri="{FF2B5EF4-FFF2-40B4-BE49-F238E27FC236}">
                <a16:creationId xmlns="" xmlns:a16="http://schemas.microsoft.com/office/drawing/2014/main" id="{4C7C4E63-07F2-484E-A141-F01D18F8D379}"/>
              </a:ext>
            </a:extLst>
          </p:cNvPr>
          <p:cNvSpPr/>
          <p:nvPr/>
        </p:nvSpPr>
        <p:spPr>
          <a:xfrm>
            <a:off x="5619835" y="3541295"/>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900" dirty="0" smtClean="0">
                <a:solidFill>
                  <a:schemeClr val="tx1"/>
                </a:solidFill>
                <a:latin typeface="Huawei Sans" panose="020C0503030203020204" pitchFamily="34" charset="0"/>
              </a:rPr>
              <a:t>1</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椭圆 50">
            <a:extLst>
              <a:ext uri="{FF2B5EF4-FFF2-40B4-BE49-F238E27FC236}">
                <a16:creationId xmlns="" xmlns:a16="http://schemas.microsoft.com/office/drawing/2014/main" id="{4C7C4E63-07F2-484E-A141-F01D18F8D379}"/>
              </a:ext>
            </a:extLst>
          </p:cNvPr>
          <p:cNvSpPr/>
          <p:nvPr/>
        </p:nvSpPr>
        <p:spPr>
          <a:xfrm>
            <a:off x="5619835" y="4625640"/>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900" dirty="0" smtClean="0">
                <a:solidFill>
                  <a:schemeClr val="tx1"/>
                </a:solidFill>
                <a:latin typeface="Huawei Sans" panose="020C0503030203020204" pitchFamily="34" charset="0"/>
              </a:rPr>
              <a:t>3</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 name="组合 5"/>
          <p:cNvGrpSpPr/>
          <p:nvPr/>
        </p:nvGrpSpPr>
        <p:grpSpPr>
          <a:xfrm>
            <a:off x="5821200" y="71577"/>
            <a:ext cx="5924899" cy="288000"/>
            <a:chOff x="5976198" y="71577"/>
            <a:chExt cx="5924899" cy="288000"/>
          </a:xfrm>
        </p:grpSpPr>
        <p:sp>
          <p:nvSpPr>
            <p:cNvPr id="39" name="五边形 38"/>
            <p:cNvSpPr/>
            <p:nvPr/>
          </p:nvSpPr>
          <p:spPr bwMode="auto">
            <a:xfrm>
              <a:off x="5976198" y="71577"/>
              <a:ext cx="1526032" cy="288000"/>
            </a:xfrm>
            <a:prstGeom prst="homePlate">
              <a:avLst/>
            </a:prstGeom>
            <a:solidFill>
              <a:srgbClr val="D9D9D9"/>
            </a:solidFill>
            <a:ln w="9525" cap="flat" cmpd="sng" algn="ctr">
              <a:solidFill>
                <a:srgbClr val="BEE9EE"/>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IKE Overview</a:t>
              </a:r>
              <a:endParaRPr lang="en-US" sz="900" dirty="0">
                <a:latin typeface="Huawei Sans" panose="020C0503030203020204" pitchFamily="34" charset="0"/>
              </a:endParaRPr>
            </a:p>
          </p:txBody>
        </p:sp>
        <p:sp>
          <p:nvSpPr>
            <p:cNvPr id="44" name="燕尾形 43"/>
            <p:cNvSpPr/>
            <p:nvPr/>
          </p:nvSpPr>
          <p:spPr bwMode="auto">
            <a:xfrm>
              <a:off x="8896585" y="71577"/>
              <a:ext cx="1538223" cy="288000"/>
            </a:xfrm>
            <a:prstGeom prst="chevron">
              <a:avLst/>
            </a:prstGeom>
            <a:solidFill>
              <a:srgbClr val="56C4D2"/>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b="1" kern="0" dirty="0">
                  <a:solidFill>
                    <a:schemeClr val="bg1"/>
                  </a:solidFill>
                  <a:latin typeface="Huawei Sans" panose="020C0503030203020204" pitchFamily="34" charset="0"/>
                  <a:ea typeface="方正兰亭黑简体" panose="02000000000000000000" pitchFamily="2" charset="-122"/>
                </a:rPr>
                <a:t>IKEv2</a:t>
              </a:r>
              <a:endParaRPr lang="en-US" altLang="zh-CN" sz="10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燕尾形 25"/>
            <p:cNvSpPr/>
            <p:nvPr/>
          </p:nvSpPr>
          <p:spPr bwMode="auto">
            <a:xfrm>
              <a:off x="10362874" y="71577"/>
              <a:ext cx="1538223"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rPr>
                <a:t>Defining IPsec-Protected Data Flows</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燕尾形 25"/>
            <p:cNvSpPr/>
            <p:nvPr/>
          </p:nvSpPr>
          <p:spPr bwMode="auto">
            <a:xfrm>
              <a:off x="7430296" y="71577"/>
              <a:ext cx="1538223" cy="288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rPr>
                <a:t>IKEv1</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420165865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IKEv2 Create_Child_SA Exchange</a:t>
            </a:r>
            <a:endParaRPr lang="en-US" dirty="0"/>
          </a:p>
        </p:txBody>
      </p:sp>
      <p:sp>
        <p:nvSpPr>
          <p:cNvPr id="3" name="Text Placeholder 2"/>
          <p:cNvSpPr>
            <a:spLocks noGrp="1"/>
          </p:cNvSpPr>
          <p:nvPr>
            <p:ph type="body" sz="quarter" idx="10"/>
          </p:nvPr>
        </p:nvSpPr>
        <p:spPr/>
        <p:txBody>
          <a:bodyPr/>
          <a:lstStyle/>
          <a:p>
            <a:pPr algn="l"/>
            <a:r>
              <a:rPr lang="en-US" sz="1600" dirty="0" smtClean="0">
                <a:latin typeface="Huawei Sans" panose="020C0503030203020204" pitchFamily="34" charset="0"/>
              </a:rPr>
              <a:t>After one pair of IPsec SAs is established based on an IKE SA, </a:t>
            </a:r>
            <a:r>
              <a:rPr lang="en-US" sz="1600" dirty="0" err="1" smtClean="0">
                <a:latin typeface="Huawei Sans" panose="020C0503030203020204" pitchFamily="34" charset="0"/>
              </a:rPr>
              <a:t>Create_Child_SA</a:t>
            </a:r>
            <a:r>
              <a:rPr lang="en-US" sz="1600" dirty="0" smtClean="0">
                <a:latin typeface="Huawei Sans" panose="020C0503030203020204" pitchFamily="34" charset="0"/>
              </a:rPr>
              <a:t> Exchange can be performed to negotiate more pairs of IPsec SAs. In addition, </a:t>
            </a:r>
            <a:r>
              <a:rPr lang="en-US" sz="1600" dirty="0" err="1" smtClean="0">
                <a:latin typeface="Huawei Sans" panose="020C0503030203020204" pitchFamily="34" charset="0"/>
              </a:rPr>
              <a:t>Create_Child_SA</a:t>
            </a:r>
            <a:r>
              <a:rPr lang="en-US" sz="1600" dirty="0" smtClean="0">
                <a:latin typeface="Huawei Sans" panose="020C0503030203020204" pitchFamily="34" charset="0"/>
              </a:rPr>
              <a:t> Exchange can be performed for IKE SA re-negotiation.</a:t>
            </a:r>
            <a:endParaRPr lang="en-US" altLang="zh-CN" sz="1600" dirty="0" smtClean="0">
              <a:latin typeface="Huawei Sans" panose="020C0503030203020204" pitchFamily="34" charset="0"/>
              <a:sym typeface="Huawei Sans" panose="020C0503030203020204" pitchFamily="34" charset="0"/>
            </a:endParaRPr>
          </a:p>
          <a:p>
            <a:pPr algn="l"/>
            <a:r>
              <a:rPr lang="en-US" sz="1600" dirty="0" err="1" smtClean="0">
                <a:latin typeface="Huawei Sans" panose="020C0503030203020204" pitchFamily="34" charset="0"/>
              </a:rPr>
              <a:t>Create_Child_SA</a:t>
            </a:r>
            <a:r>
              <a:rPr lang="en-US" sz="1600" dirty="0" smtClean="0">
                <a:latin typeface="Huawei Sans" panose="020C0503030203020204" pitchFamily="34" charset="0"/>
              </a:rPr>
              <a:t> Exchange involves two messages in one exchange and maps phase 2 in IKEv1 negotiation. The initiator can be the initiator or responder in Initial Exchanges.</a:t>
            </a:r>
            <a:endParaRPr lang="en-US" sz="1600" dirty="0">
              <a:latin typeface="Huawei Sans" panose="020C0503030203020204" pitchFamily="34" charset="0"/>
            </a:endParaRPr>
          </a:p>
        </p:txBody>
      </p:sp>
      <p:sp>
        <p:nvSpPr>
          <p:cNvPr id="4" name="圆角矩形 75"/>
          <p:cNvSpPr/>
          <p:nvPr/>
        </p:nvSpPr>
        <p:spPr>
          <a:xfrm>
            <a:off x="1401763" y="3366543"/>
            <a:ext cx="9394410" cy="396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err="1">
                <a:solidFill>
                  <a:srgbClr val="30B5C5"/>
                </a:solidFill>
                <a:latin typeface="Huawei Sans" panose="020C0503030203020204" pitchFamily="34" charset="0"/>
                <a:ea typeface="方正兰亭黑简体" panose="02000000000000000000" pitchFamily="2" charset="-122"/>
              </a:rPr>
              <a:t>Create_Child_SA</a:t>
            </a:r>
            <a:r>
              <a:rPr lang="en-US" sz="1600" dirty="0">
                <a:solidFill>
                  <a:srgbClr val="30B5C5"/>
                </a:solidFill>
                <a:latin typeface="Huawei Sans" panose="020C0503030203020204" pitchFamily="34" charset="0"/>
                <a:ea typeface="方正兰亭黑简体" panose="02000000000000000000" pitchFamily="2" charset="-122"/>
              </a:rPr>
              <a:t> Exchange process</a:t>
            </a:r>
          </a:p>
        </p:txBody>
      </p:sp>
      <p:sp>
        <p:nvSpPr>
          <p:cNvPr id="5" name="圆角矩形 75"/>
          <p:cNvSpPr/>
          <p:nvPr/>
        </p:nvSpPr>
        <p:spPr>
          <a:xfrm>
            <a:off x="1401763" y="3800830"/>
            <a:ext cx="9394410" cy="230201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TextBox 5"/>
          <p:cNvSpPr txBox="1"/>
          <p:nvPr/>
        </p:nvSpPr>
        <p:spPr>
          <a:xfrm>
            <a:off x="4090281" y="4360423"/>
            <a:ext cx="1428596" cy="253916"/>
          </a:xfrm>
          <a:prstGeom prst="rect">
            <a:avLst/>
          </a:prstGeom>
          <a:noFill/>
        </p:spPr>
        <p:txBody>
          <a:bodyPr wrap="none" rtlCol="0">
            <a:spAutoFit/>
          </a:bodyPr>
          <a:lstStyle/>
          <a:p>
            <a:pPr algn="ctr" fontAlgn="ctr"/>
            <a:r>
              <a:rPr lang="en-US" sz="1050" dirty="0" smtClean="0">
                <a:latin typeface="Huawei Sans" panose="020C0503030203020204" pitchFamily="34" charset="0"/>
              </a:rPr>
              <a:t>Negotiation initiator</a:t>
            </a:r>
            <a:endParaRPr lang="en-US" sz="1050" dirty="0">
              <a:latin typeface="Huawei Sans" panose="020C0503030203020204" pitchFamily="34" charset="0"/>
            </a:endParaRPr>
          </a:p>
        </p:txBody>
      </p:sp>
      <p:sp>
        <p:nvSpPr>
          <p:cNvPr id="7" name="TextBox 6"/>
          <p:cNvSpPr txBox="1"/>
          <p:nvPr/>
        </p:nvSpPr>
        <p:spPr>
          <a:xfrm>
            <a:off x="6346807" y="4364943"/>
            <a:ext cx="1556836" cy="253916"/>
          </a:xfrm>
          <a:prstGeom prst="rect">
            <a:avLst/>
          </a:prstGeom>
          <a:noFill/>
        </p:spPr>
        <p:txBody>
          <a:bodyPr wrap="none" rtlCol="0">
            <a:spAutoFit/>
          </a:bodyPr>
          <a:lstStyle/>
          <a:p>
            <a:pPr algn="ctr" fontAlgn="ctr"/>
            <a:r>
              <a:rPr lang="en-US" sz="1050" dirty="0" smtClean="0">
                <a:latin typeface="Huawei Sans" panose="020C0503030203020204" pitchFamily="34" charset="0"/>
              </a:rPr>
              <a:t>Negotiation responder</a:t>
            </a:r>
            <a:endParaRPr lang="en-US" sz="1050" dirty="0">
              <a:latin typeface="Huawei Sans" panose="020C0503030203020204" pitchFamily="34" charset="0"/>
            </a:endParaRPr>
          </a:p>
        </p:txBody>
      </p:sp>
      <p:cxnSp>
        <p:nvCxnSpPr>
          <p:cNvPr id="8" name="Straight Arrow Connector 7"/>
          <p:cNvCxnSpPr/>
          <p:nvPr/>
        </p:nvCxnSpPr>
        <p:spPr>
          <a:xfrm>
            <a:off x="8509964" y="5605576"/>
            <a:ext cx="506275" cy="0"/>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9016239" y="5468006"/>
            <a:ext cx="971741" cy="230832"/>
          </a:xfrm>
          <a:prstGeom prst="rect">
            <a:avLst/>
          </a:prstGeom>
          <a:noFill/>
        </p:spPr>
        <p:txBody>
          <a:bodyPr wrap="none" rtlCol="0">
            <a:spAutoFit/>
          </a:bodyPr>
          <a:lstStyle/>
          <a:p>
            <a:pPr fontAlgn="ctr"/>
            <a:r>
              <a:rPr lang="en-US" sz="900" dirty="0" smtClean="0">
                <a:latin typeface="Huawei Sans" panose="020C0503030203020204" pitchFamily="34" charset="0"/>
              </a:rPr>
              <a:t>Encrypted data</a:t>
            </a:r>
            <a:endParaRPr lang="en-US" sz="900" dirty="0">
              <a:latin typeface="Huawei Sans" panose="020C0503030203020204" pitchFamily="34" charset="0"/>
            </a:endParaRPr>
          </a:p>
        </p:txBody>
      </p:sp>
      <p:sp>
        <p:nvSpPr>
          <p:cNvPr id="14" name="Rectangle 13"/>
          <p:cNvSpPr/>
          <p:nvPr/>
        </p:nvSpPr>
        <p:spPr>
          <a:xfrm>
            <a:off x="4112665" y="4796263"/>
            <a:ext cx="1332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900" dirty="0" smtClean="0">
                <a:solidFill>
                  <a:schemeClr val="tx1"/>
                </a:solidFill>
                <a:latin typeface="Huawei Sans" panose="020C0503030203020204" pitchFamily="34" charset="0"/>
              </a:rPr>
              <a:t>Sends identity information.</a:t>
            </a:r>
            <a:endParaRPr lang="en-US" sz="900" dirty="0">
              <a:solidFill>
                <a:schemeClr val="tx1"/>
              </a:solidFill>
              <a:latin typeface="Huawei Sans" panose="020C0503030203020204" pitchFamily="34" charset="0"/>
            </a:endParaRPr>
          </a:p>
        </p:txBody>
      </p:sp>
      <p:sp>
        <p:nvSpPr>
          <p:cNvPr id="15" name="Rectangle 14"/>
          <p:cNvSpPr/>
          <p:nvPr/>
        </p:nvSpPr>
        <p:spPr>
          <a:xfrm>
            <a:off x="6452777" y="4796263"/>
            <a:ext cx="1332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900" dirty="0" smtClean="0">
                <a:solidFill>
                  <a:schemeClr val="tx1"/>
                </a:solidFill>
                <a:latin typeface="Huawei Sans" panose="020C0503030203020204" pitchFamily="34" charset="0"/>
              </a:rPr>
              <a:t>Authenticates identity and key exchange.</a:t>
            </a:r>
            <a:endParaRPr lang="en-US" sz="900" dirty="0">
              <a:solidFill>
                <a:schemeClr val="tx1"/>
              </a:solidFill>
              <a:latin typeface="Huawei Sans" panose="020C0503030203020204" pitchFamily="34" charset="0"/>
            </a:endParaRPr>
          </a:p>
        </p:txBody>
      </p:sp>
      <p:sp>
        <p:nvSpPr>
          <p:cNvPr id="16" name="Rectangle 15"/>
          <p:cNvSpPr/>
          <p:nvPr/>
        </p:nvSpPr>
        <p:spPr>
          <a:xfrm>
            <a:off x="4112665" y="5341656"/>
            <a:ext cx="1332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900" dirty="0" smtClean="0">
                <a:solidFill>
                  <a:schemeClr val="tx1"/>
                </a:solidFill>
                <a:latin typeface="Huawei Sans" panose="020C0503030203020204" pitchFamily="34" charset="0"/>
              </a:rPr>
              <a:t>Authenticates identity and key exchange.</a:t>
            </a:r>
            <a:endParaRPr lang="en-US" sz="900" dirty="0">
              <a:solidFill>
                <a:schemeClr val="tx1"/>
              </a:solidFill>
              <a:latin typeface="Huawei Sans" panose="020C0503030203020204" pitchFamily="34" charset="0"/>
            </a:endParaRPr>
          </a:p>
        </p:txBody>
      </p:sp>
      <p:sp>
        <p:nvSpPr>
          <p:cNvPr id="17" name="Rectangle 16"/>
          <p:cNvSpPr/>
          <p:nvPr/>
        </p:nvSpPr>
        <p:spPr>
          <a:xfrm>
            <a:off x="6452777" y="5341656"/>
            <a:ext cx="1332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900" dirty="0" smtClean="0">
                <a:solidFill>
                  <a:schemeClr val="tx1"/>
                </a:solidFill>
                <a:latin typeface="Huawei Sans" panose="020C0503030203020204" pitchFamily="34" charset="0"/>
              </a:rPr>
              <a:t>Sends identity information.</a:t>
            </a:r>
            <a:endParaRPr lang="en-US" sz="900" dirty="0">
              <a:solidFill>
                <a:schemeClr val="tx1"/>
              </a:solidFill>
              <a:latin typeface="Huawei Sans" panose="020C0503030203020204" pitchFamily="34" charset="0"/>
            </a:endParaRPr>
          </a:p>
        </p:txBody>
      </p:sp>
      <p:cxnSp>
        <p:nvCxnSpPr>
          <p:cNvPr id="19" name="Straight Arrow Connector 18"/>
          <p:cNvCxnSpPr>
            <a:stCxn id="14" idx="3"/>
            <a:endCxn id="15" idx="1"/>
          </p:cNvCxnSpPr>
          <p:nvPr/>
        </p:nvCxnSpPr>
        <p:spPr>
          <a:xfrm>
            <a:off x="5444665" y="5012225"/>
            <a:ext cx="1008112" cy="0"/>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16" idx="3"/>
            <a:endCxn id="17" idx="1"/>
          </p:cNvCxnSpPr>
          <p:nvPr/>
        </p:nvCxnSpPr>
        <p:spPr>
          <a:xfrm>
            <a:off x="5444665" y="5557618"/>
            <a:ext cx="1008112" cy="0"/>
          </a:xfrm>
          <a:prstGeom prst="straightConnector1">
            <a:avLst/>
          </a:prstGeom>
          <a:ln w="19050">
            <a:solidFill>
              <a:srgbClr val="FFD17D"/>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23" name="椭圆 50">
            <a:extLst>
              <a:ext uri="{FF2B5EF4-FFF2-40B4-BE49-F238E27FC236}">
                <a16:creationId xmlns="" xmlns:a16="http://schemas.microsoft.com/office/drawing/2014/main" id="{4C7C4E63-07F2-484E-A141-F01D18F8D379}"/>
              </a:ext>
            </a:extLst>
          </p:cNvPr>
          <p:cNvSpPr/>
          <p:nvPr/>
        </p:nvSpPr>
        <p:spPr>
          <a:xfrm>
            <a:off x="6200749" y="5438811"/>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900" dirty="0" smtClean="0">
                <a:solidFill>
                  <a:schemeClr val="tx1"/>
                </a:solidFill>
                <a:latin typeface="Huawei Sans" panose="020C0503030203020204" pitchFamily="34" charset="0"/>
              </a:rPr>
              <a:t>2</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椭圆 50">
            <a:extLst>
              <a:ext uri="{FF2B5EF4-FFF2-40B4-BE49-F238E27FC236}">
                <a16:creationId xmlns="" xmlns:a16="http://schemas.microsoft.com/office/drawing/2014/main" id="{4C7C4E63-07F2-484E-A141-F01D18F8D379}"/>
              </a:ext>
            </a:extLst>
          </p:cNvPr>
          <p:cNvSpPr/>
          <p:nvPr/>
        </p:nvSpPr>
        <p:spPr>
          <a:xfrm>
            <a:off x="5480777" y="4897824"/>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900" dirty="0" smtClean="0">
                <a:solidFill>
                  <a:schemeClr val="tx1"/>
                </a:solidFill>
                <a:latin typeface="Huawei Sans" panose="020C0503030203020204" pitchFamily="34" charset="0"/>
              </a:rPr>
              <a:t>1</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 name="组合 9"/>
          <p:cNvGrpSpPr/>
          <p:nvPr/>
        </p:nvGrpSpPr>
        <p:grpSpPr>
          <a:xfrm>
            <a:off x="5821200" y="71577"/>
            <a:ext cx="5924899" cy="288000"/>
            <a:chOff x="5976198" y="71577"/>
            <a:chExt cx="5924899" cy="288000"/>
          </a:xfrm>
        </p:grpSpPr>
        <p:sp>
          <p:nvSpPr>
            <p:cNvPr id="26" name="五边形 25"/>
            <p:cNvSpPr/>
            <p:nvPr/>
          </p:nvSpPr>
          <p:spPr bwMode="auto">
            <a:xfrm>
              <a:off x="5976198" y="71577"/>
              <a:ext cx="1526032" cy="288000"/>
            </a:xfrm>
            <a:prstGeom prst="homePlate">
              <a:avLst/>
            </a:prstGeom>
            <a:solidFill>
              <a:srgbClr val="D9D9D9"/>
            </a:solidFill>
            <a:ln w="9525" cap="flat" cmpd="sng" algn="ctr">
              <a:solidFill>
                <a:srgbClr val="BEE9EE"/>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IKE Overview</a:t>
              </a:r>
              <a:endParaRPr lang="en-US" sz="900" dirty="0">
                <a:latin typeface="Huawei Sans" panose="020C0503030203020204" pitchFamily="34" charset="0"/>
              </a:endParaRPr>
            </a:p>
          </p:txBody>
        </p:sp>
        <p:sp>
          <p:nvSpPr>
            <p:cNvPr id="27" name="燕尾形 26"/>
            <p:cNvSpPr/>
            <p:nvPr/>
          </p:nvSpPr>
          <p:spPr bwMode="auto">
            <a:xfrm>
              <a:off x="8896585" y="71577"/>
              <a:ext cx="1538223" cy="288000"/>
            </a:xfrm>
            <a:prstGeom prst="chevron">
              <a:avLst/>
            </a:prstGeom>
            <a:solidFill>
              <a:srgbClr val="56C4D2"/>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b="1" kern="0" dirty="0">
                  <a:solidFill>
                    <a:schemeClr val="bg1"/>
                  </a:solidFill>
                  <a:latin typeface="Huawei Sans" panose="020C0503030203020204" pitchFamily="34" charset="0"/>
                  <a:ea typeface="方正兰亭黑简体" panose="02000000000000000000" pitchFamily="2" charset="-122"/>
                </a:rPr>
                <a:t>IKEv2</a:t>
              </a:r>
              <a:endParaRPr lang="en-US" altLang="zh-CN" sz="10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燕尾形 25"/>
            <p:cNvSpPr/>
            <p:nvPr/>
          </p:nvSpPr>
          <p:spPr bwMode="auto">
            <a:xfrm>
              <a:off x="10362874" y="71577"/>
              <a:ext cx="1538223"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rPr>
                <a:t>Defining IPsec-Protected Data Flows</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燕尾形 25"/>
            <p:cNvSpPr/>
            <p:nvPr/>
          </p:nvSpPr>
          <p:spPr bwMode="auto">
            <a:xfrm>
              <a:off x="7430296" y="71577"/>
              <a:ext cx="1538223" cy="288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rPr>
                <a:t>IKEv1</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47696467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IKEv2 Informational Exchange</a:t>
            </a:r>
            <a:endParaRPr lang="en-US" dirty="0"/>
          </a:p>
        </p:txBody>
      </p:sp>
      <p:sp>
        <p:nvSpPr>
          <p:cNvPr id="3" name="Text Placeholder 2"/>
          <p:cNvSpPr>
            <a:spLocks noGrp="1"/>
          </p:cNvSpPr>
          <p:nvPr>
            <p:ph type="body" sz="quarter" idx="10"/>
          </p:nvPr>
        </p:nvSpPr>
        <p:spPr/>
        <p:txBody>
          <a:bodyPr/>
          <a:lstStyle/>
          <a:p>
            <a:pPr algn="l"/>
            <a:r>
              <a:rPr lang="en-US" sz="1600" dirty="0" smtClean="0">
                <a:latin typeface="Huawei Sans" panose="020C0503030203020204" pitchFamily="34" charset="0"/>
              </a:rPr>
              <a:t>IKEv2 peers perform Informational Exchange to exchange control information, including error information and notifications.</a:t>
            </a:r>
            <a:endParaRPr lang="en-US" altLang="zh-CN" sz="1600" dirty="0" smtClean="0">
              <a:latin typeface="Huawei Sans" panose="020C0503030203020204" pitchFamily="34" charset="0"/>
              <a:sym typeface="Huawei Sans" panose="020C0503030203020204" pitchFamily="34" charset="0"/>
            </a:endParaRPr>
          </a:p>
          <a:p>
            <a:pPr algn="l"/>
            <a:r>
              <a:rPr lang="en-US" sz="1600" dirty="0" smtClean="0">
                <a:latin typeface="Huawei Sans" panose="020C0503030203020204" pitchFamily="34" charset="0"/>
              </a:rPr>
              <a:t>Informational Exchange must be performed under the protection of an IKE SA. Specifically, Informational Exchange is performed after Initial Exchanges are complete. Control information may belong to an IKE SA or a child SA. Therefore, Informational Exchange must be protected by the IKE SA or the IKE SA based on which child IPsec SAs are established accordingly.</a:t>
            </a:r>
            <a:endParaRPr lang="en-US" sz="1600" dirty="0">
              <a:latin typeface="Huawei Sans" panose="020C0503030203020204" pitchFamily="34" charset="0"/>
            </a:endParaRPr>
          </a:p>
        </p:txBody>
      </p:sp>
      <p:sp>
        <p:nvSpPr>
          <p:cNvPr id="4" name="圆角矩形 75"/>
          <p:cNvSpPr/>
          <p:nvPr/>
        </p:nvSpPr>
        <p:spPr>
          <a:xfrm>
            <a:off x="1487488" y="3421500"/>
            <a:ext cx="9394410" cy="396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rPr>
              <a:t>Informational Exchange process</a:t>
            </a:r>
          </a:p>
        </p:txBody>
      </p:sp>
      <p:sp>
        <p:nvSpPr>
          <p:cNvPr id="5" name="圆角矩形 75"/>
          <p:cNvSpPr/>
          <p:nvPr/>
        </p:nvSpPr>
        <p:spPr>
          <a:xfrm>
            <a:off x="1487488" y="3855787"/>
            <a:ext cx="9394410" cy="230201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TextBox 5"/>
          <p:cNvSpPr txBox="1"/>
          <p:nvPr/>
        </p:nvSpPr>
        <p:spPr>
          <a:xfrm>
            <a:off x="4187211" y="4432589"/>
            <a:ext cx="1428596" cy="253916"/>
          </a:xfrm>
          <a:prstGeom prst="rect">
            <a:avLst/>
          </a:prstGeom>
          <a:noFill/>
        </p:spPr>
        <p:txBody>
          <a:bodyPr wrap="none" rtlCol="0">
            <a:spAutoFit/>
          </a:bodyPr>
          <a:lstStyle/>
          <a:p>
            <a:pPr algn="ctr" fontAlgn="ctr"/>
            <a:r>
              <a:rPr lang="en-US" sz="1050" dirty="0" smtClean="0">
                <a:latin typeface="Huawei Sans" panose="020C0503030203020204" pitchFamily="34" charset="0"/>
              </a:rPr>
              <a:t>Negotiation initiator</a:t>
            </a:r>
            <a:endParaRPr lang="en-US" sz="1050" dirty="0">
              <a:latin typeface="Huawei Sans" panose="020C0503030203020204" pitchFamily="34" charset="0"/>
            </a:endParaRPr>
          </a:p>
        </p:txBody>
      </p:sp>
      <p:sp>
        <p:nvSpPr>
          <p:cNvPr id="7" name="TextBox 6"/>
          <p:cNvSpPr txBox="1"/>
          <p:nvPr/>
        </p:nvSpPr>
        <p:spPr>
          <a:xfrm>
            <a:off x="6427966" y="4432588"/>
            <a:ext cx="1556836" cy="253916"/>
          </a:xfrm>
          <a:prstGeom prst="rect">
            <a:avLst/>
          </a:prstGeom>
          <a:noFill/>
        </p:spPr>
        <p:txBody>
          <a:bodyPr wrap="none" rtlCol="0">
            <a:spAutoFit/>
          </a:bodyPr>
          <a:lstStyle/>
          <a:p>
            <a:pPr algn="ctr" fontAlgn="ctr"/>
            <a:r>
              <a:rPr lang="en-US" sz="1050" dirty="0" smtClean="0">
                <a:latin typeface="Huawei Sans" panose="020C0503030203020204" pitchFamily="34" charset="0"/>
              </a:rPr>
              <a:t>Negotiation responder</a:t>
            </a:r>
            <a:endParaRPr lang="en-US" sz="1050" dirty="0">
              <a:latin typeface="Huawei Sans" panose="020C0503030203020204" pitchFamily="34" charset="0"/>
            </a:endParaRPr>
          </a:p>
        </p:txBody>
      </p:sp>
      <p:cxnSp>
        <p:nvCxnSpPr>
          <p:cNvPr id="8" name="Straight Arrow Connector 7"/>
          <p:cNvCxnSpPr/>
          <p:nvPr/>
        </p:nvCxnSpPr>
        <p:spPr>
          <a:xfrm>
            <a:off x="8595689" y="5660533"/>
            <a:ext cx="506275" cy="0"/>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9101964" y="5522963"/>
            <a:ext cx="971741" cy="230832"/>
          </a:xfrm>
          <a:prstGeom prst="rect">
            <a:avLst/>
          </a:prstGeom>
          <a:noFill/>
        </p:spPr>
        <p:txBody>
          <a:bodyPr wrap="none" rtlCol="0">
            <a:spAutoFit/>
          </a:bodyPr>
          <a:lstStyle/>
          <a:p>
            <a:pPr algn="ctr" fontAlgn="ctr"/>
            <a:r>
              <a:rPr lang="en-US" sz="900" dirty="0" smtClean="0">
                <a:latin typeface="Huawei Sans" panose="020C0503030203020204" pitchFamily="34" charset="0"/>
              </a:rPr>
              <a:t>Encrypted data</a:t>
            </a:r>
            <a:endParaRPr lang="en-US" sz="900" dirty="0">
              <a:latin typeface="Huawei Sans" panose="020C0503030203020204" pitchFamily="34" charset="0"/>
            </a:endParaRPr>
          </a:p>
        </p:txBody>
      </p:sp>
      <p:sp>
        <p:nvSpPr>
          <p:cNvPr id="10" name="Rectangle 9"/>
          <p:cNvSpPr/>
          <p:nvPr/>
        </p:nvSpPr>
        <p:spPr>
          <a:xfrm>
            <a:off x="4198390" y="4851220"/>
            <a:ext cx="1332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900" dirty="0" smtClean="0">
                <a:solidFill>
                  <a:schemeClr val="tx1"/>
                </a:solidFill>
                <a:latin typeface="Huawei Sans" panose="020C0503030203020204" pitchFamily="34" charset="0"/>
              </a:rPr>
              <a:t>Sends control information.</a:t>
            </a:r>
            <a:endParaRPr lang="en-US" sz="900" dirty="0">
              <a:solidFill>
                <a:schemeClr val="tx1"/>
              </a:solidFill>
              <a:latin typeface="Huawei Sans" panose="020C0503030203020204" pitchFamily="34" charset="0"/>
            </a:endParaRPr>
          </a:p>
        </p:txBody>
      </p:sp>
      <p:sp>
        <p:nvSpPr>
          <p:cNvPr id="11" name="Rectangle 10"/>
          <p:cNvSpPr/>
          <p:nvPr/>
        </p:nvSpPr>
        <p:spPr>
          <a:xfrm>
            <a:off x="6538502" y="4851220"/>
            <a:ext cx="1332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900" dirty="0" smtClean="0">
                <a:solidFill>
                  <a:schemeClr val="tx1"/>
                </a:solidFill>
                <a:latin typeface="Huawei Sans" panose="020C0503030203020204" pitchFamily="34" charset="0"/>
              </a:rPr>
              <a:t>Performs operations according to the control information.</a:t>
            </a:r>
            <a:endParaRPr lang="en-US" sz="900" dirty="0">
              <a:solidFill>
                <a:schemeClr val="tx1"/>
              </a:solidFill>
              <a:latin typeface="Huawei Sans" panose="020C0503030203020204" pitchFamily="34" charset="0"/>
            </a:endParaRPr>
          </a:p>
        </p:txBody>
      </p:sp>
      <p:sp>
        <p:nvSpPr>
          <p:cNvPr id="12" name="Rectangle 11"/>
          <p:cNvSpPr/>
          <p:nvPr/>
        </p:nvSpPr>
        <p:spPr>
          <a:xfrm>
            <a:off x="4198390" y="5396613"/>
            <a:ext cx="1332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900" dirty="0" smtClean="0">
                <a:solidFill>
                  <a:schemeClr val="tx1"/>
                </a:solidFill>
                <a:latin typeface="Huawei Sans" panose="020C0503030203020204" pitchFamily="34" charset="0"/>
              </a:rPr>
              <a:t>Receives information.</a:t>
            </a:r>
            <a:endParaRPr lang="en-US" sz="900" dirty="0">
              <a:solidFill>
                <a:schemeClr val="tx1"/>
              </a:solidFill>
              <a:latin typeface="Huawei Sans" panose="020C0503030203020204" pitchFamily="34" charset="0"/>
            </a:endParaRPr>
          </a:p>
        </p:txBody>
      </p:sp>
      <p:sp>
        <p:nvSpPr>
          <p:cNvPr id="13" name="Rectangle 12"/>
          <p:cNvSpPr/>
          <p:nvPr/>
        </p:nvSpPr>
        <p:spPr>
          <a:xfrm>
            <a:off x="6538502" y="5396613"/>
            <a:ext cx="1332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900" dirty="0" smtClean="0">
                <a:solidFill>
                  <a:schemeClr val="tx1"/>
                </a:solidFill>
                <a:latin typeface="Huawei Sans" panose="020C0503030203020204" pitchFamily="34" charset="0"/>
              </a:rPr>
              <a:t>Responds to the control information.</a:t>
            </a:r>
            <a:endParaRPr lang="en-US" sz="900" dirty="0">
              <a:solidFill>
                <a:schemeClr val="tx1"/>
              </a:solidFill>
              <a:latin typeface="Huawei Sans" panose="020C0503030203020204" pitchFamily="34" charset="0"/>
            </a:endParaRPr>
          </a:p>
        </p:txBody>
      </p:sp>
      <p:cxnSp>
        <p:nvCxnSpPr>
          <p:cNvPr id="14" name="Straight Arrow Connector 13"/>
          <p:cNvCxnSpPr>
            <a:stCxn id="10" idx="3"/>
            <a:endCxn id="11" idx="1"/>
          </p:cNvCxnSpPr>
          <p:nvPr/>
        </p:nvCxnSpPr>
        <p:spPr>
          <a:xfrm>
            <a:off x="5530390" y="5067182"/>
            <a:ext cx="1008112" cy="0"/>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12" idx="3"/>
            <a:endCxn id="13" idx="1"/>
          </p:cNvCxnSpPr>
          <p:nvPr/>
        </p:nvCxnSpPr>
        <p:spPr>
          <a:xfrm>
            <a:off x="5530390" y="5612575"/>
            <a:ext cx="1008112" cy="0"/>
          </a:xfrm>
          <a:prstGeom prst="straightConnector1">
            <a:avLst/>
          </a:prstGeom>
          <a:ln w="19050">
            <a:solidFill>
              <a:srgbClr val="FFD17D"/>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6" name="椭圆 50">
            <a:extLst>
              <a:ext uri="{FF2B5EF4-FFF2-40B4-BE49-F238E27FC236}">
                <a16:creationId xmlns="" xmlns:a16="http://schemas.microsoft.com/office/drawing/2014/main" id="{4C7C4E63-07F2-484E-A141-F01D18F8D379}"/>
              </a:ext>
            </a:extLst>
          </p:cNvPr>
          <p:cNvSpPr/>
          <p:nvPr/>
        </p:nvSpPr>
        <p:spPr>
          <a:xfrm>
            <a:off x="6286474" y="5493768"/>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smtClean="0">
                <a:solidFill>
                  <a:schemeClr val="tx1"/>
                </a:solidFill>
                <a:latin typeface="Huawei Sans" panose="020C0503030203020204" pitchFamily="34" charset="0"/>
              </a:rPr>
              <a:t>2</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椭圆 50">
            <a:extLst>
              <a:ext uri="{FF2B5EF4-FFF2-40B4-BE49-F238E27FC236}">
                <a16:creationId xmlns="" xmlns:a16="http://schemas.microsoft.com/office/drawing/2014/main" id="{4C7C4E63-07F2-484E-A141-F01D18F8D379}"/>
              </a:ext>
            </a:extLst>
          </p:cNvPr>
          <p:cNvSpPr/>
          <p:nvPr/>
        </p:nvSpPr>
        <p:spPr>
          <a:xfrm>
            <a:off x="5566502" y="4952781"/>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smtClean="0">
                <a:solidFill>
                  <a:schemeClr val="tx1"/>
                </a:solidFill>
                <a:latin typeface="Huawei Sans" panose="020C0503030203020204" pitchFamily="34" charset="0"/>
              </a:rPr>
              <a:t>1</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8" name="组合 17"/>
          <p:cNvGrpSpPr/>
          <p:nvPr/>
        </p:nvGrpSpPr>
        <p:grpSpPr>
          <a:xfrm>
            <a:off x="5821200" y="71577"/>
            <a:ext cx="5924899" cy="288000"/>
            <a:chOff x="5976198" y="71577"/>
            <a:chExt cx="5924899" cy="288000"/>
          </a:xfrm>
        </p:grpSpPr>
        <p:sp>
          <p:nvSpPr>
            <p:cNvPr id="24" name="五边形 23"/>
            <p:cNvSpPr/>
            <p:nvPr/>
          </p:nvSpPr>
          <p:spPr bwMode="auto">
            <a:xfrm>
              <a:off x="5976198" y="71577"/>
              <a:ext cx="1526032" cy="288000"/>
            </a:xfrm>
            <a:prstGeom prst="homePlate">
              <a:avLst/>
            </a:prstGeom>
            <a:solidFill>
              <a:srgbClr val="D9D9D9"/>
            </a:solidFill>
            <a:ln w="9525" cap="flat" cmpd="sng" algn="ctr">
              <a:solidFill>
                <a:srgbClr val="BEE9EE"/>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IKE Overview</a:t>
              </a:r>
              <a:endParaRPr lang="en-US" sz="900" dirty="0">
                <a:latin typeface="Huawei Sans" panose="020C0503030203020204" pitchFamily="34" charset="0"/>
              </a:endParaRPr>
            </a:p>
          </p:txBody>
        </p:sp>
        <p:sp>
          <p:nvSpPr>
            <p:cNvPr id="25" name="燕尾形 24"/>
            <p:cNvSpPr/>
            <p:nvPr/>
          </p:nvSpPr>
          <p:spPr bwMode="auto">
            <a:xfrm>
              <a:off x="8896585" y="71577"/>
              <a:ext cx="1538223" cy="288000"/>
            </a:xfrm>
            <a:prstGeom prst="chevron">
              <a:avLst/>
            </a:prstGeom>
            <a:solidFill>
              <a:srgbClr val="56C4D2"/>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b="1" kern="0" dirty="0">
                  <a:solidFill>
                    <a:schemeClr val="bg1"/>
                  </a:solidFill>
                  <a:latin typeface="Huawei Sans" panose="020C0503030203020204" pitchFamily="34" charset="0"/>
                  <a:ea typeface="方正兰亭黑简体" panose="02000000000000000000" pitchFamily="2" charset="-122"/>
                </a:rPr>
                <a:t>IKEv2</a:t>
              </a:r>
              <a:endParaRPr lang="en-US" altLang="zh-CN" sz="10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燕尾形 25"/>
            <p:cNvSpPr/>
            <p:nvPr/>
          </p:nvSpPr>
          <p:spPr bwMode="auto">
            <a:xfrm>
              <a:off x="10362874" y="71577"/>
              <a:ext cx="1538223"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rPr>
                <a:t>Defining IPsec-Protected Data Flows</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燕尾形 25"/>
            <p:cNvSpPr/>
            <p:nvPr/>
          </p:nvSpPr>
          <p:spPr bwMode="auto">
            <a:xfrm>
              <a:off x="7430296" y="71577"/>
              <a:ext cx="1538223" cy="288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rPr>
                <a:t>IKEv1</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9583104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Defining IPsec-Protected Data Flows</a:t>
            </a:r>
            <a:endParaRPr lang="en-US" dirty="0"/>
          </a:p>
        </p:txBody>
      </p:sp>
      <p:sp>
        <p:nvSpPr>
          <p:cNvPr id="3" name="Text Placeholder 2"/>
          <p:cNvSpPr>
            <a:spLocks noGrp="1"/>
          </p:cNvSpPr>
          <p:nvPr>
            <p:ph type="body" sz="quarter" idx="10"/>
          </p:nvPr>
        </p:nvSpPr>
        <p:spPr/>
        <p:txBody>
          <a:bodyPr/>
          <a:lstStyle/>
          <a:p>
            <a:pPr algn="l"/>
            <a:r>
              <a:rPr lang="en-US" sz="2000" dirty="0" smtClean="0">
                <a:latin typeface="Huawei Sans" panose="020C0503030203020204" pitchFamily="34" charset="0"/>
              </a:rPr>
              <a:t>You can define the data flows to be protected by IPsec using either of the following methods:</a:t>
            </a:r>
            <a:endParaRPr lang="en-US" altLang="zh-CN" sz="2000" dirty="0" smtClean="0">
              <a:latin typeface="Huawei Sans" panose="020C0503030203020204" pitchFamily="34" charset="0"/>
              <a:sym typeface="Huawei Sans" panose="020C0503030203020204" pitchFamily="34" charset="0"/>
            </a:endParaRPr>
          </a:p>
          <a:p>
            <a:pPr marL="542925" lvl="1" indent="-247650"/>
            <a:r>
              <a:rPr lang="en-US" sz="1800" dirty="0" smtClean="0">
                <a:latin typeface="Huawei Sans" panose="020C0503030203020204" pitchFamily="34" charset="0"/>
              </a:rPr>
              <a:t>Use an ACL.</a:t>
            </a:r>
            <a:endParaRPr lang="en-US" altLang="zh-CN" sz="1800" dirty="0" smtClean="0">
              <a:latin typeface="Huawei Sans" panose="020C0503030203020204" pitchFamily="34" charset="0"/>
              <a:sym typeface="Huawei Sans" panose="020C0503030203020204" pitchFamily="34" charset="0"/>
            </a:endParaRPr>
          </a:p>
          <a:p>
            <a:pPr marL="809625" lvl="2" indent="-257175"/>
            <a:r>
              <a:rPr lang="en-US" sz="1600" dirty="0" smtClean="0">
                <a:latin typeface="Huawei Sans" panose="020C0503030203020204" pitchFamily="34" charset="0"/>
              </a:rPr>
              <a:t>An ACL defines data flows to be protected by an IPsec tunnel. The packets matching permit clauses in the ACL are protected.</a:t>
            </a:r>
            <a:endParaRPr lang="en-US" altLang="zh-CN" sz="1600" dirty="0" smtClean="0">
              <a:latin typeface="Huawei Sans" panose="020C0503030203020204" pitchFamily="34" charset="0"/>
              <a:sym typeface="Huawei Sans" panose="020C0503030203020204" pitchFamily="34" charset="0"/>
            </a:endParaRPr>
          </a:p>
          <a:p>
            <a:pPr marL="542925" lvl="1" indent="-247650"/>
            <a:r>
              <a:rPr lang="en-US" sz="1800" dirty="0" smtClean="0">
                <a:latin typeface="Huawei Sans" panose="020C0503030203020204" pitchFamily="34" charset="0"/>
              </a:rPr>
              <a:t>Configure a route.</a:t>
            </a:r>
            <a:endParaRPr lang="en-US" altLang="zh-CN" sz="1800" dirty="0" smtClean="0">
              <a:latin typeface="Huawei Sans" panose="020C0503030203020204" pitchFamily="34" charset="0"/>
              <a:sym typeface="Huawei Sans" panose="020C0503030203020204" pitchFamily="34" charset="0"/>
            </a:endParaRPr>
          </a:p>
          <a:p>
            <a:pPr marL="809625" lvl="2" indent="-257175"/>
            <a:r>
              <a:rPr lang="en-US" sz="1600" dirty="0" smtClean="0">
                <a:latin typeface="Huawei Sans" panose="020C0503030203020204" pitchFamily="34" charset="0"/>
              </a:rPr>
              <a:t>A route can be configured to define data flows to be protected by an IPsec tunnel established through IPsec virtual tunnel interfaces. Then all packets routed to these interfaces are protected.</a:t>
            </a:r>
            <a:endParaRPr lang="en-US" altLang="zh-CN" sz="1600" dirty="0" smtClean="0">
              <a:latin typeface="Huawei Sans" panose="020C0503030203020204" pitchFamily="34" charset="0"/>
              <a:sym typeface="Huawei Sans" panose="020C0503030203020204" pitchFamily="34" charset="0"/>
            </a:endParaRPr>
          </a:p>
          <a:p>
            <a:pPr marL="809625" lvl="2" indent="-257175"/>
            <a:r>
              <a:rPr lang="en-US" sz="1600" dirty="0" smtClean="0">
                <a:latin typeface="Huawei Sans" panose="020C0503030203020204" pitchFamily="34" charset="0"/>
              </a:rPr>
              <a:t>On live networks, GRE over IPsec defines protected flows based on routes.</a:t>
            </a:r>
            <a:endParaRPr lang="en-US" sz="1600" dirty="0">
              <a:latin typeface="Huawei Sans" panose="020C0503030203020204" pitchFamily="34" charset="0"/>
            </a:endParaRPr>
          </a:p>
        </p:txBody>
      </p:sp>
      <p:grpSp>
        <p:nvGrpSpPr>
          <p:cNvPr id="4" name="组合 3"/>
          <p:cNvGrpSpPr/>
          <p:nvPr/>
        </p:nvGrpSpPr>
        <p:grpSpPr>
          <a:xfrm>
            <a:off x="5821200" y="71577"/>
            <a:ext cx="5924899" cy="288000"/>
            <a:chOff x="5976198" y="71577"/>
            <a:chExt cx="5924899" cy="288000"/>
          </a:xfrm>
        </p:grpSpPr>
        <p:sp>
          <p:nvSpPr>
            <p:cNvPr id="12" name="五边形 11"/>
            <p:cNvSpPr/>
            <p:nvPr/>
          </p:nvSpPr>
          <p:spPr bwMode="auto">
            <a:xfrm>
              <a:off x="5976198" y="71577"/>
              <a:ext cx="1526032" cy="288000"/>
            </a:xfrm>
            <a:prstGeom prst="homePlate">
              <a:avLst/>
            </a:prstGeom>
            <a:solidFill>
              <a:srgbClr val="D9D9D9"/>
            </a:solidFill>
            <a:ln w="9525" cap="flat" cmpd="sng" algn="ctr">
              <a:solidFill>
                <a:srgbClr val="BEE9EE"/>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IKE Overview</a:t>
              </a:r>
              <a:endParaRPr lang="en-US" sz="900" dirty="0">
                <a:latin typeface="Huawei Sans" panose="020C0503030203020204" pitchFamily="34" charset="0"/>
              </a:endParaRPr>
            </a:p>
          </p:txBody>
        </p:sp>
        <p:sp>
          <p:nvSpPr>
            <p:cNvPr id="13" name="燕尾形 12"/>
            <p:cNvSpPr/>
            <p:nvPr/>
          </p:nvSpPr>
          <p:spPr bwMode="auto">
            <a:xfrm>
              <a:off x="8896585" y="71577"/>
              <a:ext cx="1538223" cy="288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rPr>
                <a:t>IKEv2</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燕尾形 25"/>
            <p:cNvSpPr/>
            <p:nvPr/>
          </p:nvSpPr>
          <p:spPr bwMode="auto">
            <a:xfrm>
              <a:off x="10362874" y="71577"/>
              <a:ext cx="1538223" cy="288000"/>
            </a:xfrm>
            <a:prstGeom prst="chevron">
              <a:avLst/>
            </a:prstGeom>
            <a:solidFill>
              <a:srgbClr val="56C4D2"/>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b="1" kern="0" dirty="0">
                  <a:solidFill>
                    <a:schemeClr val="bg1"/>
                  </a:solidFill>
                  <a:latin typeface="Huawei Sans" panose="020C0503030203020204" pitchFamily="34" charset="0"/>
                  <a:ea typeface="方正兰亭黑简体" panose="02000000000000000000" pitchFamily="2" charset="-122"/>
                </a:rPr>
                <a:t>Defining </a:t>
              </a:r>
              <a:r>
                <a:rPr lang="en-US" sz="1000" b="1" kern="0" dirty="0" smtClean="0">
                  <a:solidFill>
                    <a:schemeClr val="bg1"/>
                  </a:solidFill>
                  <a:latin typeface="Huawei Sans" panose="020C0503030203020204" pitchFamily="34" charset="0"/>
                  <a:ea typeface="方正兰亭黑简体" panose="02000000000000000000" pitchFamily="2" charset="-122"/>
                </a:rPr>
                <a:t>IPsec-</a:t>
              </a:r>
            </a:p>
            <a:p>
              <a:pPr algn="ctr" fontAlgn="ctr"/>
              <a:r>
                <a:rPr lang="en-US" sz="1000" b="1" kern="0" dirty="0" smtClean="0">
                  <a:solidFill>
                    <a:schemeClr val="bg1"/>
                  </a:solidFill>
                  <a:latin typeface="Huawei Sans" panose="020C0503030203020204" pitchFamily="34" charset="0"/>
                  <a:ea typeface="方正兰亭黑简体" panose="02000000000000000000" pitchFamily="2" charset="-122"/>
                </a:rPr>
                <a:t>Protected </a:t>
              </a:r>
              <a:r>
                <a:rPr lang="en-US" sz="1000" b="1" kern="0" dirty="0">
                  <a:solidFill>
                    <a:schemeClr val="bg1"/>
                  </a:solidFill>
                  <a:latin typeface="Huawei Sans" panose="020C0503030203020204" pitchFamily="34" charset="0"/>
                  <a:ea typeface="方正兰亭黑简体" panose="02000000000000000000" pitchFamily="2" charset="-122"/>
                </a:rPr>
                <a:t>Data Flows</a:t>
              </a:r>
              <a:endParaRPr lang="en-US" altLang="zh-CN" sz="10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燕尾形 25"/>
            <p:cNvSpPr/>
            <p:nvPr/>
          </p:nvSpPr>
          <p:spPr bwMode="auto">
            <a:xfrm>
              <a:off x="7430296" y="71577"/>
              <a:ext cx="1538223" cy="28800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rPr>
                <a:t>IKEv1</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410615065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prstGeom prst="rect">
            <a:avLst/>
          </a:prstGeom>
        </p:spPr>
        <p:txBody>
          <a:bodyPr/>
          <a:lstStyle/>
          <a:p>
            <a:r>
              <a:rPr lang="en-US" sz="2000" dirty="0" smtClean="0">
                <a:solidFill>
                  <a:schemeClr val="bg1">
                    <a:lumMod val="65000"/>
                  </a:schemeClr>
                </a:solidFill>
                <a:latin typeface="Huawei Sans" panose="020C0503030203020204" pitchFamily="34" charset="0"/>
              </a:rPr>
              <a:t>Overview of Campus Multi-Branch Interconnection</a:t>
            </a:r>
          </a:p>
          <a:p>
            <a:r>
              <a:rPr lang="en-US" sz="2000" b="1" dirty="0" smtClean="0">
                <a:latin typeface="Huawei Sans" panose="020C0503030203020204" pitchFamily="34" charset="0"/>
              </a:rPr>
              <a:t>Campus Multi-Branch Interconnection Technology: IPsec VPN</a:t>
            </a:r>
          </a:p>
          <a:p>
            <a:pPr marL="714375" lvl="1" indent="-257175"/>
            <a:r>
              <a:rPr lang="en-US" sz="1800" dirty="0" smtClean="0">
                <a:solidFill>
                  <a:schemeClr val="bg1">
                    <a:lumMod val="65000"/>
                  </a:schemeClr>
                </a:solidFill>
                <a:latin typeface="Huawei Sans" panose="020C0503030203020204" pitchFamily="34" charset="0"/>
              </a:rPr>
              <a:t>Basic Concepts</a:t>
            </a:r>
          </a:p>
          <a:p>
            <a:pPr marL="714375" lvl="1" indent="-257175"/>
            <a:r>
              <a:rPr lang="en-US" sz="1800" dirty="0" smtClean="0">
                <a:solidFill>
                  <a:schemeClr val="bg1">
                    <a:lumMod val="65000"/>
                  </a:schemeClr>
                </a:solidFill>
                <a:latin typeface="Huawei Sans" panose="020C0503030203020204" pitchFamily="34" charset="0"/>
              </a:rPr>
              <a:t>IPsec</a:t>
            </a:r>
            <a:endParaRPr lang="en-US" altLang="zh-CN" sz="1800" dirty="0" smtClean="0">
              <a:solidFill>
                <a:schemeClr val="bg1">
                  <a:lumMod val="65000"/>
                </a:schemeClr>
              </a:solidFill>
              <a:latin typeface="Huawei Sans" panose="020C0503030203020204" pitchFamily="34" charset="0"/>
              <a:sym typeface="Huawei Sans" panose="020C0503030203020204" pitchFamily="34" charset="0"/>
            </a:endParaRPr>
          </a:p>
          <a:p>
            <a:pPr marL="714375" lvl="1" indent="-257175"/>
            <a:r>
              <a:rPr lang="en-US" sz="1800" dirty="0" smtClean="0">
                <a:solidFill>
                  <a:schemeClr val="bg1">
                    <a:lumMod val="65000"/>
                  </a:schemeClr>
                </a:solidFill>
                <a:latin typeface="Huawei Sans" panose="020C0503030203020204" pitchFamily="34" charset="0"/>
              </a:rPr>
              <a:t>IKE</a:t>
            </a:r>
          </a:p>
          <a:p>
            <a:pPr marL="742950" lvl="1" indent="-285750">
              <a:buSzPct val="60000"/>
              <a:buFont typeface="Wingdings" panose="05000000000000000000" pitchFamily="2" charset="2"/>
              <a:buChar char="n"/>
            </a:pPr>
            <a:r>
              <a:rPr lang="en-US" sz="1800" b="1" dirty="0"/>
              <a:t>Advanced IPsec Functions</a:t>
            </a:r>
            <a:endParaRPr lang="en-US" altLang="zh-CN" sz="1800" b="1" dirty="0">
              <a:sym typeface="Huawei Sans" panose="020C0503030203020204" pitchFamily="34" charset="0"/>
            </a:endParaRPr>
          </a:p>
          <a:p>
            <a:pPr marL="714375" lvl="1" indent="-257175"/>
            <a:r>
              <a:rPr lang="en-US" sz="1800" dirty="0" smtClean="0">
                <a:solidFill>
                  <a:schemeClr val="bg1">
                    <a:lumMod val="65000"/>
                  </a:schemeClr>
                </a:solidFill>
                <a:latin typeface="Huawei Sans" panose="020C0503030203020204" pitchFamily="34" charset="0"/>
              </a:rPr>
              <a:t>IPsec Configuration Examples</a:t>
            </a:r>
          </a:p>
          <a:p>
            <a:pPr marL="714375" lvl="1" indent="-257175"/>
            <a:r>
              <a:rPr lang="en-US" sz="1800" dirty="0" smtClean="0">
                <a:solidFill>
                  <a:schemeClr val="bg1">
                    <a:lumMod val="65000"/>
                  </a:schemeClr>
                </a:solidFill>
                <a:latin typeface="Huawei Sans" panose="020C0503030203020204" pitchFamily="34" charset="0"/>
              </a:rPr>
              <a:t>Example for Configuring Campus IPsec VPN Interconnection</a:t>
            </a:r>
            <a:endParaRPr lang="en-US" altLang="zh-CN" sz="1800" dirty="0" smtClean="0">
              <a:solidFill>
                <a:schemeClr val="bg1">
                  <a:lumMod val="65000"/>
                </a:schemeClr>
              </a:solidFill>
              <a:latin typeface="Huawei Sans" panose="020C0503030203020204" pitchFamily="34" charset="0"/>
              <a:sym typeface="Huawei Sans" panose="020C0503030203020204" pitchFamily="34" charset="0"/>
            </a:endParaRPr>
          </a:p>
          <a:p>
            <a:r>
              <a:rPr lang="en-US" sz="2000" dirty="0" smtClean="0">
                <a:solidFill>
                  <a:schemeClr val="bg1">
                    <a:lumMod val="65000"/>
                  </a:schemeClr>
                </a:solidFill>
                <a:latin typeface="Huawei Sans" panose="020C0503030203020204" pitchFamily="34" charset="0"/>
              </a:rPr>
              <a:t>Campus Multi-Branch Interconnection Technology: SD-WAN</a:t>
            </a:r>
            <a:endParaRPr lang="en-US" sz="2000" dirty="0">
              <a:solidFill>
                <a:schemeClr val="bg1">
                  <a:lumMod val="65000"/>
                </a:schemeClr>
              </a:solidFill>
              <a:latin typeface="Huawei Sans" panose="020C0503030203020204" pitchFamily="34" charset="0"/>
            </a:endParaRPr>
          </a:p>
        </p:txBody>
      </p:sp>
    </p:spTree>
    <p:extLst>
      <p:ext uri="{BB962C8B-B14F-4D97-AF65-F5344CB8AC3E}">
        <p14:creationId xmlns:p14="http://schemas.microsoft.com/office/powerpoint/2010/main" val="19641931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IPsec P</a:t>
            </a:r>
            <a:r>
              <a:rPr lang="en-US" altLang="zh-CN" smtClean="0"/>
              <a:t>olicy Template</a:t>
            </a:r>
            <a:endParaRPr lang="en-US" altLang="zh-CN" dirty="0">
              <a:sym typeface="Huawei Sans" panose="020C0503030203020204" pitchFamily="34" charset="0"/>
            </a:endParaRPr>
          </a:p>
        </p:txBody>
      </p:sp>
      <p:sp>
        <p:nvSpPr>
          <p:cNvPr id="7" name="文本占位符 6"/>
          <p:cNvSpPr>
            <a:spLocks noGrp="1"/>
          </p:cNvSpPr>
          <p:nvPr>
            <p:ph type="body" sz="quarter" idx="10"/>
          </p:nvPr>
        </p:nvSpPr>
        <p:spPr/>
        <p:txBody>
          <a:bodyPr/>
          <a:lstStyle/>
          <a:p>
            <a:r>
              <a:rPr lang="en-US" altLang="zh-CN" sz="1600" dirty="0"/>
              <a:t>The traditional IPsec VPN configuration requires a specific peer IP address. However, in many scenarios, one end (usually a small branch or store) that needs to establish an IPsec VPN does not have a public or fixed IP address.</a:t>
            </a:r>
          </a:p>
          <a:p>
            <a:r>
              <a:rPr lang="en-US" altLang="zh-CN" sz="1600" dirty="0"/>
              <a:t>When there are a large number of branches, the headquarters needs to maintain configurations for each branch, leading to high configuration workload.</a:t>
            </a:r>
          </a:p>
          <a:p>
            <a:r>
              <a:rPr lang="en-US" altLang="zh-CN" sz="1600" dirty="0"/>
              <a:t>The biggest improvement offered by a template IPsec policy is that the peer IP address does not need to be fixed. You can specify a single peer IP address, a peer IP address range (IP address segment), or no peer IP address (that is, any peer IP address).</a:t>
            </a:r>
          </a:p>
          <a:p>
            <a:endParaRPr lang="zh-CN" altLang="en-US" sz="1600" dirty="0"/>
          </a:p>
        </p:txBody>
      </p:sp>
      <p:sp>
        <p:nvSpPr>
          <p:cNvPr id="5" name="Freeform 159"/>
          <p:cNvSpPr/>
          <p:nvPr/>
        </p:nvSpPr>
        <p:spPr>
          <a:xfrm flipH="1">
            <a:off x="2888982" y="4117195"/>
            <a:ext cx="1486008" cy="7767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05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Freeform 186"/>
          <p:cNvSpPr>
            <a:spLocks noEditPoints="1"/>
          </p:cNvSpPr>
          <p:nvPr/>
        </p:nvSpPr>
        <p:spPr bwMode="auto">
          <a:xfrm>
            <a:off x="3048128" y="4405604"/>
            <a:ext cx="460303" cy="461612"/>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fontAlgn="ctr">
              <a:defRPr/>
            </a:pPr>
            <a:endParaRPr lang="en-US" altLang="zh-CN"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rrowheads="1"/>
          </p:cNvPicPr>
          <p:nvPr/>
        </p:nvPicPr>
        <p:blipFill>
          <a:blip r:embed="rId3" cstate="print"/>
          <a:srcRect/>
          <a:stretch>
            <a:fillRect/>
          </a:stretch>
        </p:blipFill>
        <p:spPr bwMode="auto">
          <a:xfrm>
            <a:off x="3903855" y="4481742"/>
            <a:ext cx="471135" cy="385474"/>
          </a:xfrm>
          <a:prstGeom prst="rect">
            <a:avLst/>
          </a:prstGeom>
          <a:noFill/>
        </p:spPr>
      </p:pic>
      <p:grpSp>
        <p:nvGrpSpPr>
          <p:cNvPr id="28" name="Group 3"/>
          <p:cNvGrpSpPr/>
          <p:nvPr/>
        </p:nvGrpSpPr>
        <p:grpSpPr>
          <a:xfrm rot="5400000">
            <a:off x="8398339" y="4993967"/>
            <a:ext cx="261965" cy="61979"/>
            <a:chOff x="559282" y="6488261"/>
            <a:chExt cx="261965" cy="61979"/>
          </a:xfrm>
          <a:solidFill>
            <a:schemeClr val="bg1">
              <a:lumMod val="50000"/>
            </a:schemeClr>
          </a:solidFill>
        </p:grpSpPr>
        <p:sp>
          <p:nvSpPr>
            <p:cNvPr id="29"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3" name="矩形 32"/>
          <p:cNvSpPr/>
          <p:nvPr/>
        </p:nvSpPr>
        <p:spPr>
          <a:xfrm>
            <a:off x="3360116" y="4879898"/>
            <a:ext cx="402674" cy="261610"/>
          </a:xfrm>
          <a:prstGeom prst="rect">
            <a:avLst/>
          </a:prstGeom>
        </p:spPr>
        <p:txBody>
          <a:bodyPr wrap="none">
            <a:spAutoFit/>
          </a:bodyPr>
          <a:lstStyle/>
          <a:p>
            <a:pPr algn="ctr" fontAlgn="ctr"/>
            <a:r>
              <a:rPr lang="en-US" sz="1100" dirty="0" smtClean="0">
                <a:solidFill>
                  <a:schemeClr val="bg1">
                    <a:lumMod val="50000"/>
                  </a:schemeClr>
                </a:solidFill>
                <a:latin typeface="Huawei Sans" panose="020C0503030203020204" pitchFamily="34" charset="0"/>
              </a:rPr>
              <a:t>HQ</a:t>
            </a: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 name="组合 1"/>
          <p:cNvGrpSpPr/>
          <p:nvPr/>
        </p:nvGrpSpPr>
        <p:grpSpPr>
          <a:xfrm>
            <a:off x="7726985" y="5396490"/>
            <a:ext cx="1486008" cy="776779"/>
            <a:chOff x="10011190" y="3717498"/>
            <a:chExt cx="1486008" cy="776779"/>
          </a:xfrm>
        </p:grpSpPr>
        <p:sp>
          <p:nvSpPr>
            <p:cNvPr id="36" name="Freeform 159"/>
            <p:cNvSpPr/>
            <p:nvPr/>
          </p:nvSpPr>
          <p:spPr>
            <a:xfrm flipH="1">
              <a:off x="10011190" y="3717498"/>
              <a:ext cx="1486008" cy="7767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05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 name="Picture 12" descr="E:\2016.01\1.12 扁平化图标\蓝色\AR-蓝色最新-40.png">
              <a:extLst>
                <a:ext uri="{FF2B5EF4-FFF2-40B4-BE49-F238E27FC236}">
                  <a16:creationId xmlns="" xmlns:a16="http://schemas.microsoft.com/office/drawing/2014/main" id="{1D8E071F-501D-48FF-8ED1-076998A80BB3}"/>
                </a:ext>
              </a:extLst>
            </p:cNvPr>
            <p:cNvPicPr>
              <a:picLocks noChangeArrowheads="1"/>
            </p:cNvPicPr>
            <p:nvPr/>
          </p:nvPicPr>
          <p:blipFill>
            <a:blip r:embed="rId3" cstate="print"/>
            <a:srcRect/>
            <a:stretch>
              <a:fillRect/>
            </a:stretch>
          </p:blipFill>
          <p:spPr bwMode="auto">
            <a:xfrm>
              <a:off x="10161296" y="4065215"/>
              <a:ext cx="471135" cy="385474"/>
            </a:xfrm>
            <a:prstGeom prst="rect">
              <a:avLst/>
            </a:prstGeom>
            <a:noFill/>
          </p:spPr>
        </p:pic>
        <p:grpSp>
          <p:nvGrpSpPr>
            <p:cNvPr id="21" name="组合 262"/>
            <p:cNvGrpSpPr/>
            <p:nvPr/>
          </p:nvGrpSpPr>
          <p:grpSpPr>
            <a:xfrm>
              <a:off x="11027855" y="3976264"/>
              <a:ext cx="394083" cy="480502"/>
              <a:chOff x="6378575" y="2882900"/>
              <a:chExt cx="858950" cy="865188"/>
            </a:xfrm>
            <a:solidFill>
              <a:schemeClr val="bg1">
                <a:lumMod val="50000"/>
              </a:schemeClr>
            </a:solidFill>
          </p:grpSpPr>
          <p:sp>
            <p:nvSpPr>
              <p:cNvPr id="22" name="Freeform 11"/>
              <p:cNvSpPr>
                <a:spLocks/>
              </p:cNvSpPr>
              <p:nvPr/>
            </p:nvSpPr>
            <p:spPr bwMode="auto">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Freeform 12"/>
              <p:cNvSpPr>
                <a:spLocks/>
              </p:cNvSpPr>
              <p:nvPr/>
            </p:nvSpPr>
            <p:spPr bwMode="auto">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Freeform 13"/>
              <p:cNvSpPr>
                <a:spLocks noEditPoints="1"/>
              </p:cNvSpPr>
              <p:nvPr/>
            </p:nvSpPr>
            <p:spPr bwMode="auto">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Freeform 14"/>
              <p:cNvSpPr>
                <a:spLocks noEditPoints="1"/>
              </p:cNvSpPr>
              <p:nvPr/>
            </p:nvSpPr>
            <p:spPr bwMode="auto">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5" name="矩形 34"/>
            <p:cNvSpPr/>
            <p:nvPr/>
          </p:nvSpPr>
          <p:spPr>
            <a:xfrm>
              <a:off x="10431039" y="3768114"/>
              <a:ext cx="755335" cy="261610"/>
            </a:xfrm>
            <a:prstGeom prst="rect">
              <a:avLst/>
            </a:prstGeom>
          </p:spPr>
          <p:txBody>
            <a:bodyPr wrap="none">
              <a:spAutoFit/>
            </a:bodyPr>
            <a:lstStyle/>
            <a:p>
              <a:pPr algn="ctr" fontAlgn="ctr"/>
              <a:r>
                <a:rPr lang="en-US" sz="1100" dirty="0" smtClean="0">
                  <a:solidFill>
                    <a:schemeClr val="bg1">
                      <a:lumMod val="50000"/>
                    </a:schemeClr>
                  </a:solidFill>
                  <a:latin typeface="Huawei Sans" panose="020C0503030203020204" pitchFamily="34" charset="0"/>
                </a:rPr>
                <a:t>Branch n</a:t>
              </a: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7" name="Group 3"/>
          <p:cNvGrpSpPr/>
          <p:nvPr/>
        </p:nvGrpSpPr>
        <p:grpSpPr>
          <a:xfrm rot="5400000">
            <a:off x="8398339" y="4497605"/>
            <a:ext cx="261965" cy="61979"/>
            <a:chOff x="559282" y="6488261"/>
            <a:chExt cx="261965" cy="61979"/>
          </a:xfrm>
          <a:solidFill>
            <a:schemeClr val="bg1">
              <a:lumMod val="50000"/>
            </a:schemeClr>
          </a:solidFill>
        </p:grpSpPr>
        <p:sp>
          <p:nvSpPr>
            <p:cNvPr id="38"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1" name="组合 40"/>
          <p:cNvGrpSpPr/>
          <p:nvPr/>
        </p:nvGrpSpPr>
        <p:grpSpPr>
          <a:xfrm>
            <a:off x="7726985" y="3364079"/>
            <a:ext cx="1486008" cy="776779"/>
            <a:chOff x="10011190" y="3717498"/>
            <a:chExt cx="1486008" cy="776779"/>
          </a:xfrm>
        </p:grpSpPr>
        <p:sp>
          <p:nvSpPr>
            <p:cNvPr id="42" name="Freeform 159"/>
            <p:cNvSpPr/>
            <p:nvPr/>
          </p:nvSpPr>
          <p:spPr>
            <a:xfrm flipH="1">
              <a:off x="10011190" y="3717498"/>
              <a:ext cx="1486008" cy="7767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05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3" name="Picture 12" descr="E:\2016.01\1.12 扁平化图标\蓝色\AR-蓝色最新-40.png">
              <a:extLst>
                <a:ext uri="{FF2B5EF4-FFF2-40B4-BE49-F238E27FC236}">
                  <a16:creationId xmlns="" xmlns:a16="http://schemas.microsoft.com/office/drawing/2014/main" id="{1D8E071F-501D-48FF-8ED1-076998A80BB3}"/>
                </a:ext>
              </a:extLst>
            </p:cNvPr>
            <p:cNvPicPr>
              <a:picLocks noChangeArrowheads="1"/>
            </p:cNvPicPr>
            <p:nvPr/>
          </p:nvPicPr>
          <p:blipFill>
            <a:blip r:embed="rId3" cstate="print"/>
            <a:srcRect/>
            <a:stretch>
              <a:fillRect/>
            </a:stretch>
          </p:blipFill>
          <p:spPr bwMode="auto">
            <a:xfrm>
              <a:off x="10161296" y="4065215"/>
              <a:ext cx="471135" cy="385474"/>
            </a:xfrm>
            <a:prstGeom prst="rect">
              <a:avLst/>
            </a:prstGeom>
            <a:noFill/>
          </p:spPr>
        </p:pic>
        <p:grpSp>
          <p:nvGrpSpPr>
            <p:cNvPr id="44" name="组合 262"/>
            <p:cNvGrpSpPr/>
            <p:nvPr/>
          </p:nvGrpSpPr>
          <p:grpSpPr>
            <a:xfrm>
              <a:off x="11027855" y="3976264"/>
              <a:ext cx="394083" cy="480502"/>
              <a:chOff x="6378575" y="2882900"/>
              <a:chExt cx="858950" cy="865188"/>
            </a:xfrm>
            <a:solidFill>
              <a:schemeClr val="bg1">
                <a:lumMod val="50000"/>
              </a:schemeClr>
            </a:solidFill>
          </p:grpSpPr>
          <p:sp>
            <p:nvSpPr>
              <p:cNvPr id="46" name="Freeform 11"/>
              <p:cNvSpPr>
                <a:spLocks/>
              </p:cNvSpPr>
              <p:nvPr/>
            </p:nvSpPr>
            <p:spPr bwMode="auto">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Freeform 12"/>
              <p:cNvSpPr>
                <a:spLocks/>
              </p:cNvSpPr>
              <p:nvPr/>
            </p:nvSpPr>
            <p:spPr bwMode="auto">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Freeform 13"/>
              <p:cNvSpPr>
                <a:spLocks noEditPoints="1"/>
              </p:cNvSpPr>
              <p:nvPr/>
            </p:nvSpPr>
            <p:spPr bwMode="auto">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Freeform 14"/>
              <p:cNvSpPr>
                <a:spLocks noEditPoints="1"/>
              </p:cNvSpPr>
              <p:nvPr/>
            </p:nvSpPr>
            <p:spPr bwMode="auto">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5" name="矩形 44"/>
            <p:cNvSpPr/>
            <p:nvPr/>
          </p:nvSpPr>
          <p:spPr>
            <a:xfrm>
              <a:off x="10406472" y="3768114"/>
              <a:ext cx="752129" cy="261610"/>
            </a:xfrm>
            <a:prstGeom prst="rect">
              <a:avLst/>
            </a:prstGeom>
          </p:spPr>
          <p:txBody>
            <a:bodyPr wrap="none">
              <a:spAutoFit/>
            </a:bodyPr>
            <a:lstStyle/>
            <a:p>
              <a:pPr algn="ctr" fontAlgn="ctr"/>
              <a:r>
                <a:rPr lang="en-US" sz="1100" dirty="0" smtClean="0">
                  <a:solidFill>
                    <a:schemeClr val="bg1">
                      <a:lumMod val="50000"/>
                    </a:schemeClr>
                  </a:solidFill>
                  <a:latin typeface="Huawei Sans" panose="020C0503030203020204" pitchFamily="34" charset="0"/>
                </a:rPr>
                <a:t>Branch 1</a:t>
              </a: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0" name="Can 45"/>
          <p:cNvSpPr/>
          <p:nvPr/>
        </p:nvSpPr>
        <p:spPr bwMode="auto">
          <a:xfrm rot="4366957">
            <a:off x="6025950" y="2334450"/>
            <a:ext cx="248110" cy="3612817"/>
          </a:xfrm>
          <a:prstGeom prst="can">
            <a:avLst>
              <a:gd name="adj" fmla="val 64511"/>
            </a:avLst>
          </a:prstGeom>
          <a:solidFill>
            <a:srgbClr val="19B2FF"/>
          </a:solidFill>
          <a:ln w="12700" cap="flat" cmpd="sng" algn="ctr">
            <a:solidFill>
              <a:schemeClr val="bg1">
                <a:lumMod val="95000"/>
              </a:schemeClr>
            </a:solidFill>
            <a:prstDash val="solid"/>
            <a:miter lim="800000"/>
          </a:ln>
          <a:effectLst/>
        </p:spPr>
        <p:txBody>
          <a:bodyPr rtlCol="0" anchor="ctr"/>
          <a:lstStyle/>
          <a:p>
            <a:pPr algn="ctr" fontAlgn="ctr"/>
            <a:endParaRPr lang="en-US" altLang="zh-CN" sz="1400" kern="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TextBox 46"/>
          <p:cNvSpPr txBox="1"/>
          <p:nvPr/>
        </p:nvSpPr>
        <p:spPr>
          <a:xfrm rot="20491752">
            <a:off x="5577477" y="3990701"/>
            <a:ext cx="1164101" cy="261610"/>
          </a:xfrm>
          <a:prstGeom prst="rect">
            <a:avLst/>
          </a:prstGeom>
          <a:noFill/>
        </p:spPr>
        <p:txBody>
          <a:bodyPr wrap="none" rtlCol="0">
            <a:spAutoFit/>
          </a:bodyPr>
          <a:lstStyle/>
          <a:p>
            <a:pPr algn="ctr" fontAlgn="ctr"/>
            <a:r>
              <a:rPr lang="en-US" sz="1100" b="1" dirty="0" smtClean="0">
                <a:solidFill>
                  <a:schemeClr val="bg1"/>
                </a:solidFill>
                <a:latin typeface="Huawei Sans" panose="020C0503030203020204" pitchFamily="34" charset="0"/>
              </a:rPr>
              <a:t>IPsec Tunnel 1</a:t>
            </a:r>
            <a:endParaRPr lang="en-US" altLang="zh-CN" sz="11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 name="Can 45"/>
          <p:cNvSpPr/>
          <p:nvPr/>
        </p:nvSpPr>
        <p:spPr bwMode="auto">
          <a:xfrm rot="6323903">
            <a:off x="6021013" y="3500823"/>
            <a:ext cx="248110" cy="3612817"/>
          </a:xfrm>
          <a:prstGeom prst="can">
            <a:avLst>
              <a:gd name="adj" fmla="val 64511"/>
            </a:avLst>
          </a:prstGeom>
          <a:solidFill>
            <a:srgbClr val="19B2FF"/>
          </a:solidFill>
          <a:ln w="12700" cap="flat" cmpd="sng" algn="ctr">
            <a:solidFill>
              <a:schemeClr val="bg1">
                <a:lumMod val="95000"/>
              </a:schemeClr>
            </a:solidFill>
            <a:prstDash val="solid"/>
            <a:miter lim="800000"/>
          </a:ln>
          <a:effectLst/>
        </p:spPr>
        <p:txBody>
          <a:bodyPr rtlCol="0" anchor="ctr"/>
          <a:lstStyle/>
          <a:p>
            <a:pPr algn="ctr" fontAlgn="ctr"/>
            <a:endParaRPr lang="en-US" altLang="zh-CN" sz="1400" kern="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TextBox 46"/>
          <p:cNvSpPr txBox="1"/>
          <p:nvPr/>
        </p:nvSpPr>
        <p:spPr>
          <a:xfrm rot="877411">
            <a:off x="5559811" y="5157074"/>
            <a:ext cx="1170512" cy="261610"/>
          </a:xfrm>
          <a:prstGeom prst="rect">
            <a:avLst/>
          </a:prstGeom>
          <a:noFill/>
        </p:spPr>
        <p:txBody>
          <a:bodyPr wrap="none" rtlCol="0">
            <a:spAutoFit/>
          </a:bodyPr>
          <a:lstStyle>
            <a:defPPr>
              <a:defRPr lang="en-US"/>
            </a:defPPr>
            <a:lvl1pPr algn="ctr">
              <a:defRPr sz="1400" b="1">
                <a:solidFill>
                  <a:schemeClr val="bg1">
                    <a:lumMod val="50000"/>
                  </a:schemeClr>
                </a:solidFill>
                <a:latin typeface="Arial" panose="020C0503030203020204" pitchFamily="34" charset="0"/>
                <a:ea typeface="方正兰亭黑简体" panose="02000000000000000000" pitchFamily="2" charset="-122"/>
                <a:cs typeface="+mn-ea"/>
              </a:defRPr>
            </a:lvl1pPr>
          </a:lstStyle>
          <a:p>
            <a:pPr fontAlgn="ctr"/>
            <a:r>
              <a:rPr lang="en-US" sz="1100" dirty="0" smtClean="0">
                <a:solidFill>
                  <a:schemeClr val="bg1"/>
                </a:solidFill>
                <a:latin typeface="Huawei Sans" panose="020C0503030203020204" pitchFamily="34" charset="0"/>
              </a:rPr>
              <a:t>IPsec Tunnel n</a:t>
            </a:r>
            <a:endParaRPr lang="en-US" altLang="zh-CN" sz="1100" dirty="0">
              <a:solidFill>
                <a:schemeClr val="bg1"/>
              </a:solidFill>
              <a:latin typeface="Huawei Sans" panose="020C0503030203020204" pitchFamily="34" charset="0"/>
              <a:sym typeface="Huawei Sans" panose="020C0503030203020204" pitchFamily="34" charset="0"/>
            </a:endParaRPr>
          </a:p>
        </p:txBody>
      </p:sp>
      <p:grpSp>
        <p:nvGrpSpPr>
          <p:cNvPr id="55" name="Group 3"/>
          <p:cNvGrpSpPr/>
          <p:nvPr/>
        </p:nvGrpSpPr>
        <p:grpSpPr>
          <a:xfrm rot="5400000">
            <a:off x="6478099" y="4667686"/>
            <a:ext cx="261965" cy="61979"/>
            <a:chOff x="559282" y="6488261"/>
            <a:chExt cx="261965" cy="61979"/>
          </a:xfrm>
          <a:solidFill>
            <a:schemeClr val="bg1">
              <a:lumMod val="50000"/>
            </a:schemeClr>
          </a:solidFill>
        </p:grpSpPr>
        <p:sp>
          <p:nvSpPr>
            <p:cNvPr id="56"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9" name="Text Placeholder 2"/>
          <p:cNvSpPr txBox="1">
            <a:spLocks/>
          </p:cNvSpPr>
          <p:nvPr/>
        </p:nvSpPr>
        <p:spPr>
          <a:xfrm>
            <a:off x="1849582" y="5160927"/>
            <a:ext cx="2951017" cy="838174"/>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ctr" defTabSz="914478" fontAlgn="ctr">
              <a:lnSpc>
                <a:spcPct val="100000"/>
              </a:lnSpc>
              <a:buNone/>
            </a:pPr>
            <a:r>
              <a:rPr lang="en-US" sz="1100" dirty="0" smtClean="0">
                <a:latin typeface="Huawei Sans" panose="020C0503030203020204" pitchFamily="34" charset="0"/>
              </a:rPr>
              <a:t>Only one IKE peer and one IPsec policy need to be configured.</a:t>
            </a:r>
            <a:endParaRPr lang="en-US" sz="1100" dirty="0">
              <a:latin typeface="Huawei Sans" panose="020C0503030203020204" pitchFamily="34" charset="0"/>
            </a:endParaRPr>
          </a:p>
        </p:txBody>
      </p:sp>
    </p:spTree>
    <p:extLst>
      <p:ext uri="{BB962C8B-B14F-4D97-AF65-F5344CB8AC3E}">
        <p14:creationId xmlns:p14="http://schemas.microsoft.com/office/powerpoint/2010/main" val="792400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prstGeom prst="rect">
            <a:avLst/>
          </a:prstGeom>
        </p:spPr>
        <p:txBody>
          <a:bodyPr/>
          <a:lstStyle/>
          <a:p>
            <a:r>
              <a:rPr lang="en-US" sz="2000" b="1" dirty="0" smtClean="0">
                <a:latin typeface="Huawei Sans" panose="020C0503030203020204" pitchFamily="34" charset="0"/>
              </a:rPr>
              <a:t>Overview of Campus Multi-Branch Interconnection Technology</a:t>
            </a:r>
            <a:endParaRPr lang="en-US" altLang="zh-CN" sz="2000" b="1" dirty="0" smtClean="0">
              <a:latin typeface="Huawei Sans" panose="020C0503030203020204" pitchFamily="34" charset="0"/>
              <a:sym typeface="Huawei Sans" panose="020C0503030203020204" pitchFamily="34" charset="0"/>
            </a:endParaRPr>
          </a:p>
          <a:p>
            <a:r>
              <a:rPr lang="en-US" sz="2000" dirty="0" smtClean="0">
                <a:solidFill>
                  <a:schemeClr val="bg1">
                    <a:lumMod val="50000"/>
                  </a:schemeClr>
                </a:solidFill>
                <a:latin typeface="Huawei Sans" panose="020C0503030203020204" pitchFamily="34" charset="0"/>
              </a:rPr>
              <a:t>Campus Multi-Branch Interconnection Technology: IPsec VPN</a:t>
            </a:r>
          </a:p>
          <a:p>
            <a:r>
              <a:rPr lang="en-US" sz="2000" dirty="0" smtClean="0">
                <a:solidFill>
                  <a:schemeClr val="bg1">
                    <a:lumMod val="50000"/>
                  </a:schemeClr>
                </a:solidFill>
                <a:latin typeface="Huawei Sans" panose="020C0503030203020204" pitchFamily="34" charset="0"/>
              </a:rPr>
              <a:t>Campus Multi-Branch Interconnection Technology: SD-WAN</a:t>
            </a:r>
            <a:endParaRPr lang="en-US" altLang="zh-CN" sz="2000" dirty="0">
              <a:solidFill>
                <a:schemeClr val="bg1">
                  <a:lumMod val="50000"/>
                </a:schemeClr>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16138092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NAT Traversal - Background</a:t>
            </a:r>
            <a:endParaRPr lang="en-US" altLang="zh-CN" dirty="0">
              <a:sym typeface="Huawei Sans" panose="020C0503030203020204" pitchFamily="34" charset="0"/>
            </a:endParaRPr>
          </a:p>
        </p:txBody>
      </p:sp>
      <p:sp>
        <p:nvSpPr>
          <p:cNvPr id="2" name="文本占位符 1"/>
          <p:cNvSpPr>
            <a:spLocks noGrp="1"/>
          </p:cNvSpPr>
          <p:nvPr>
            <p:ph type="body" sz="quarter" idx="10"/>
          </p:nvPr>
        </p:nvSpPr>
        <p:spPr/>
        <p:txBody>
          <a:bodyPr/>
          <a:lstStyle/>
          <a:p>
            <a:pPr algn="l"/>
            <a:r>
              <a:rPr lang="en-US" altLang="zh-CN" sz="1600" dirty="0"/>
              <a:t>By default, the ESP </a:t>
            </a:r>
            <a:r>
              <a:rPr lang="en-US" altLang="zh-CN" sz="1600" dirty="0" smtClean="0"/>
              <a:t>header </a:t>
            </a:r>
            <a:r>
              <a:rPr lang="en-US" altLang="zh-CN" sz="1600" dirty="0"/>
              <a:t>or AH </a:t>
            </a:r>
            <a:r>
              <a:rPr lang="en-US" altLang="zh-CN" sz="1600" dirty="0" smtClean="0"/>
              <a:t>header follows the </a:t>
            </a:r>
            <a:r>
              <a:rPr lang="en-US" altLang="zh-CN" sz="1600" dirty="0"/>
              <a:t>outer IP header </a:t>
            </a:r>
            <a:r>
              <a:rPr lang="en-US" altLang="zh-CN" sz="1600" dirty="0" smtClean="0"/>
              <a:t>during </a:t>
            </a:r>
            <a:r>
              <a:rPr lang="en-US" altLang="zh-CN" sz="1600" dirty="0"/>
              <a:t>IPsec data transmission. No matter which encapsulation mode is </a:t>
            </a:r>
            <a:r>
              <a:rPr lang="en-US" altLang="zh-CN" sz="1600" dirty="0" smtClean="0"/>
              <a:t>used, </a:t>
            </a:r>
            <a:r>
              <a:rPr lang="en-US" altLang="zh-CN" sz="1600" dirty="0"/>
              <a:t>problems such as communication failures may occur when a NAT device is deployed on the transmission path.</a:t>
            </a:r>
            <a:endParaRPr lang="en-US" altLang="zh-CN" sz="1600" dirty="0">
              <a:cs typeface="+mn-ea"/>
              <a:sym typeface="Huawei Sans" panose="020C0503030203020204" pitchFamily="34" charset="0"/>
            </a:endParaRPr>
          </a:p>
          <a:p>
            <a:pPr algn="l"/>
            <a:endParaRPr lang="zh-CN" altLang="en-US" sz="1600" dirty="0"/>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872008" y="2397986"/>
            <a:ext cx="540000" cy="442800"/>
          </a:xfrm>
          <a:prstGeom prst="rect">
            <a:avLst/>
          </a:prstGeom>
        </p:spPr>
      </p:pic>
      <p:grpSp>
        <p:nvGrpSpPr>
          <p:cNvPr id="26" name="组合 35"/>
          <p:cNvGrpSpPr/>
          <p:nvPr/>
        </p:nvGrpSpPr>
        <p:grpSpPr>
          <a:xfrm>
            <a:off x="6798947" y="2102905"/>
            <a:ext cx="1830006" cy="1037460"/>
            <a:chOff x="3269076" y="1744970"/>
            <a:chExt cx="1860118" cy="1054529"/>
          </a:xfrm>
          <a:solidFill>
            <a:schemeClr val="bg1">
              <a:lumMod val="75000"/>
            </a:schemeClr>
          </a:solidFill>
        </p:grpSpPr>
        <p:sp>
          <p:nvSpPr>
            <p:cNvPr id="27" name="矩形 36"/>
            <p:cNvSpPr/>
            <p:nvPr/>
          </p:nvSpPr>
          <p:spPr>
            <a:xfrm>
              <a:off x="3495526" y="2457907"/>
              <a:ext cx="1426464" cy="3415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Oval 62"/>
            <p:cNvSpPr/>
            <p:nvPr/>
          </p:nvSpPr>
          <p:spPr bwMode="auto">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Oval 63"/>
            <p:cNvSpPr/>
            <p:nvPr/>
          </p:nvSpPr>
          <p:spPr bwMode="auto">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Oval 64"/>
            <p:cNvSpPr/>
            <p:nvPr/>
          </p:nvSpPr>
          <p:spPr bwMode="auto">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Oval 65"/>
            <p:cNvSpPr/>
            <p:nvPr/>
          </p:nvSpPr>
          <p:spPr bwMode="auto">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Oval 64"/>
            <p:cNvSpPr/>
            <p:nvPr/>
          </p:nvSpPr>
          <p:spPr bwMode="auto">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9" name="TextBox 46"/>
          <p:cNvSpPr txBox="1"/>
          <p:nvPr/>
        </p:nvSpPr>
        <p:spPr>
          <a:xfrm>
            <a:off x="7290538" y="2826650"/>
            <a:ext cx="832280"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Internet</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Can 45"/>
          <p:cNvSpPr/>
          <p:nvPr/>
        </p:nvSpPr>
        <p:spPr bwMode="auto">
          <a:xfrm rot="5400000">
            <a:off x="6148737" y="-244017"/>
            <a:ext cx="245885" cy="5719344"/>
          </a:xfrm>
          <a:prstGeom prst="can">
            <a:avLst>
              <a:gd name="adj" fmla="val 64511"/>
            </a:avLst>
          </a:prstGeom>
          <a:solidFill>
            <a:srgbClr val="19B2FF"/>
          </a:solidFill>
          <a:ln w="12700" cap="flat" cmpd="sng" algn="ctr">
            <a:solidFill>
              <a:schemeClr val="bg1">
                <a:lumMod val="95000"/>
              </a:schemeClr>
            </a:solidFill>
            <a:prstDash val="solid"/>
            <a:miter lim="800000"/>
          </a:ln>
          <a:effectLst/>
        </p:spPr>
        <p:txBody>
          <a:bodyPr rtlCol="0" anchor="ctr"/>
          <a:lstStyle/>
          <a:p>
            <a:pPr algn="ctr" fontAlgn="ctr"/>
            <a:endParaRPr lang="en-US" altLang="zh-CN" kern="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TextBox 46"/>
          <p:cNvSpPr txBox="1"/>
          <p:nvPr/>
        </p:nvSpPr>
        <p:spPr>
          <a:xfrm>
            <a:off x="7149212" y="2474041"/>
            <a:ext cx="1241045" cy="307777"/>
          </a:xfrm>
          <a:prstGeom prst="rect">
            <a:avLst/>
          </a:prstGeom>
          <a:noFill/>
        </p:spPr>
        <p:txBody>
          <a:bodyPr wrap="none" rtlCol="0">
            <a:spAutoFit/>
          </a:bodyPr>
          <a:lstStyle>
            <a:defPPr>
              <a:defRPr lang="en-US"/>
            </a:defPPr>
            <a:lvl1pPr algn="ctr">
              <a:defRPr sz="1400" b="1">
                <a:solidFill>
                  <a:schemeClr val="bg1">
                    <a:lumMod val="50000"/>
                  </a:schemeClr>
                </a:solidFill>
                <a:latin typeface="Arial" panose="020C0503030203020204" pitchFamily="34" charset="0"/>
                <a:ea typeface="方正兰亭黑简体" panose="02000000000000000000" pitchFamily="2" charset="-122"/>
                <a:cs typeface="+mn-ea"/>
              </a:defRPr>
            </a:lvl1pPr>
          </a:lstStyle>
          <a:p>
            <a:pPr fontAlgn="ctr"/>
            <a:r>
              <a:rPr lang="en-US" dirty="0" smtClean="0">
                <a:solidFill>
                  <a:schemeClr val="bg1"/>
                </a:solidFill>
                <a:latin typeface="Huawei Sans" panose="020C0503030203020204" pitchFamily="34" charset="0"/>
              </a:rPr>
              <a:t>IPsec tunnel</a:t>
            </a:r>
            <a:endParaRPr lang="en-US" altLang="zh-CN" dirty="0">
              <a:solidFill>
                <a:schemeClr val="bg1"/>
              </a:solidFill>
              <a:latin typeface="Huawei Sans" panose="020C0503030203020204" pitchFamily="34" charset="0"/>
              <a:sym typeface="Huawei Sans" panose="020C0503030203020204" pitchFamily="34" charset="0"/>
            </a:endParaRPr>
          </a:p>
        </p:txBody>
      </p:sp>
      <p:sp>
        <p:nvSpPr>
          <p:cNvPr id="49" name="TextBox 63"/>
          <p:cNvSpPr txBox="1"/>
          <p:nvPr/>
        </p:nvSpPr>
        <p:spPr>
          <a:xfrm>
            <a:off x="2694353" y="2855945"/>
            <a:ext cx="931665"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Gateway 1</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TextBox 63"/>
          <p:cNvSpPr txBox="1"/>
          <p:nvPr/>
        </p:nvSpPr>
        <p:spPr>
          <a:xfrm>
            <a:off x="5407785" y="2855945"/>
            <a:ext cx="973344"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NAT device</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52" name="图片 5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131354" y="2397986"/>
            <a:ext cx="540000" cy="442800"/>
          </a:xfrm>
          <a:prstGeom prst="rect">
            <a:avLst/>
          </a:prstGeom>
        </p:spPr>
      </p:pic>
      <p:sp>
        <p:nvSpPr>
          <p:cNvPr id="53" name="TextBox 63"/>
          <p:cNvSpPr txBox="1"/>
          <p:nvPr/>
        </p:nvSpPr>
        <p:spPr>
          <a:xfrm>
            <a:off x="8955027" y="2855945"/>
            <a:ext cx="931665"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Gateway 2</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53645" y="2388522"/>
            <a:ext cx="540000" cy="442174"/>
          </a:xfrm>
          <a:prstGeom prst="rect">
            <a:avLst/>
          </a:prstGeom>
        </p:spPr>
      </p:pic>
      <p:sp>
        <p:nvSpPr>
          <p:cNvPr id="105" name="TextBox 43"/>
          <p:cNvSpPr txBox="1"/>
          <p:nvPr/>
        </p:nvSpPr>
        <p:spPr>
          <a:xfrm>
            <a:off x="3451015" y="2213356"/>
            <a:ext cx="489236" cy="276999"/>
          </a:xfrm>
          <a:prstGeom prst="rect">
            <a:avLst/>
          </a:prstGeom>
          <a:noFill/>
        </p:spPr>
        <p:txBody>
          <a:bodyPr wrap="none" rtlCol="0">
            <a:spAutoFit/>
          </a:bodyPr>
          <a:lstStyle/>
          <a:p>
            <a:pPr fontAlgn="ctr"/>
            <a:r>
              <a:rPr lang="en-US" sz="1200" dirty="0" smtClean="0">
                <a:latin typeface="Huawei Sans" panose="020C0503030203020204" pitchFamily="34" charset="0"/>
              </a:rPr>
              <a:t>IP: X</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6" name="TextBox 44"/>
          <p:cNvSpPr txBox="1"/>
          <p:nvPr/>
        </p:nvSpPr>
        <p:spPr>
          <a:xfrm>
            <a:off x="8651171" y="2213356"/>
            <a:ext cx="487633"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 Z</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7" name="TextBox 43"/>
          <p:cNvSpPr txBox="1"/>
          <p:nvPr/>
        </p:nvSpPr>
        <p:spPr>
          <a:xfrm>
            <a:off x="6080420" y="2213356"/>
            <a:ext cx="486030" cy="276999"/>
          </a:xfrm>
          <a:prstGeom prst="rect">
            <a:avLst/>
          </a:prstGeom>
          <a:noFill/>
        </p:spPr>
        <p:txBody>
          <a:bodyPr wrap="none" rtlCol="0">
            <a:spAutoFit/>
          </a:bodyPr>
          <a:lstStyle/>
          <a:p>
            <a:pPr fontAlgn="ctr"/>
            <a:r>
              <a:rPr lang="en-US" sz="1200" dirty="0" smtClean="0">
                <a:latin typeface="Huawei Sans" panose="020C0503030203020204" pitchFamily="34" charset="0"/>
              </a:rPr>
              <a:t>IP: Y</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aphicFrame>
        <p:nvGraphicFramePr>
          <p:cNvPr id="108" name="Table 47"/>
          <p:cNvGraphicFramePr>
            <a:graphicFrameLocks noGrp="1"/>
          </p:cNvGraphicFramePr>
          <p:nvPr>
            <p:extLst>
              <p:ext uri="{D42A27DB-BD31-4B8C-83A1-F6EECF244321}">
                <p14:modId xmlns:p14="http://schemas.microsoft.com/office/powerpoint/2010/main" val="2762853555"/>
              </p:ext>
            </p:extLst>
          </p:nvPr>
        </p:nvGraphicFramePr>
        <p:xfrm>
          <a:off x="2481646" y="3342153"/>
          <a:ext cx="2736306" cy="803520"/>
        </p:xfrm>
        <a:graphic>
          <a:graphicData uri="http://schemas.openxmlformats.org/drawingml/2006/table">
            <a:tbl>
              <a:tblPr firstRow="1" bandRow="1">
                <a:tableStyleId>{5C22544A-7EE6-4342-B048-85BDC9FD1C3A}</a:tableStyleId>
              </a:tblPr>
              <a:tblGrid>
                <a:gridCol w="746265">
                  <a:extLst>
                    <a:ext uri="{9D8B030D-6E8A-4147-A177-3AD203B41FA5}">
                      <a16:colId xmlns="" xmlns:a16="http://schemas.microsoft.com/office/drawing/2014/main" val="20000"/>
                    </a:ext>
                  </a:extLst>
                </a:gridCol>
                <a:gridCol w="710729">
                  <a:extLst>
                    <a:ext uri="{9D8B030D-6E8A-4147-A177-3AD203B41FA5}">
                      <a16:colId xmlns="" xmlns:a16="http://schemas.microsoft.com/office/drawing/2014/main" val="20001"/>
                    </a:ext>
                  </a:extLst>
                </a:gridCol>
                <a:gridCol w="759987">
                  <a:extLst>
                    <a:ext uri="{9D8B030D-6E8A-4147-A177-3AD203B41FA5}">
                      <a16:colId xmlns="" xmlns:a16="http://schemas.microsoft.com/office/drawing/2014/main" val="20002"/>
                    </a:ext>
                  </a:extLst>
                </a:gridCol>
                <a:gridCol w="519325">
                  <a:extLst>
                    <a:ext uri="{9D8B030D-6E8A-4147-A177-3AD203B41FA5}">
                      <a16:colId xmlns="" xmlns:a16="http://schemas.microsoft.com/office/drawing/2014/main" val="20003"/>
                    </a:ext>
                  </a:extLst>
                </a:gridCol>
              </a:tblGrid>
              <a:tr h="688404">
                <a:tc>
                  <a:txBody>
                    <a:bodyPr/>
                    <a:lstStyle/>
                    <a:p>
                      <a:pPr algn="ctr" fontAlgn="ctr"/>
                      <a:r>
                        <a:rPr lang="en-US" sz="1200" b="0" dirty="0" smtClean="0">
                          <a:solidFill>
                            <a:schemeClr val="bg1">
                              <a:lumMod val="50000"/>
                            </a:schemeClr>
                          </a:solidFill>
                          <a:latin typeface="Huawei Sans" panose="020C0503030203020204" pitchFamily="34" charset="0"/>
                        </a:rPr>
                        <a:t>IP Header</a:t>
                      </a:r>
                      <a:endParaRPr lang="en-US" altLang="zh-CN" sz="1200" b="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b="0" dirty="0" smtClean="0">
                          <a:solidFill>
                            <a:schemeClr val="bg1">
                              <a:lumMod val="50000"/>
                            </a:schemeClr>
                          </a:solidFill>
                          <a:latin typeface="Huawei Sans" panose="020C0503030203020204" pitchFamily="34" charset="0"/>
                        </a:rPr>
                        <a:t>SA: X</a:t>
                      </a:r>
                    </a:p>
                    <a:p>
                      <a:pPr algn="ctr" fontAlgn="ctr"/>
                      <a:r>
                        <a:rPr lang="en-US" sz="1200" b="0" dirty="0" smtClean="0">
                          <a:solidFill>
                            <a:schemeClr val="bg1">
                              <a:lumMod val="50000"/>
                            </a:schemeClr>
                          </a:solidFill>
                          <a:latin typeface="Huawei Sans" panose="020C0503030203020204" pitchFamily="34" charset="0"/>
                        </a:rPr>
                        <a:t>DA: Z</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T="36000" marB="36000">
                    <a:lnL w="12700" cap="flat" cmpd="sng" algn="ctr">
                      <a:solidFill>
                        <a:srgbClr val="19B2FF"/>
                      </a:solidFill>
                      <a:prstDash val="solid"/>
                      <a:round/>
                      <a:headEnd type="none" w="med" len="med"/>
                      <a:tailEnd type="none" w="med" len="med"/>
                    </a:lnL>
                    <a:lnR w="12700" cap="flat" cmpd="sng" algn="ctr">
                      <a:solidFill>
                        <a:srgbClr val="19B2FF"/>
                      </a:solidFill>
                      <a:prstDash val="solid"/>
                      <a:round/>
                      <a:headEnd type="none" w="med" len="med"/>
                      <a:tailEnd type="none" w="med" len="med"/>
                    </a:lnR>
                    <a:lnT w="12700" cap="flat" cmpd="sng" algn="ctr">
                      <a:solidFill>
                        <a:srgbClr val="19B2FF"/>
                      </a:solidFill>
                      <a:prstDash val="solid"/>
                      <a:round/>
                      <a:headEnd type="none" w="med" len="med"/>
                      <a:tailEnd type="none" w="med" len="med"/>
                    </a:lnT>
                    <a:lnB w="12700" cap="flat" cmpd="sng" algn="ctr">
                      <a:solidFill>
                        <a:srgbClr val="19B2FF"/>
                      </a:solidFill>
                      <a:prstDash val="solid"/>
                      <a:round/>
                      <a:headEnd type="none" w="med" len="med"/>
                      <a:tailEnd type="none" w="med" len="med"/>
                    </a:lnB>
                    <a:noFill/>
                  </a:tcPr>
                </a:tc>
                <a:tc>
                  <a:txBody>
                    <a:bodyPr/>
                    <a:lstStyle/>
                    <a:p>
                      <a:pPr algn="ctr" fontAlgn="ctr"/>
                      <a:r>
                        <a:rPr lang="en-US" sz="1200" b="0" dirty="0" smtClean="0">
                          <a:solidFill>
                            <a:schemeClr val="bg1">
                              <a:lumMod val="50000"/>
                            </a:schemeClr>
                          </a:solidFill>
                          <a:latin typeface="Huawei Sans" panose="020C0503030203020204" pitchFamily="34" charset="0"/>
                        </a:rPr>
                        <a:t>AH Header</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T="36000" marB="36000" anchor="ctr">
                    <a:lnL w="12700" cap="flat" cmpd="sng" algn="ctr">
                      <a:solidFill>
                        <a:srgbClr val="19B2FF"/>
                      </a:solidFill>
                      <a:prstDash val="solid"/>
                      <a:round/>
                      <a:headEnd type="none" w="med" len="med"/>
                      <a:tailEnd type="none" w="med" len="med"/>
                    </a:lnL>
                    <a:lnR w="12700" cap="flat" cmpd="sng" algn="ctr">
                      <a:solidFill>
                        <a:srgbClr val="19B2FF"/>
                      </a:solidFill>
                      <a:prstDash val="solid"/>
                      <a:round/>
                      <a:headEnd type="none" w="med" len="med"/>
                      <a:tailEnd type="none" w="med" len="med"/>
                    </a:lnR>
                    <a:lnT w="12700" cap="flat" cmpd="sng" algn="ctr">
                      <a:solidFill>
                        <a:srgbClr val="19B2FF"/>
                      </a:solidFill>
                      <a:prstDash val="solid"/>
                      <a:round/>
                      <a:headEnd type="none" w="med" len="med"/>
                      <a:tailEnd type="none" w="med" len="med"/>
                    </a:lnT>
                    <a:lnB w="12700" cap="flat" cmpd="sng" algn="ctr">
                      <a:solidFill>
                        <a:srgbClr val="19B2FF"/>
                      </a:solidFill>
                      <a:prstDash val="solid"/>
                      <a:round/>
                      <a:headEnd type="none" w="med" len="med"/>
                      <a:tailEnd type="none" w="med" len="med"/>
                    </a:lnB>
                    <a:noFill/>
                  </a:tcPr>
                </a:tc>
                <a:tc>
                  <a:txBody>
                    <a:bodyPr/>
                    <a:lstStyle/>
                    <a:p>
                      <a:pPr algn="ctr" fontAlgn="ctr"/>
                      <a:r>
                        <a:rPr lang="en-US" sz="1200" b="0" dirty="0" smtClean="0">
                          <a:solidFill>
                            <a:schemeClr val="bg1">
                              <a:lumMod val="50000"/>
                            </a:schemeClr>
                          </a:solidFill>
                          <a:latin typeface="Huawei Sans" panose="020C0503030203020204" pitchFamily="34" charset="0"/>
                        </a:rPr>
                        <a:t>Raw IP Header</a:t>
                      </a:r>
                      <a:endParaRPr lang="en-US" sz="1200" b="0" dirty="0">
                        <a:solidFill>
                          <a:schemeClr val="bg1">
                            <a:lumMod val="50000"/>
                          </a:schemeClr>
                        </a:solidFill>
                        <a:latin typeface="Huawei Sans" panose="020C0503030203020204" pitchFamily="34" charset="0"/>
                      </a:endParaRPr>
                    </a:p>
                  </a:txBody>
                  <a:tcPr marT="36000" marB="36000" anchor="ctr">
                    <a:lnL w="12700" cap="flat" cmpd="sng" algn="ctr">
                      <a:solidFill>
                        <a:srgbClr val="19B2FF"/>
                      </a:solidFill>
                      <a:prstDash val="solid"/>
                      <a:round/>
                      <a:headEnd type="none" w="med" len="med"/>
                      <a:tailEnd type="none" w="med" len="med"/>
                    </a:lnL>
                    <a:lnR w="12700" cap="flat" cmpd="sng" algn="ctr">
                      <a:solidFill>
                        <a:srgbClr val="19B2FF"/>
                      </a:solidFill>
                      <a:prstDash val="solid"/>
                      <a:round/>
                      <a:headEnd type="none" w="med" len="med"/>
                      <a:tailEnd type="none" w="med" len="med"/>
                    </a:lnR>
                    <a:lnT w="12700" cap="flat" cmpd="sng" algn="ctr">
                      <a:solidFill>
                        <a:srgbClr val="19B2FF"/>
                      </a:solidFill>
                      <a:prstDash val="solid"/>
                      <a:round/>
                      <a:headEnd type="none" w="med" len="med"/>
                      <a:tailEnd type="none" w="med" len="med"/>
                    </a:lnT>
                    <a:lnB w="12700" cap="flat" cmpd="sng" algn="ctr">
                      <a:solidFill>
                        <a:srgbClr val="19B2FF"/>
                      </a:solidFill>
                      <a:prstDash val="solid"/>
                      <a:round/>
                      <a:headEnd type="none" w="med" len="med"/>
                      <a:tailEnd type="none" w="med" len="med"/>
                    </a:lnB>
                    <a:no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solidFill>
                            <a:schemeClr val="tx1"/>
                          </a:solidFill>
                          <a:latin typeface="Huawei Sans" panose="020C0503030203020204" pitchFamily="34" charset="0"/>
                        </a:rPr>
                        <a:t>Data</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T="36000" marB="36000" anchor="ctr">
                    <a:lnL w="12700" cap="flat" cmpd="sng" algn="ctr">
                      <a:solidFill>
                        <a:srgbClr val="19B2FF"/>
                      </a:solidFill>
                      <a:prstDash val="solid"/>
                      <a:round/>
                      <a:headEnd type="none" w="med" len="med"/>
                      <a:tailEnd type="none" w="med" len="med"/>
                    </a:lnL>
                    <a:lnR w="12700" cap="flat" cmpd="sng" algn="ctr">
                      <a:solidFill>
                        <a:srgbClr val="19B2FF"/>
                      </a:solidFill>
                      <a:prstDash val="solid"/>
                      <a:round/>
                      <a:headEnd type="none" w="med" len="med"/>
                      <a:tailEnd type="none" w="med" len="med"/>
                    </a:lnR>
                    <a:lnT w="12700" cap="flat" cmpd="sng" algn="ctr">
                      <a:solidFill>
                        <a:srgbClr val="19B2FF"/>
                      </a:solidFill>
                      <a:prstDash val="solid"/>
                      <a:round/>
                      <a:headEnd type="none" w="med" len="med"/>
                      <a:tailEnd type="none" w="med" len="med"/>
                    </a:lnT>
                    <a:lnB w="12700" cap="flat" cmpd="sng" algn="ctr">
                      <a:solidFill>
                        <a:srgbClr val="19B2FF"/>
                      </a:solidFill>
                      <a:prstDash val="solid"/>
                      <a:round/>
                      <a:headEnd type="none" w="med" len="med"/>
                      <a:tailEnd type="none" w="med" len="med"/>
                    </a:lnB>
                    <a:solidFill>
                      <a:srgbClr val="F27936"/>
                    </a:solidFill>
                  </a:tcPr>
                </a:tc>
                <a:extLst>
                  <a:ext uri="{0D108BD9-81ED-4DB2-BD59-A6C34878D82A}">
                    <a16:rowId xmlns="" xmlns:a16="http://schemas.microsoft.com/office/drawing/2014/main" val="10000"/>
                  </a:ext>
                </a:extLst>
              </a:tr>
            </a:tbl>
          </a:graphicData>
        </a:graphic>
      </p:graphicFrame>
      <p:cxnSp>
        <p:nvCxnSpPr>
          <p:cNvPr id="110" name="Straight Connector 53"/>
          <p:cNvCxnSpPr/>
          <p:nvPr/>
        </p:nvCxnSpPr>
        <p:spPr>
          <a:xfrm>
            <a:off x="2481646" y="4180669"/>
            <a:ext cx="0" cy="180020"/>
          </a:xfrm>
          <a:prstGeom prst="line">
            <a:avLst/>
          </a:prstGeom>
          <a:ln w="19050">
            <a:solidFill>
              <a:srgbClr val="19B2FF"/>
            </a:solidFill>
          </a:ln>
        </p:spPr>
        <p:style>
          <a:lnRef idx="1">
            <a:schemeClr val="accent1"/>
          </a:lnRef>
          <a:fillRef idx="0">
            <a:schemeClr val="accent1"/>
          </a:fillRef>
          <a:effectRef idx="0">
            <a:schemeClr val="accent1"/>
          </a:effectRef>
          <a:fontRef idx="minor">
            <a:schemeClr val="tx1"/>
          </a:fontRef>
        </p:style>
      </p:cxnSp>
      <p:cxnSp>
        <p:nvCxnSpPr>
          <p:cNvPr id="111" name="Straight Connector 54"/>
          <p:cNvCxnSpPr/>
          <p:nvPr/>
        </p:nvCxnSpPr>
        <p:spPr>
          <a:xfrm>
            <a:off x="5231994" y="4180669"/>
            <a:ext cx="0" cy="180020"/>
          </a:xfrm>
          <a:prstGeom prst="line">
            <a:avLst/>
          </a:prstGeom>
          <a:ln w="19050">
            <a:solidFill>
              <a:srgbClr val="19B2FF"/>
            </a:solidFill>
          </a:ln>
        </p:spPr>
        <p:style>
          <a:lnRef idx="1">
            <a:schemeClr val="accent1"/>
          </a:lnRef>
          <a:fillRef idx="0">
            <a:schemeClr val="accent1"/>
          </a:fillRef>
          <a:effectRef idx="0">
            <a:schemeClr val="accent1"/>
          </a:effectRef>
          <a:fontRef idx="minor">
            <a:schemeClr val="tx1"/>
          </a:fontRef>
        </p:style>
      </p:cxnSp>
      <p:cxnSp>
        <p:nvCxnSpPr>
          <p:cNvPr id="112" name="Straight Connector 55"/>
          <p:cNvCxnSpPr/>
          <p:nvPr/>
        </p:nvCxnSpPr>
        <p:spPr>
          <a:xfrm flipH="1">
            <a:off x="2481646" y="4252677"/>
            <a:ext cx="2736305" cy="0"/>
          </a:xfrm>
          <a:prstGeom prst="line">
            <a:avLst/>
          </a:prstGeom>
          <a:ln w="19050">
            <a:solidFill>
              <a:srgbClr val="19B2FF"/>
            </a:solidFill>
          </a:ln>
        </p:spPr>
        <p:style>
          <a:lnRef idx="1">
            <a:schemeClr val="accent1"/>
          </a:lnRef>
          <a:fillRef idx="0">
            <a:schemeClr val="accent1"/>
          </a:fillRef>
          <a:effectRef idx="0">
            <a:schemeClr val="accent1"/>
          </a:effectRef>
          <a:fontRef idx="minor">
            <a:schemeClr val="tx1"/>
          </a:fontRef>
        </p:style>
      </p:cxnSp>
      <p:sp>
        <p:nvSpPr>
          <p:cNvPr id="113" name="TextBox 56"/>
          <p:cNvSpPr txBox="1"/>
          <p:nvPr/>
        </p:nvSpPr>
        <p:spPr>
          <a:xfrm>
            <a:off x="3357676" y="4180278"/>
            <a:ext cx="984244" cy="184666"/>
          </a:xfrm>
          <a:prstGeom prst="rect">
            <a:avLst/>
          </a:prstGeom>
          <a:solidFill>
            <a:schemeClr val="bg1"/>
          </a:solidFill>
        </p:spPr>
        <p:txBody>
          <a:bodyPr wrap="none" lIns="0" tIns="0" rIns="0" bIns="0" rtlCol="0" anchor="ctr" anchorCtr="0">
            <a:spAutoFit/>
          </a:bodyPr>
          <a:lstStyle/>
          <a:p>
            <a:pPr algn="ctr" fontAlgn="ctr"/>
            <a:r>
              <a:rPr lang="en-US" sz="1200" dirty="0" smtClean="0">
                <a:latin typeface="Huawei Sans" panose="020C0503030203020204" pitchFamily="34" charset="0"/>
              </a:rPr>
              <a:t>Authenticated</a:t>
            </a:r>
            <a:endParaRPr lang="en-US" sz="1200" dirty="0">
              <a:latin typeface="Huawei Sans" panose="020C0503030203020204" pitchFamily="34" charset="0"/>
            </a:endParaRPr>
          </a:p>
        </p:txBody>
      </p:sp>
      <p:graphicFrame>
        <p:nvGraphicFramePr>
          <p:cNvPr id="114" name="Table 47"/>
          <p:cNvGraphicFramePr>
            <a:graphicFrameLocks noGrp="1"/>
          </p:cNvGraphicFramePr>
          <p:nvPr>
            <p:extLst>
              <p:ext uri="{D42A27DB-BD31-4B8C-83A1-F6EECF244321}">
                <p14:modId xmlns:p14="http://schemas.microsoft.com/office/powerpoint/2010/main" val="3598790914"/>
              </p:ext>
            </p:extLst>
          </p:nvPr>
        </p:nvGraphicFramePr>
        <p:xfrm>
          <a:off x="6430744" y="3342153"/>
          <a:ext cx="2736306" cy="803520"/>
        </p:xfrm>
        <a:graphic>
          <a:graphicData uri="http://schemas.openxmlformats.org/drawingml/2006/table">
            <a:tbl>
              <a:tblPr firstRow="1" bandRow="1">
                <a:tableStyleId>{5C22544A-7EE6-4342-B048-85BDC9FD1C3A}</a:tableStyleId>
              </a:tblPr>
              <a:tblGrid>
                <a:gridCol w="746265">
                  <a:extLst>
                    <a:ext uri="{9D8B030D-6E8A-4147-A177-3AD203B41FA5}">
                      <a16:colId xmlns="" xmlns:a16="http://schemas.microsoft.com/office/drawing/2014/main" val="20000"/>
                    </a:ext>
                  </a:extLst>
                </a:gridCol>
                <a:gridCol w="710729">
                  <a:extLst>
                    <a:ext uri="{9D8B030D-6E8A-4147-A177-3AD203B41FA5}">
                      <a16:colId xmlns="" xmlns:a16="http://schemas.microsoft.com/office/drawing/2014/main" val="20001"/>
                    </a:ext>
                  </a:extLst>
                </a:gridCol>
                <a:gridCol w="759987">
                  <a:extLst>
                    <a:ext uri="{9D8B030D-6E8A-4147-A177-3AD203B41FA5}">
                      <a16:colId xmlns="" xmlns:a16="http://schemas.microsoft.com/office/drawing/2014/main" val="20002"/>
                    </a:ext>
                  </a:extLst>
                </a:gridCol>
                <a:gridCol w="519325">
                  <a:extLst>
                    <a:ext uri="{9D8B030D-6E8A-4147-A177-3AD203B41FA5}">
                      <a16:colId xmlns="" xmlns:a16="http://schemas.microsoft.com/office/drawing/2014/main" val="20003"/>
                    </a:ext>
                  </a:extLst>
                </a:gridCol>
              </a:tblGrid>
              <a:tr h="688404">
                <a:tc>
                  <a:txBody>
                    <a:bodyPr/>
                    <a:lstStyle/>
                    <a:p>
                      <a:pPr algn="ctr" fontAlgn="ctr"/>
                      <a:r>
                        <a:rPr lang="en-US" sz="1200" b="0" dirty="0" smtClean="0">
                          <a:solidFill>
                            <a:schemeClr val="bg1">
                              <a:lumMod val="50000"/>
                            </a:schemeClr>
                          </a:solidFill>
                          <a:latin typeface="Huawei Sans" panose="020C0503030203020204" pitchFamily="34" charset="0"/>
                        </a:rPr>
                        <a:t>IP Header</a:t>
                      </a:r>
                      <a:endParaRPr lang="en-US" altLang="zh-CN" sz="1200" b="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b="0" dirty="0" smtClean="0">
                          <a:solidFill>
                            <a:schemeClr val="bg1">
                              <a:lumMod val="50000"/>
                            </a:schemeClr>
                          </a:solidFill>
                          <a:latin typeface="Huawei Sans" panose="020C0503030203020204" pitchFamily="34" charset="0"/>
                        </a:rPr>
                        <a:t>SA: Y</a:t>
                      </a:r>
                    </a:p>
                    <a:p>
                      <a:pPr algn="ctr" fontAlgn="ctr"/>
                      <a:r>
                        <a:rPr lang="en-US" sz="1200" b="0" dirty="0" smtClean="0">
                          <a:solidFill>
                            <a:schemeClr val="bg1">
                              <a:lumMod val="50000"/>
                            </a:schemeClr>
                          </a:solidFill>
                          <a:latin typeface="Huawei Sans" panose="020C0503030203020204" pitchFamily="34" charset="0"/>
                        </a:rPr>
                        <a:t>DA: Z</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T="36000" marB="36000">
                    <a:lnL w="12700" cap="flat" cmpd="sng" algn="ctr">
                      <a:solidFill>
                        <a:srgbClr val="19B2FF"/>
                      </a:solidFill>
                      <a:prstDash val="solid"/>
                      <a:round/>
                      <a:headEnd type="none" w="med" len="med"/>
                      <a:tailEnd type="none" w="med" len="med"/>
                    </a:lnL>
                    <a:lnR w="12700" cap="flat" cmpd="sng" algn="ctr">
                      <a:solidFill>
                        <a:srgbClr val="19B2FF"/>
                      </a:solidFill>
                      <a:prstDash val="solid"/>
                      <a:round/>
                      <a:headEnd type="none" w="med" len="med"/>
                      <a:tailEnd type="none" w="med" len="med"/>
                    </a:lnR>
                    <a:lnT w="12700" cap="flat" cmpd="sng" algn="ctr">
                      <a:solidFill>
                        <a:srgbClr val="19B2FF"/>
                      </a:solidFill>
                      <a:prstDash val="solid"/>
                      <a:round/>
                      <a:headEnd type="none" w="med" len="med"/>
                      <a:tailEnd type="none" w="med" len="med"/>
                    </a:lnT>
                    <a:lnB w="12700" cap="flat" cmpd="sng" algn="ctr">
                      <a:solidFill>
                        <a:srgbClr val="19B2FF"/>
                      </a:solidFill>
                      <a:prstDash val="solid"/>
                      <a:round/>
                      <a:headEnd type="none" w="med" len="med"/>
                      <a:tailEnd type="none" w="med" len="med"/>
                    </a:lnB>
                    <a:solidFill>
                      <a:schemeClr val="bg1"/>
                    </a:solidFill>
                  </a:tcPr>
                </a:tc>
                <a:tc>
                  <a:txBody>
                    <a:bodyPr/>
                    <a:lstStyle/>
                    <a:p>
                      <a:pPr algn="ctr" fontAlgn="ctr"/>
                      <a:r>
                        <a:rPr lang="en-US" sz="1200" b="0" dirty="0" smtClean="0">
                          <a:solidFill>
                            <a:schemeClr val="bg1">
                              <a:lumMod val="50000"/>
                            </a:schemeClr>
                          </a:solidFill>
                          <a:latin typeface="Huawei Sans" panose="020C0503030203020204" pitchFamily="34" charset="0"/>
                        </a:rPr>
                        <a:t>AH Header</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T="36000" marB="36000" anchor="ctr">
                    <a:lnL w="12700" cap="flat" cmpd="sng" algn="ctr">
                      <a:solidFill>
                        <a:srgbClr val="19B2FF"/>
                      </a:solidFill>
                      <a:prstDash val="solid"/>
                      <a:round/>
                      <a:headEnd type="none" w="med" len="med"/>
                      <a:tailEnd type="none" w="med" len="med"/>
                    </a:lnL>
                    <a:lnR w="12700" cap="flat" cmpd="sng" algn="ctr">
                      <a:solidFill>
                        <a:srgbClr val="19B2FF"/>
                      </a:solidFill>
                      <a:prstDash val="solid"/>
                      <a:round/>
                      <a:headEnd type="none" w="med" len="med"/>
                      <a:tailEnd type="none" w="med" len="med"/>
                    </a:lnR>
                    <a:lnT w="12700" cap="flat" cmpd="sng" algn="ctr">
                      <a:solidFill>
                        <a:srgbClr val="19B2FF"/>
                      </a:solidFill>
                      <a:prstDash val="solid"/>
                      <a:round/>
                      <a:headEnd type="none" w="med" len="med"/>
                      <a:tailEnd type="none" w="med" len="med"/>
                    </a:lnT>
                    <a:lnB w="12700" cap="flat" cmpd="sng" algn="ctr">
                      <a:solidFill>
                        <a:srgbClr val="19B2FF"/>
                      </a:solidFill>
                      <a:prstDash val="solid"/>
                      <a:round/>
                      <a:headEnd type="none" w="med" len="med"/>
                      <a:tailEnd type="none" w="med" len="med"/>
                    </a:lnB>
                    <a:solidFill>
                      <a:schemeClr val="bg1"/>
                    </a:solidFill>
                  </a:tcPr>
                </a:tc>
                <a:tc>
                  <a:txBody>
                    <a:bodyPr/>
                    <a:lstStyle/>
                    <a:p>
                      <a:pPr algn="ctr" fontAlgn="ctr"/>
                      <a:r>
                        <a:rPr lang="en-US" sz="1200" b="0" dirty="0" smtClean="0">
                          <a:solidFill>
                            <a:schemeClr val="bg1">
                              <a:lumMod val="50000"/>
                            </a:schemeClr>
                          </a:solidFill>
                          <a:latin typeface="Huawei Sans" panose="020C0503030203020204" pitchFamily="34" charset="0"/>
                        </a:rPr>
                        <a:t>Raw IP Header</a:t>
                      </a:r>
                      <a:endParaRPr lang="en-US" sz="1200" b="0" dirty="0">
                        <a:solidFill>
                          <a:schemeClr val="bg1">
                            <a:lumMod val="50000"/>
                          </a:schemeClr>
                        </a:solidFill>
                        <a:latin typeface="Huawei Sans" panose="020C0503030203020204" pitchFamily="34" charset="0"/>
                      </a:endParaRPr>
                    </a:p>
                  </a:txBody>
                  <a:tcPr marT="36000" marB="36000" anchor="ctr">
                    <a:lnL w="12700" cap="flat" cmpd="sng" algn="ctr">
                      <a:solidFill>
                        <a:srgbClr val="19B2FF"/>
                      </a:solidFill>
                      <a:prstDash val="solid"/>
                      <a:round/>
                      <a:headEnd type="none" w="med" len="med"/>
                      <a:tailEnd type="none" w="med" len="med"/>
                    </a:lnL>
                    <a:lnR w="12700" cap="flat" cmpd="sng" algn="ctr">
                      <a:solidFill>
                        <a:srgbClr val="19B2FF"/>
                      </a:solidFill>
                      <a:prstDash val="solid"/>
                      <a:round/>
                      <a:headEnd type="none" w="med" len="med"/>
                      <a:tailEnd type="none" w="med" len="med"/>
                    </a:lnR>
                    <a:lnT w="12700" cap="flat" cmpd="sng" algn="ctr">
                      <a:solidFill>
                        <a:srgbClr val="19B2FF"/>
                      </a:solidFill>
                      <a:prstDash val="solid"/>
                      <a:round/>
                      <a:headEnd type="none" w="med" len="med"/>
                      <a:tailEnd type="none" w="med" len="med"/>
                    </a:lnT>
                    <a:lnB w="12700" cap="flat" cmpd="sng" algn="ctr">
                      <a:solidFill>
                        <a:srgbClr val="19B2FF"/>
                      </a:solidFill>
                      <a:prstDash val="solid"/>
                      <a:round/>
                      <a:headEnd type="none" w="med" len="med"/>
                      <a:tailEnd type="none" w="med" len="med"/>
                    </a:lnB>
                    <a:solidFill>
                      <a:schemeClr val="bg1"/>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solidFill>
                            <a:schemeClr val="tx1"/>
                          </a:solidFill>
                          <a:latin typeface="Huawei Sans" panose="020C0503030203020204" pitchFamily="34" charset="0"/>
                        </a:rPr>
                        <a:t>Data</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T="36000" marB="36000" anchor="ctr">
                    <a:lnL w="12700" cap="flat" cmpd="sng" algn="ctr">
                      <a:solidFill>
                        <a:srgbClr val="19B2FF"/>
                      </a:solidFill>
                      <a:prstDash val="solid"/>
                      <a:round/>
                      <a:headEnd type="none" w="med" len="med"/>
                      <a:tailEnd type="none" w="med" len="med"/>
                    </a:lnL>
                    <a:lnR w="12700" cap="flat" cmpd="sng" algn="ctr">
                      <a:solidFill>
                        <a:srgbClr val="19B2FF"/>
                      </a:solidFill>
                      <a:prstDash val="solid"/>
                      <a:round/>
                      <a:headEnd type="none" w="med" len="med"/>
                      <a:tailEnd type="none" w="med" len="med"/>
                    </a:lnR>
                    <a:lnT w="12700" cap="flat" cmpd="sng" algn="ctr">
                      <a:solidFill>
                        <a:srgbClr val="19B2FF"/>
                      </a:solidFill>
                      <a:prstDash val="solid"/>
                      <a:round/>
                      <a:headEnd type="none" w="med" len="med"/>
                      <a:tailEnd type="none" w="med" len="med"/>
                    </a:lnT>
                    <a:lnB w="12700" cap="flat" cmpd="sng" algn="ctr">
                      <a:solidFill>
                        <a:srgbClr val="19B2FF"/>
                      </a:solidFill>
                      <a:prstDash val="solid"/>
                      <a:round/>
                      <a:headEnd type="none" w="med" len="med"/>
                      <a:tailEnd type="none" w="med" len="med"/>
                    </a:lnB>
                    <a:solidFill>
                      <a:srgbClr val="F27936"/>
                    </a:solidFill>
                  </a:tcPr>
                </a:tc>
                <a:extLst>
                  <a:ext uri="{0D108BD9-81ED-4DB2-BD59-A6C34878D82A}">
                    <a16:rowId xmlns="" xmlns:a16="http://schemas.microsoft.com/office/drawing/2014/main" val="10000"/>
                  </a:ext>
                </a:extLst>
              </a:tr>
            </a:tbl>
          </a:graphicData>
        </a:graphic>
      </p:graphicFrame>
      <p:cxnSp>
        <p:nvCxnSpPr>
          <p:cNvPr id="117" name="Straight Connector 53"/>
          <p:cNvCxnSpPr/>
          <p:nvPr/>
        </p:nvCxnSpPr>
        <p:spPr>
          <a:xfrm>
            <a:off x="6423723" y="4180669"/>
            <a:ext cx="0" cy="180020"/>
          </a:xfrm>
          <a:prstGeom prst="line">
            <a:avLst/>
          </a:prstGeom>
          <a:ln w="19050">
            <a:solidFill>
              <a:srgbClr val="19B2FF"/>
            </a:solidFill>
          </a:ln>
        </p:spPr>
        <p:style>
          <a:lnRef idx="1">
            <a:schemeClr val="accent1"/>
          </a:lnRef>
          <a:fillRef idx="0">
            <a:schemeClr val="accent1"/>
          </a:fillRef>
          <a:effectRef idx="0">
            <a:schemeClr val="accent1"/>
          </a:effectRef>
          <a:fontRef idx="minor">
            <a:schemeClr val="tx1"/>
          </a:fontRef>
        </p:style>
      </p:cxnSp>
      <p:cxnSp>
        <p:nvCxnSpPr>
          <p:cNvPr id="118" name="Straight Connector 54"/>
          <p:cNvCxnSpPr/>
          <p:nvPr/>
        </p:nvCxnSpPr>
        <p:spPr>
          <a:xfrm>
            <a:off x="9174071" y="4180669"/>
            <a:ext cx="0" cy="180020"/>
          </a:xfrm>
          <a:prstGeom prst="line">
            <a:avLst/>
          </a:prstGeom>
          <a:ln w="19050">
            <a:solidFill>
              <a:srgbClr val="19B2FF"/>
            </a:solidFill>
          </a:ln>
        </p:spPr>
        <p:style>
          <a:lnRef idx="1">
            <a:schemeClr val="accent1"/>
          </a:lnRef>
          <a:fillRef idx="0">
            <a:schemeClr val="accent1"/>
          </a:fillRef>
          <a:effectRef idx="0">
            <a:schemeClr val="accent1"/>
          </a:effectRef>
          <a:fontRef idx="minor">
            <a:schemeClr val="tx1"/>
          </a:fontRef>
        </p:style>
      </p:cxnSp>
      <p:cxnSp>
        <p:nvCxnSpPr>
          <p:cNvPr id="119" name="Straight Connector 55"/>
          <p:cNvCxnSpPr/>
          <p:nvPr/>
        </p:nvCxnSpPr>
        <p:spPr>
          <a:xfrm flipH="1">
            <a:off x="6423723" y="4252677"/>
            <a:ext cx="2736305" cy="0"/>
          </a:xfrm>
          <a:prstGeom prst="line">
            <a:avLst/>
          </a:prstGeom>
          <a:ln w="19050">
            <a:solidFill>
              <a:srgbClr val="19B2FF"/>
            </a:solidFill>
          </a:ln>
        </p:spPr>
        <p:style>
          <a:lnRef idx="1">
            <a:schemeClr val="accent1"/>
          </a:lnRef>
          <a:fillRef idx="0">
            <a:schemeClr val="accent1"/>
          </a:fillRef>
          <a:effectRef idx="0">
            <a:schemeClr val="accent1"/>
          </a:effectRef>
          <a:fontRef idx="minor">
            <a:schemeClr val="tx1"/>
          </a:fontRef>
        </p:style>
      </p:cxnSp>
      <p:sp>
        <p:nvSpPr>
          <p:cNvPr id="120" name="TextBox 56"/>
          <p:cNvSpPr txBox="1"/>
          <p:nvPr/>
        </p:nvSpPr>
        <p:spPr>
          <a:xfrm>
            <a:off x="7299753" y="4180278"/>
            <a:ext cx="984244" cy="184666"/>
          </a:xfrm>
          <a:prstGeom prst="rect">
            <a:avLst/>
          </a:prstGeom>
          <a:solidFill>
            <a:schemeClr val="bg1"/>
          </a:solidFill>
        </p:spPr>
        <p:txBody>
          <a:bodyPr wrap="none" lIns="0" tIns="0" rIns="0" bIns="0" rtlCol="0" anchor="ctr" anchorCtr="0">
            <a:spAutoFit/>
          </a:bodyPr>
          <a:lstStyle/>
          <a:p>
            <a:pPr algn="ctr" fontAlgn="ctr"/>
            <a:r>
              <a:rPr lang="en-US" sz="1200" dirty="0" smtClean="0">
                <a:latin typeface="Huawei Sans" panose="020C0503030203020204" pitchFamily="34" charset="0"/>
              </a:rPr>
              <a:t>Authenticated</a:t>
            </a:r>
            <a:endParaRPr lang="en-US" sz="1200" dirty="0">
              <a:latin typeface="Huawei Sans" panose="020C0503030203020204" pitchFamily="34" charset="0"/>
            </a:endParaRPr>
          </a:p>
        </p:txBody>
      </p:sp>
      <p:cxnSp>
        <p:nvCxnSpPr>
          <p:cNvPr id="121" name="直接箭头连接符 120"/>
          <p:cNvCxnSpPr/>
          <p:nvPr/>
        </p:nvCxnSpPr>
        <p:spPr>
          <a:xfrm>
            <a:off x="5330999" y="3805074"/>
            <a:ext cx="1058914" cy="0"/>
          </a:xfrm>
          <a:prstGeom prst="straightConnector1">
            <a:avLst/>
          </a:prstGeom>
          <a:ln w="19050">
            <a:solidFill>
              <a:srgbClr val="00CAF2"/>
            </a:solidFill>
            <a:tailEnd type="triangle"/>
          </a:ln>
        </p:spPr>
        <p:style>
          <a:lnRef idx="1">
            <a:schemeClr val="accent1"/>
          </a:lnRef>
          <a:fillRef idx="0">
            <a:schemeClr val="accent1"/>
          </a:fillRef>
          <a:effectRef idx="0">
            <a:schemeClr val="accent1"/>
          </a:effectRef>
          <a:fontRef idx="minor">
            <a:schemeClr val="tx1"/>
          </a:fontRef>
        </p:style>
      </p:cxnSp>
      <p:sp>
        <p:nvSpPr>
          <p:cNvPr id="123" name="TextBox 63"/>
          <p:cNvSpPr txBox="1"/>
          <p:nvPr/>
        </p:nvSpPr>
        <p:spPr>
          <a:xfrm>
            <a:off x="5304964" y="3825270"/>
            <a:ext cx="1140056"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SNAT (NAPT)</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4" name="TextBox 63"/>
          <p:cNvSpPr txBox="1"/>
          <p:nvPr/>
        </p:nvSpPr>
        <p:spPr>
          <a:xfrm>
            <a:off x="9207881" y="3140102"/>
            <a:ext cx="2622683" cy="1384995"/>
          </a:xfrm>
          <a:prstGeom prst="rect">
            <a:avLst/>
          </a:prstGeom>
          <a:noFill/>
        </p:spPr>
        <p:txBody>
          <a:bodyPr wrap="square" rtlCol="0">
            <a:spAutoFit/>
          </a:bodyPr>
          <a:lstStyle/>
          <a:p>
            <a:pPr fontAlgn="ctr"/>
            <a:r>
              <a:rPr lang="en-US" sz="1050" dirty="0" smtClean="0">
                <a:latin typeface="Huawei Sans" panose="020C0503030203020204" pitchFamily="34" charset="0"/>
              </a:rPr>
              <a:t>After gateway 2 receives an IPsec packet from gateway 1, it checks the Authentication Data field in the AH header of the packet. Because the IP address in the outer IP header of the packet has changed, the check fails, so gateway 2 discards the packet. As a result, the communication fails.</a:t>
            </a:r>
            <a:endParaRPr lang="en-US" altLang="zh-CN" sz="105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37" name="直接箭头连接符 136"/>
          <p:cNvCxnSpPr/>
          <p:nvPr/>
        </p:nvCxnSpPr>
        <p:spPr>
          <a:xfrm>
            <a:off x="5388218" y="5273362"/>
            <a:ext cx="1199659" cy="0"/>
          </a:xfrm>
          <a:prstGeom prst="straightConnector1">
            <a:avLst/>
          </a:prstGeom>
          <a:ln w="19050">
            <a:solidFill>
              <a:srgbClr val="00CAF2"/>
            </a:solidFill>
            <a:tailEnd type="triangle"/>
          </a:ln>
        </p:spPr>
        <p:style>
          <a:lnRef idx="1">
            <a:schemeClr val="accent1"/>
          </a:lnRef>
          <a:fillRef idx="0">
            <a:schemeClr val="accent1"/>
          </a:fillRef>
          <a:effectRef idx="0">
            <a:schemeClr val="accent1"/>
          </a:effectRef>
          <a:fontRef idx="minor">
            <a:schemeClr val="tx1"/>
          </a:fontRef>
        </p:style>
      </p:cxnSp>
      <p:sp>
        <p:nvSpPr>
          <p:cNvPr id="138" name="TextBox 63"/>
          <p:cNvSpPr txBox="1"/>
          <p:nvPr/>
        </p:nvSpPr>
        <p:spPr>
          <a:xfrm>
            <a:off x="5449914" y="5375579"/>
            <a:ext cx="1140056"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SNAT (NAPT)</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2" name="TextBox 63"/>
          <p:cNvSpPr txBox="1"/>
          <p:nvPr/>
        </p:nvSpPr>
        <p:spPr>
          <a:xfrm>
            <a:off x="6743558" y="4807980"/>
            <a:ext cx="3973026" cy="900246"/>
          </a:xfrm>
          <a:prstGeom prst="rect">
            <a:avLst/>
          </a:prstGeom>
          <a:noFill/>
        </p:spPr>
        <p:txBody>
          <a:bodyPr wrap="square" rtlCol="0">
            <a:spAutoFit/>
          </a:bodyPr>
          <a:lstStyle/>
          <a:p>
            <a:pPr fontAlgn="ctr"/>
            <a:r>
              <a:rPr lang="en-US" sz="1050" dirty="0" smtClean="0">
                <a:latin typeface="Huawei Sans" panose="020C0503030203020204" pitchFamily="34" charset="0"/>
              </a:rPr>
              <a:t>ESP does not check the outer IP header. Therefore, SNAT does not affect the check result. However, ESP encrypts the original packet and the ESP header does not contain any field that supports source port translation. Therefore, NAPT cannot translate packets encapsulated using both IP and ESP.</a:t>
            </a:r>
            <a:endParaRPr lang="en-US" altLang="zh-CN" sz="105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aphicFrame>
        <p:nvGraphicFramePr>
          <p:cNvPr id="143" name="Table 48"/>
          <p:cNvGraphicFramePr>
            <a:graphicFrameLocks noGrp="1"/>
          </p:cNvGraphicFramePr>
          <p:nvPr>
            <p:extLst>
              <p:ext uri="{D42A27DB-BD31-4B8C-83A1-F6EECF244321}">
                <p14:modId xmlns:p14="http://schemas.microsoft.com/office/powerpoint/2010/main" val="2814868331"/>
              </p:ext>
            </p:extLst>
          </p:nvPr>
        </p:nvGraphicFramePr>
        <p:xfrm>
          <a:off x="939843" y="4812191"/>
          <a:ext cx="4356484" cy="803520"/>
        </p:xfrm>
        <a:graphic>
          <a:graphicData uri="http://schemas.openxmlformats.org/drawingml/2006/table">
            <a:tbl>
              <a:tblPr firstRow="1" bandRow="1">
                <a:tableStyleId>{5C22544A-7EE6-4342-B048-85BDC9FD1C3A}</a:tableStyleId>
              </a:tblPr>
              <a:tblGrid>
                <a:gridCol w="756084">
                  <a:extLst>
                    <a:ext uri="{9D8B030D-6E8A-4147-A177-3AD203B41FA5}">
                      <a16:colId xmlns="" xmlns:a16="http://schemas.microsoft.com/office/drawing/2014/main" val="20000"/>
                    </a:ext>
                  </a:extLst>
                </a:gridCol>
                <a:gridCol w="720080">
                  <a:extLst>
                    <a:ext uri="{9D8B030D-6E8A-4147-A177-3AD203B41FA5}">
                      <a16:colId xmlns="" xmlns:a16="http://schemas.microsoft.com/office/drawing/2014/main" val="20001"/>
                    </a:ext>
                  </a:extLst>
                </a:gridCol>
                <a:gridCol w="740817">
                  <a:extLst>
                    <a:ext uri="{9D8B030D-6E8A-4147-A177-3AD203B41FA5}">
                      <a16:colId xmlns="" xmlns:a16="http://schemas.microsoft.com/office/drawing/2014/main" val="20002"/>
                    </a:ext>
                  </a:extLst>
                </a:gridCol>
                <a:gridCol w="519323">
                  <a:extLst>
                    <a:ext uri="{9D8B030D-6E8A-4147-A177-3AD203B41FA5}">
                      <a16:colId xmlns="" xmlns:a16="http://schemas.microsoft.com/office/drawing/2014/main" val="20003"/>
                    </a:ext>
                  </a:extLst>
                </a:gridCol>
                <a:gridCol w="684076">
                  <a:extLst>
                    <a:ext uri="{9D8B030D-6E8A-4147-A177-3AD203B41FA5}">
                      <a16:colId xmlns="" xmlns:a16="http://schemas.microsoft.com/office/drawing/2014/main" val="20004"/>
                    </a:ext>
                  </a:extLst>
                </a:gridCol>
                <a:gridCol w="936104">
                  <a:extLst>
                    <a:ext uri="{9D8B030D-6E8A-4147-A177-3AD203B41FA5}">
                      <a16:colId xmlns="" xmlns:a16="http://schemas.microsoft.com/office/drawing/2014/main" val="20005"/>
                    </a:ext>
                  </a:extLst>
                </a:gridCol>
              </a:tblGrid>
              <a:tr h="684000">
                <a:tc>
                  <a:txBody>
                    <a:bodyPr/>
                    <a:lstStyle/>
                    <a:p>
                      <a:pPr algn="ctr" fontAlgn="ctr"/>
                      <a:r>
                        <a:rPr lang="en-US" sz="1200" b="0" dirty="0" smtClean="0">
                          <a:solidFill>
                            <a:schemeClr val="bg1">
                              <a:lumMod val="50000"/>
                            </a:schemeClr>
                          </a:solidFill>
                          <a:latin typeface="Huawei Sans" panose="020C0503030203020204" pitchFamily="34" charset="0"/>
                        </a:rPr>
                        <a:t>IP Header</a:t>
                      </a:r>
                      <a:endParaRPr lang="en-US" altLang="zh-CN" sz="1200" b="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b="0" dirty="0" smtClean="0">
                          <a:solidFill>
                            <a:schemeClr val="bg1">
                              <a:lumMod val="50000"/>
                            </a:schemeClr>
                          </a:solidFill>
                          <a:latin typeface="Huawei Sans" panose="020C0503030203020204" pitchFamily="34" charset="0"/>
                        </a:rPr>
                        <a:t>SA: X</a:t>
                      </a:r>
                    </a:p>
                    <a:p>
                      <a:pPr algn="ctr" fontAlgn="ctr"/>
                      <a:r>
                        <a:rPr lang="en-US" sz="1200" b="0" dirty="0" smtClean="0">
                          <a:solidFill>
                            <a:schemeClr val="bg1">
                              <a:lumMod val="50000"/>
                            </a:schemeClr>
                          </a:solidFill>
                          <a:latin typeface="Huawei Sans" panose="020C0503030203020204" pitchFamily="34" charset="0"/>
                        </a:rPr>
                        <a:t>DA: Z</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T="36000" marB="36000" anchor="ctr">
                    <a:lnL w="12700" cap="flat" cmpd="sng" algn="ctr">
                      <a:solidFill>
                        <a:srgbClr val="19B2FF"/>
                      </a:solidFill>
                      <a:prstDash val="solid"/>
                      <a:round/>
                      <a:headEnd type="none" w="med" len="med"/>
                      <a:tailEnd type="none" w="med" len="med"/>
                    </a:lnL>
                    <a:lnR w="12700" cap="flat" cmpd="sng" algn="ctr">
                      <a:solidFill>
                        <a:srgbClr val="19B2FF"/>
                      </a:solidFill>
                      <a:prstDash val="solid"/>
                      <a:round/>
                      <a:headEnd type="none" w="med" len="med"/>
                      <a:tailEnd type="none" w="med" len="med"/>
                    </a:lnR>
                    <a:lnT w="12700" cap="flat" cmpd="sng" algn="ctr">
                      <a:solidFill>
                        <a:srgbClr val="19B2FF"/>
                      </a:solidFill>
                      <a:prstDash val="solid"/>
                      <a:round/>
                      <a:headEnd type="none" w="med" len="med"/>
                      <a:tailEnd type="none" w="med" len="med"/>
                    </a:lnT>
                    <a:lnB w="12700" cap="flat" cmpd="sng" algn="ctr">
                      <a:solidFill>
                        <a:srgbClr val="19B2FF"/>
                      </a:solidFill>
                      <a:prstDash val="solid"/>
                      <a:round/>
                      <a:headEnd type="none" w="med" len="med"/>
                      <a:tailEnd type="none" w="med" len="med"/>
                    </a:lnB>
                    <a:solidFill>
                      <a:schemeClr val="bg1"/>
                    </a:solidFill>
                  </a:tcPr>
                </a:tc>
                <a:tc>
                  <a:txBody>
                    <a:bodyPr/>
                    <a:lstStyle/>
                    <a:p>
                      <a:pPr algn="ctr" fontAlgn="ctr"/>
                      <a:r>
                        <a:rPr lang="en-US" sz="1200" b="0" dirty="0" smtClean="0">
                          <a:solidFill>
                            <a:schemeClr val="bg1">
                              <a:lumMod val="50000"/>
                            </a:schemeClr>
                          </a:solidFill>
                          <a:latin typeface="Huawei Sans" panose="020C0503030203020204" pitchFamily="34" charset="0"/>
                        </a:rPr>
                        <a:t>ESP</a:t>
                      </a:r>
                    </a:p>
                    <a:p>
                      <a:pPr algn="ctr" fontAlgn="ctr"/>
                      <a:r>
                        <a:rPr lang="en-US" sz="1200" b="0" dirty="0" smtClean="0">
                          <a:solidFill>
                            <a:schemeClr val="bg1">
                              <a:lumMod val="50000"/>
                            </a:schemeClr>
                          </a:solidFill>
                          <a:latin typeface="Huawei Sans" panose="020C0503030203020204" pitchFamily="34" charset="0"/>
                        </a:rPr>
                        <a:t>Header</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T="36000" marB="36000" anchor="ctr">
                    <a:lnL w="12700" cap="flat" cmpd="sng" algn="ctr">
                      <a:solidFill>
                        <a:srgbClr val="19B2FF"/>
                      </a:solidFill>
                      <a:prstDash val="solid"/>
                      <a:round/>
                      <a:headEnd type="none" w="med" len="med"/>
                      <a:tailEnd type="none" w="med" len="med"/>
                    </a:lnL>
                    <a:lnR w="12700" cap="flat" cmpd="sng" algn="ctr">
                      <a:solidFill>
                        <a:srgbClr val="19B2FF"/>
                      </a:solidFill>
                      <a:prstDash val="solid"/>
                      <a:round/>
                      <a:headEnd type="none" w="med" len="med"/>
                      <a:tailEnd type="none" w="med" len="med"/>
                    </a:lnR>
                    <a:lnT w="12700" cap="flat" cmpd="sng" algn="ctr">
                      <a:solidFill>
                        <a:srgbClr val="19B2FF"/>
                      </a:solidFill>
                      <a:prstDash val="solid"/>
                      <a:round/>
                      <a:headEnd type="none" w="med" len="med"/>
                      <a:tailEnd type="none" w="med" len="med"/>
                    </a:lnT>
                    <a:lnB w="12700" cap="flat" cmpd="sng" algn="ctr">
                      <a:solidFill>
                        <a:srgbClr val="19B2FF"/>
                      </a:solidFill>
                      <a:prstDash val="solid"/>
                      <a:round/>
                      <a:headEnd type="none" w="med" len="med"/>
                      <a:tailEnd type="none" w="med" len="med"/>
                    </a:lnB>
                    <a:solidFill>
                      <a:schemeClr val="bg1"/>
                    </a:solidFill>
                  </a:tcPr>
                </a:tc>
                <a:tc>
                  <a:txBody>
                    <a:bodyPr/>
                    <a:lstStyle/>
                    <a:p>
                      <a:pPr algn="ctr" fontAlgn="ctr"/>
                      <a:r>
                        <a:rPr lang="en-US" sz="1200" b="0" dirty="0" smtClean="0">
                          <a:solidFill>
                            <a:schemeClr val="bg1">
                              <a:lumMod val="50000"/>
                            </a:schemeClr>
                          </a:solidFill>
                          <a:latin typeface="Huawei Sans" panose="020C0503030203020204" pitchFamily="34" charset="0"/>
                        </a:rPr>
                        <a:t>Raw IP Header</a:t>
                      </a:r>
                      <a:endParaRPr lang="en-US" sz="1200" b="0" dirty="0">
                        <a:solidFill>
                          <a:schemeClr val="bg1">
                            <a:lumMod val="50000"/>
                          </a:schemeClr>
                        </a:solidFill>
                        <a:latin typeface="Huawei Sans" panose="020C0503030203020204" pitchFamily="34" charset="0"/>
                      </a:endParaRPr>
                    </a:p>
                  </a:txBody>
                  <a:tcPr marT="36000" marB="36000" anchor="ctr">
                    <a:lnL w="12700" cap="flat" cmpd="sng" algn="ctr">
                      <a:solidFill>
                        <a:srgbClr val="19B2FF"/>
                      </a:solidFill>
                      <a:prstDash val="solid"/>
                      <a:round/>
                      <a:headEnd type="none" w="med" len="med"/>
                      <a:tailEnd type="none" w="med" len="med"/>
                    </a:lnL>
                    <a:lnR w="12700" cap="flat" cmpd="sng" algn="ctr">
                      <a:solidFill>
                        <a:srgbClr val="19B2FF"/>
                      </a:solidFill>
                      <a:prstDash val="solid"/>
                      <a:round/>
                      <a:headEnd type="none" w="med" len="med"/>
                      <a:tailEnd type="none" w="med" len="med"/>
                    </a:lnR>
                    <a:lnT w="12700" cap="flat" cmpd="sng" algn="ctr">
                      <a:solidFill>
                        <a:srgbClr val="19B2FF"/>
                      </a:solidFill>
                      <a:prstDash val="solid"/>
                      <a:round/>
                      <a:headEnd type="none" w="med" len="med"/>
                      <a:tailEnd type="none" w="med" len="med"/>
                    </a:lnT>
                    <a:lnB w="12700" cap="flat" cmpd="sng" algn="ctr">
                      <a:solidFill>
                        <a:srgbClr val="19B2FF"/>
                      </a:solidFill>
                      <a:prstDash val="solid"/>
                      <a:round/>
                      <a:headEnd type="none" w="med" len="med"/>
                      <a:tailEnd type="none" w="med" len="med"/>
                    </a:lnB>
                    <a:solidFill>
                      <a:schemeClr val="bg1"/>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solidFill>
                            <a:schemeClr val="tx1"/>
                          </a:solidFill>
                          <a:latin typeface="Huawei Sans" panose="020C0503030203020204" pitchFamily="34" charset="0"/>
                        </a:rPr>
                        <a:t>Data</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T="36000" marB="36000" anchor="ctr">
                    <a:lnL w="12700" cap="flat" cmpd="sng" algn="ctr">
                      <a:solidFill>
                        <a:srgbClr val="19B2FF"/>
                      </a:solidFill>
                      <a:prstDash val="solid"/>
                      <a:round/>
                      <a:headEnd type="none" w="med" len="med"/>
                      <a:tailEnd type="none" w="med" len="med"/>
                    </a:lnL>
                    <a:lnR w="12700" cap="flat" cmpd="sng" algn="ctr">
                      <a:solidFill>
                        <a:srgbClr val="19B2FF"/>
                      </a:solidFill>
                      <a:prstDash val="solid"/>
                      <a:round/>
                      <a:headEnd type="none" w="med" len="med"/>
                      <a:tailEnd type="none" w="med" len="med"/>
                    </a:lnR>
                    <a:lnT w="12700" cap="flat" cmpd="sng" algn="ctr">
                      <a:solidFill>
                        <a:srgbClr val="19B2FF"/>
                      </a:solidFill>
                      <a:prstDash val="solid"/>
                      <a:round/>
                      <a:headEnd type="none" w="med" len="med"/>
                      <a:tailEnd type="none" w="med" len="med"/>
                    </a:lnT>
                    <a:lnB w="12700" cap="flat" cmpd="sng" algn="ctr">
                      <a:solidFill>
                        <a:srgbClr val="19B2FF"/>
                      </a:solidFill>
                      <a:prstDash val="solid"/>
                      <a:round/>
                      <a:headEnd type="none" w="med" len="med"/>
                      <a:tailEnd type="none" w="med" len="med"/>
                    </a:lnB>
                    <a:solidFill>
                      <a:srgbClr val="F27936"/>
                    </a:solidFill>
                  </a:tcPr>
                </a:tc>
                <a:tc>
                  <a:txBody>
                    <a:bodyPr/>
                    <a:lstStyle/>
                    <a:p>
                      <a:pPr algn="ctr" fontAlgn="ctr"/>
                      <a:r>
                        <a:rPr lang="en-US" sz="1200" b="0" dirty="0" smtClean="0">
                          <a:solidFill>
                            <a:schemeClr val="bg1">
                              <a:lumMod val="50000"/>
                            </a:schemeClr>
                          </a:solidFill>
                          <a:latin typeface="Huawei Sans" panose="020C0503030203020204" pitchFamily="34" charset="0"/>
                        </a:rPr>
                        <a:t>ESP</a:t>
                      </a:r>
                    </a:p>
                    <a:p>
                      <a:pPr algn="ctr" fontAlgn="ctr"/>
                      <a:r>
                        <a:rPr lang="en-US" sz="1200" b="0" dirty="0" smtClean="0">
                          <a:solidFill>
                            <a:schemeClr val="bg1">
                              <a:lumMod val="50000"/>
                            </a:schemeClr>
                          </a:solidFill>
                          <a:latin typeface="Huawei Sans" panose="020C0503030203020204" pitchFamily="34" charset="0"/>
                        </a:rPr>
                        <a:t>Trailer</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T="36000" marB="36000" anchor="ctr">
                    <a:lnL w="12700" cap="flat" cmpd="sng" algn="ctr">
                      <a:solidFill>
                        <a:srgbClr val="19B2FF"/>
                      </a:solidFill>
                      <a:prstDash val="solid"/>
                      <a:round/>
                      <a:headEnd type="none" w="med" len="med"/>
                      <a:tailEnd type="none" w="med" len="med"/>
                    </a:lnL>
                    <a:lnR w="12700" cap="flat" cmpd="sng" algn="ctr">
                      <a:solidFill>
                        <a:srgbClr val="19B2FF"/>
                      </a:solidFill>
                      <a:prstDash val="solid"/>
                      <a:round/>
                      <a:headEnd type="none" w="med" len="med"/>
                      <a:tailEnd type="none" w="med" len="med"/>
                    </a:lnR>
                    <a:lnT w="12700" cap="flat" cmpd="sng" algn="ctr">
                      <a:solidFill>
                        <a:srgbClr val="19B2FF"/>
                      </a:solidFill>
                      <a:prstDash val="solid"/>
                      <a:round/>
                      <a:headEnd type="none" w="med" len="med"/>
                      <a:tailEnd type="none" w="med" len="med"/>
                    </a:lnT>
                    <a:lnB w="12700" cap="flat" cmpd="sng" algn="ctr">
                      <a:solidFill>
                        <a:srgbClr val="19B2FF"/>
                      </a:solidFill>
                      <a:prstDash val="solid"/>
                      <a:round/>
                      <a:headEnd type="none" w="med" len="med"/>
                      <a:tailEnd type="none" w="med" len="med"/>
                    </a:lnB>
                    <a:solidFill>
                      <a:schemeClr val="bg1"/>
                    </a:solidFill>
                  </a:tcPr>
                </a:tc>
                <a:tc>
                  <a:txBody>
                    <a:bodyPr/>
                    <a:lstStyle/>
                    <a:p>
                      <a:pPr algn="ctr" fontAlgn="ctr"/>
                      <a:r>
                        <a:rPr lang="en-US" sz="1200" b="0" dirty="0" smtClean="0">
                          <a:solidFill>
                            <a:schemeClr val="bg1">
                              <a:lumMod val="50000"/>
                            </a:schemeClr>
                          </a:solidFill>
                          <a:latin typeface="Huawei Sans" panose="020C0503030203020204" pitchFamily="34" charset="0"/>
                        </a:rPr>
                        <a:t>ESP</a:t>
                      </a:r>
                    </a:p>
                    <a:p>
                      <a:pPr algn="ctr" fontAlgn="ctr"/>
                      <a:r>
                        <a:rPr lang="en-US" sz="1200" b="0" dirty="0" err="1" smtClean="0">
                          <a:solidFill>
                            <a:schemeClr val="bg1">
                              <a:lumMod val="50000"/>
                            </a:schemeClr>
                          </a:solidFill>
                          <a:latin typeface="Huawei Sans" panose="020C0503030203020204" pitchFamily="34" charset="0"/>
                        </a:rPr>
                        <a:t>Auth</a:t>
                      </a:r>
                      <a:r>
                        <a:rPr lang="en-US" sz="1200" b="0" dirty="0" smtClean="0">
                          <a:solidFill>
                            <a:schemeClr val="bg1">
                              <a:lumMod val="50000"/>
                            </a:schemeClr>
                          </a:solidFill>
                          <a:latin typeface="Huawei Sans" panose="020C0503030203020204" pitchFamily="34" charset="0"/>
                        </a:rPr>
                        <a:t> data</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T="36000" marB="36000" anchor="ctr">
                    <a:lnL w="12700" cap="flat" cmpd="sng" algn="ctr">
                      <a:solidFill>
                        <a:srgbClr val="19B2FF"/>
                      </a:solidFill>
                      <a:prstDash val="solid"/>
                      <a:round/>
                      <a:headEnd type="none" w="med" len="med"/>
                      <a:tailEnd type="none" w="med" len="med"/>
                    </a:lnL>
                    <a:lnR w="12700" cap="flat" cmpd="sng" algn="ctr">
                      <a:solidFill>
                        <a:srgbClr val="19B2FF"/>
                      </a:solidFill>
                      <a:prstDash val="solid"/>
                      <a:round/>
                      <a:headEnd type="none" w="med" len="med"/>
                      <a:tailEnd type="none" w="med" len="med"/>
                    </a:lnR>
                    <a:lnT w="12700" cap="flat" cmpd="sng" algn="ctr">
                      <a:solidFill>
                        <a:srgbClr val="19B2FF"/>
                      </a:solidFill>
                      <a:prstDash val="solid"/>
                      <a:round/>
                      <a:headEnd type="none" w="med" len="med"/>
                      <a:tailEnd type="none" w="med" len="med"/>
                    </a:lnT>
                    <a:lnB w="12700" cap="flat" cmpd="sng" algn="ctr">
                      <a:solidFill>
                        <a:srgbClr val="19B2FF"/>
                      </a:solidFill>
                      <a:prstDash val="solid"/>
                      <a:round/>
                      <a:headEnd type="none" w="med" len="med"/>
                      <a:tailEnd type="none" w="med" len="med"/>
                    </a:lnB>
                    <a:solidFill>
                      <a:schemeClr val="bg1"/>
                    </a:solidFill>
                  </a:tcPr>
                </a:tc>
                <a:extLst>
                  <a:ext uri="{0D108BD9-81ED-4DB2-BD59-A6C34878D82A}">
                    <a16:rowId xmlns="" xmlns:a16="http://schemas.microsoft.com/office/drawing/2014/main" val="10000"/>
                  </a:ext>
                </a:extLst>
              </a:tr>
            </a:tbl>
          </a:graphicData>
        </a:graphic>
      </p:graphicFrame>
      <p:cxnSp>
        <p:nvCxnSpPr>
          <p:cNvPr id="145" name="Straight Connector 57"/>
          <p:cNvCxnSpPr/>
          <p:nvPr/>
        </p:nvCxnSpPr>
        <p:spPr>
          <a:xfrm>
            <a:off x="1727516" y="5911674"/>
            <a:ext cx="0" cy="180020"/>
          </a:xfrm>
          <a:prstGeom prst="line">
            <a:avLst/>
          </a:prstGeom>
          <a:ln w="19050">
            <a:solidFill>
              <a:srgbClr val="19B2FF"/>
            </a:solidFill>
          </a:ln>
        </p:spPr>
        <p:style>
          <a:lnRef idx="1">
            <a:schemeClr val="accent1"/>
          </a:lnRef>
          <a:fillRef idx="0">
            <a:schemeClr val="accent1"/>
          </a:fillRef>
          <a:effectRef idx="0">
            <a:schemeClr val="accent1"/>
          </a:effectRef>
          <a:fontRef idx="minor">
            <a:schemeClr val="tx1"/>
          </a:fontRef>
        </p:style>
      </p:cxnSp>
      <p:cxnSp>
        <p:nvCxnSpPr>
          <p:cNvPr id="146" name="Straight Connector 58"/>
          <p:cNvCxnSpPr/>
          <p:nvPr/>
        </p:nvCxnSpPr>
        <p:spPr>
          <a:xfrm>
            <a:off x="4425863" y="5888151"/>
            <a:ext cx="0" cy="180020"/>
          </a:xfrm>
          <a:prstGeom prst="line">
            <a:avLst/>
          </a:prstGeom>
          <a:ln w="19050">
            <a:solidFill>
              <a:srgbClr val="19B2FF"/>
            </a:solidFill>
          </a:ln>
        </p:spPr>
        <p:style>
          <a:lnRef idx="1">
            <a:schemeClr val="accent1"/>
          </a:lnRef>
          <a:fillRef idx="0">
            <a:schemeClr val="accent1"/>
          </a:fillRef>
          <a:effectRef idx="0">
            <a:schemeClr val="accent1"/>
          </a:effectRef>
          <a:fontRef idx="minor">
            <a:schemeClr val="tx1"/>
          </a:fontRef>
        </p:style>
      </p:cxnSp>
      <p:cxnSp>
        <p:nvCxnSpPr>
          <p:cNvPr id="147" name="Straight Connector 59"/>
          <p:cNvCxnSpPr/>
          <p:nvPr/>
        </p:nvCxnSpPr>
        <p:spPr>
          <a:xfrm flipH="1">
            <a:off x="1725564" y="5960159"/>
            <a:ext cx="2700299" cy="0"/>
          </a:xfrm>
          <a:prstGeom prst="line">
            <a:avLst/>
          </a:prstGeom>
          <a:ln w="19050">
            <a:solidFill>
              <a:srgbClr val="19B2FF"/>
            </a:solidFill>
          </a:ln>
        </p:spPr>
        <p:style>
          <a:lnRef idx="1">
            <a:schemeClr val="accent1"/>
          </a:lnRef>
          <a:fillRef idx="0">
            <a:schemeClr val="accent1"/>
          </a:fillRef>
          <a:effectRef idx="0">
            <a:schemeClr val="accent1"/>
          </a:effectRef>
          <a:fontRef idx="minor">
            <a:schemeClr val="tx1"/>
          </a:fontRef>
        </p:style>
      </p:cxnSp>
      <p:sp>
        <p:nvSpPr>
          <p:cNvPr id="148" name="TextBox 60"/>
          <p:cNvSpPr txBox="1"/>
          <p:nvPr/>
        </p:nvSpPr>
        <p:spPr>
          <a:xfrm>
            <a:off x="2583591" y="5912502"/>
            <a:ext cx="984244" cy="184666"/>
          </a:xfrm>
          <a:prstGeom prst="rect">
            <a:avLst/>
          </a:prstGeom>
          <a:solidFill>
            <a:schemeClr val="bg1"/>
          </a:solidFill>
        </p:spPr>
        <p:txBody>
          <a:bodyPr wrap="none" lIns="0" tIns="0" rIns="0" bIns="0" rtlCol="0" anchor="ctr" anchorCtr="0">
            <a:spAutoFit/>
          </a:bodyPr>
          <a:lstStyle/>
          <a:p>
            <a:pPr algn="ctr" fontAlgn="ctr"/>
            <a:r>
              <a:rPr lang="en-US" sz="1200" dirty="0" smtClean="0">
                <a:latin typeface="Huawei Sans" panose="020C0503030203020204" pitchFamily="34" charset="0"/>
              </a:rPr>
              <a:t>Authenticated</a:t>
            </a:r>
            <a:endParaRPr lang="en-US" sz="1200" dirty="0">
              <a:latin typeface="Huawei Sans" panose="020C0503030203020204" pitchFamily="34" charset="0"/>
            </a:endParaRPr>
          </a:p>
        </p:txBody>
      </p:sp>
      <p:cxnSp>
        <p:nvCxnSpPr>
          <p:cNvPr id="149" name="Straight Connector 61"/>
          <p:cNvCxnSpPr/>
          <p:nvPr/>
        </p:nvCxnSpPr>
        <p:spPr>
          <a:xfrm>
            <a:off x="2481646" y="5656019"/>
            <a:ext cx="0" cy="180020"/>
          </a:xfrm>
          <a:prstGeom prst="line">
            <a:avLst/>
          </a:prstGeom>
          <a:ln w="19050">
            <a:solidFill>
              <a:srgbClr val="19B2FF"/>
            </a:solidFill>
          </a:ln>
        </p:spPr>
        <p:style>
          <a:lnRef idx="1">
            <a:schemeClr val="accent1"/>
          </a:lnRef>
          <a:fillRef idx="0">
            <a:schemeClr val="accent1"/>
          </a:fillRef>
          <a:effectRef idx="0">
            <a:schemeClr val="accent1"/>
          </a:effectRef>
          <a:fontRef idx="minor">
            <a:schemeClr val="tx1"/>
          </a:fontRef>
        </p:style>
      </p:cxnSp>
      <p:cxnSp>
        <p:nvCxnSpPr>
          <p:cNvPr id="150" name="Straight Connector 62"/>
          <p:cNvCxnSpPr/>
          <p:nvPr/>
        </p:nvCxnSpPr>
        <p:spPr>
          <a:xfrm>
            <a:off x="4425863" y="5656019"/>
            <a:ext cx="0" cy="180020"/>
          </a:xfrm>
          <a:prstGeom prst="line">
            <a:avLst/>
          </a:prstGeom>
          <a:ln w="19050">
            <a:solidFill>
              <a:srgbClr val="19B2FF"/>
            </a:solidFill>
          </a:ln>
        </p:spPr>
        <p:style>
          <a:lnRef idx="1">
            <a:schemeClr val="accent1"/>
          </a:lnRef>
          <a:fillRef idx="0">
            <a:schemeClr val="accent1"/>
          </a:fillRef>
          <a:effectRef idx="0">
            <a:schemeClr val="accent1"/>
          </a:effectRef>
          <a:fontRef idx="minor">
            <a:schemeClr val="tx1"/>
          </a:fontRef>
        </p:style>
      </p:cxnSp>
      <p:cxnSp>
        <p:nvCxnSpPr>
          <p:cNvPr id="151" name="Straight Connector 63"/>
          <p:cNvCxnSpPr/>
          <p:nvPr/>
        </p:nvCxnSpPr>
        <p:spPr>
          <a:xfrm flipH="1">
            <a:off x="2481648" y="5728027"/>
            <a:ext cx="1944215" cy="0"/>
          </a:xfrm>
          <a:prstGeom prst="line">
            <a:avLst/>
          </a:prstGeom>
          <a:ln w="19050">
            <a:solidFill>
              <a:srgbClr val="19B2FF"/>
            </a:solidFill>
          </a:ln>
        </p:spPr>
        <p:style>
          <a:lnRef idx="1">
            <a:schemeClr val="accent1"/>
          </a:lnRef>
          <a:fillRef idx="0">
            <a:schemeClr val="accent1"/>
          </a:fillRef>
          <a:effectRef idx="0">
            <a:schemeClr val="accent1"/>
          </a:effectRef>
          <a:fontRef idx="minor">
            <a:schemeClr val="tx1"/>
          </a:fontRef>
        </p:style>
      </p:cxnSp>
      <p:sp>
        <p:nvSpPr>
          <p:cNvPr id="152" name="TextBox 64"/>
          <p:cNvSpPr txBox="1"/>
          <p:nvPr/>
        </p:nvSpPr>
        <p:spPr>
          <a:xfrm>
            <a:off x="3082738" y="5650306"/>
            <a:ext cx="692497" cy="184666"/>
          </a:xfrm>
          <a:prstGeom prst="rect">
            <a:avLst/>
          </a:prstGeom>
          <a:solidFill>
            <a:schemeClr val="bg1"/>
          </a:solidFill>
        </p:spPr>
        <p:txBody>
          <a:bodyPr wrap="none" lIns="0" tIns="0" rIns="0" bIns="0" rtlCol="0" anchor="ctr" anchorCtr="0">
            <a:spAutoFit/>
          </a:bodyPr>
          <a:lstStyle/>
          <a:p>
            <a:pPr algn="ctr" fontAlgn="ctr"/>
            <a:r>
              <a:rPr lang="en-US" sz="1200" dirty="0" smtClean="0">
                <a:latin typeface="Huawei Sans" panose="020C0503030203020204" pitchFamily="34" charset="0"/>
              </a:rPr>
              <a:t>Encrypted</a:t>
            </a:r>
            <a:endParaRPr lang="en-US" sz="1200" dirty="0">
              <a:latin typeface="Huawei Sans" panose="020C0503030203020204" pitchFamily="34" charset="0"/>
            </a:endParaRPr>
          </a:p>
        </p:txBody>
      </p:sp>
      <p:cxnSp>
        <p:nvCxnSpPr>
          <p:cNvPr id="156" name="直接连接符 155"/>
          <p:cNvCxnSpPr/>
          <p:nvPr/>
        </p:nvCxnSpPr>
        <p:spPr>
          <a:xfrm>
            <a:off x="608013" y="4546070"/>
            <a:ext cx="10728325" cy="0"/>
          </a:xfrm>
          <a:prstGeom prst="line">
            <a:avLst/>
          </a:prstGeom>
          <a:ln w="38100">
            <a:solidFill>
              <a:srgbClr val="D9D9D9"/>
            </a:solidFill>
          </a:ln>
        </p:spPr>
        <p:style>
          <a:lnRef idx="1">
            <a:schemeClr val="accent1"/>
          </a:lnRef>
          <a:fillRef idx="0">
            <a:schemeClr val="accent1"/>
          </a:fillRef>
          <a:effectRef idx="0">
            <a:schemeClr val="accent1"/>
          </a:effectRef>
          <a:fontRef idx="minor">
            <a:schemeClr val="tx1"/>
          </a:fontRef>
        </p:style>
      </p:cxnSp>
      <p:sp>
        <p:nvSpPr>
          <p:cNvPr id="157" name="文本框 156"/>
          <p:cNvSpPr txBox="1"/>
          <p:nvPr/>
        </p:nvSpPr>
        <p:spPr>
          <a:xfrm>
            <a:off x="616578" y="4504125"/>
            <a:ext cx="644893" cy="338554"/>
          </a:xfrm>
          <a:prstGeom prst="rect">
            <a:avLst/>
          </a:prstGeom>
          <a:noFill/>
        </p:spPr>
        <p:txBody>
          <a:bodyPr wrap="square" rtlCol="0">
            <a:spAutoFit/>
          </a:bodyPr>
          <a:lstStyle/>
          <a:p>
            <a:pPr fontAlgn="ctr"/>
            <a:r>
              <a:rPr lang="en-US" sz="1600" dirty="0" smtClean="0">
                <a:solidFill>
                  <a:srgbClr val="C7000B"/>
                </a:solidFill>
                <a:latin typeface="Huawei Sans" panose="020C0503030203020204" pitchFamily="34" charset="0"/>
              </a:rPr>
              <a:t>ESP</a:t>
            </a:r>
            <a:endParaRPr lang="en-US" altLang="zh-CN" sz="16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文本框 157"/>
          <p:cNvSpPr txBox="1"/>
          <p:nvPr/>
        </p:nvSpPr>
        <p:spPr>
          <a:xfrm>
            <a:off x="616578" y="4096264"/>
            <a:ext cx="1093996" cy="338554"/>
          </a:xfrm>
          <a:prstGeom prst="rect">
            <a:avLst/>
          </a:prstGeom>
          <a:noFill/>
        </p:spPr>
        <p:txBody>
          <a:bodyPr wrap="square" rtlCol="0">
            <a:spAutoFit/>
          </a:bodyPr>
          <a:lstStyle>
            <a:defPPr>
              <a:defRPr lang="en-US"/>
            </a:defPPr>
            <a:lvl1pPr algn="ctr">
              <a:defRPr sz="1600"/>
            </a:lvl1pPr>
          </a:lstStyle>
          <a:p>
            <a:pPr algn="l" fontAlgn="ctr"/>
            <a:r>
              <a:rPr lang="en-US" dirty="0" smtClean="0">
                <a:solidFill>
                  <a:srgbClr val="C7000B"/>
                </a:solidFill>
                <a:latin typeface="Huawei Sans" panose="020C0503030203020204" pitchFamily="34" charset="0"/>
              </a:rPr>
              <a:t>AH</a:t>
            </a:r>
            <a:endParaRPr lang="en-US" altLang="zh-CN"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0" name="组合 28"/>
          <p:cNvGrpSpPr>
            <a:grpSpLocks noChangeAspect="1"/>
          </p:cNvGrpSpPr>
          <p:nvPr/>
        </p:nvGrpSpPr>
        <p:grpSpPr>
          <a:xfrm>
            <a:off x="6100944" y="5128877"/>
            <a:ext cx="288969" cy="288969"/>
            <a:chOff x="5076056" y="3356992"/>
            <a:chExt cx="436268" cy="436268"/>
          </a:xfrm>
        </p:grpSpPr>
        <p:sp>
          <p:nvSpPr>
            <p:cNvPr id="61" name="椭圆 27"/>
            <p:cNvSpPr/>
            <p:nvPr/>
          </p:nvSpPr>
          <p:spPr bwMode="auto">
            <a:xfrm>
              <a:off x="5076056" y="3356992"/>
              <a:ext cx="432048" cy="432048"/>
            </a:xfrm>
            <a:prstGeom prst="ellipse">
              <a:avLst/>
            </a:prstGeom>
            <a:solidFill>
              <a:sysClr val="window" lastClr="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ct val="0"/>
                </a:spcBef>
                <a:spcAft>
                  <a:spcPct val="0"/>
                </a:spcAft>
                <a:buClrTx/>
                <a:buSzTx/>
                <a:buFontTx/>
                <a:buNone/>
                <a:tabLst/>
                <a:defRPr/>
              </a:pPr>
              <a:endParaRPr kumimoji="0" lang="en-US" altLang="zh-CN" sz="21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62" name="禁止符 23"/>
            <p:cNvSpPr/>
            <p:nvPr/>
          </p:nvSpPr>
          <p:spPr>
            <a:xfrm>
              <a:off x="5076056" y="3356992"/>
              <a:ext cx="436268" cy="436268"/>
            </a:xfrm>
            <a:prstGeom prst="noSmoking">
              <a:avLst>
                <a:gd name="adj" fmla="val 15475"/>
              </a:avLst>
            </a:prstGeom>
            <a:solidFill>
              <a:srgbClr val="EC7061">
                <a:lumMod val="100000"/>
              </a:srgbClr>
            </a:soli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EC7061"/>
                </a:solidFill>
                <a:effectLst/>
                <a:uLnTx/>
                <a:uFillTx/>
                <a:latin typeface="Huawei Sans" panose="020C0503030203020204" pitchFamily="34" charset="0"/>
                <a:ea typeface="方正兰亭黑简体"/>
                <a:cs typeface="+mn-cs"/>
                <a:sym typeface="Huawei Sans" panose="020C0503030203020204" pitchFamily="34" charset="0"/>
              </a:endParaRPr>
            </a:p>
          </p:txBody>
        </p:sp>
      </p:grpSp>
    </p:spTree>
    <p:extLst>
      <p:ext uri="{BB962C8B-B14F-4D97-AF65-F5344CB8AC3E}">
        <p14:creationId xmlns:p14="http://schemas.microsoft.com/office/powerpoint/2010/main" val="4998878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NAT Traversal - Solution</a:t>
            </a:r>
            <a:endParaRPr lang="en-US" dirty="0"/>
          </a:p>
        </p:txBody>
      </p:sp>
      <p:sp>
        <p:nvSpPr>
          <p:cNvPr id="2" name="文本占位符 1"/>
          <p:cNvSpPr>
            <a:spLocks noGrp="1"/>
          </p:cNvSpPr>
          <p:nvPr>
            <p:ph type="body" sz="quarter" idx="10"/>
          </p:nvPr>
        </p:nvSpPr>
        <p:spPr>
          <a:xfrm>
            <a:off x="455612" y="1052514"/>
            <a:ext cx="11293476" cy="1840227"/>
          </a:xfrm>
        </p:spPr>
        <p:txBody>
          <a:bodyPr/>
          <a:lstStyle/>
          <a:p>
            <a:pPr algn="l">
              <a:defRPr/>
            </a:pPr>
            <a:r>
              <a:rPr lang="en-US" altLang="zh-CN" sz="1600" dirty="0"/>
              <a:t>NAT traversal </a:t>
            </a:r>
            <a:r>
              <a:rPr lang="en-US" altLang="zh-CN" sz="1600" dirty="0" smtClean="0"/>
              <a:t>is introduced to </a:t>
            </a:r>
            <a:r>
              <a:rPr lang="en-US" altLang="zh-CN" sz="1600" dirty="0"/>
              <a:t>solve the preceding </a:t>
            </a:r>
            <a:r>
              <a:rPr lang="en-US" altLang="zh-CN" sz="1600" dirty="0" smtClean="0"/>
              <a:t>problem. This function needs to be enabled on </a:t>
            </a:r>
            <a:r>
              <a:rPr lang="en-US" altLang="zh-CN" sz="1600" dirty="0"/>
              <a:t>the two gateways that </a:t>
            </a:r>
            <a:r>
              <a:rPr lang="en-US" altLang="zh-CN" sz="1600" dirty="0" smtClean="0"/>
              <a:t>need to establish </a:t>
            </a:r>
            <a:r>
              <a:rPr lang="en-US" altLang="zh-CN" sz="1600" dirty="0"/>
              <a:t>an IPsec tunnel.</a:t>
            </a:r>
            <a:endParaRPr lang="en-US" altLang="zh-CN" sz="1600" dirty="0">
              <a:cs typeface="+mn-ea"/>
              <a:sym typeface="Huawei Sans" panose="020C0503030203020204" pitchFamily="34" charset="0"/>
            </a:endParaRPr>
          </a:p>
          <a:p>
            <a:pPr algn="l">
              <a:defRPr/>
            </a:pPr>
            <a:r>
              <a:rPr lang="en-US" altLang="zh-CN" sz="1600" dirty="0"/>
              <a:t>After NAT traversal is enabled, if a NAT device is detected during IKE negotiation between two gateways, ESP packets are encapsulated with a UDP header </a:t>
            </a:r>
            <a:r>
              <a:rPr lang="en-US" altLang="zh-CN" sz="1600" dirty="0" smtClean="0"/>
              <a:t>with both the </a:t>
            </a:r>
            <a:r>
              <a:rPr lang="en-US" altLang="zh-CN" sz="1600" dirty="0"/>
              <a:t>source and destination port numbers being 4500. In this way, ESP packets can pass through the NAT device.</a:t>
            </a:r>
            <a:endParaRPr lang="en-US" altLang="zh-CN" sz="1600" dirty="0">
              <a:cs typeface="+mn-ea"/>
              <a:sym typeface="Huawei Sans" panose="020C0503030203020204" pitchFamily="34" charset="0"/>
            </a:endParaRPr>
          </a:p>
          <a:p>
            <a:pPr algn="l"/>
            <a:endParaRPr lang="zh-CN" altLang="en-US" sz="1600" dirty="0"/>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95834" y="3103541"/>
            <a:ext cx="540000" cy="442800"/>
          </a:xfrm>
          <a:prstGeom prst="rect">
            <a:avLst/>
          </a:prstGeom>
        </p:spPr>
      </p:pic>
      <p:grpSp>
        <p:nvGrpSpPr>
          <p:cNvPr id="26" name="组合 35"/>
          <p:cNvGrpSpPr/>
          <p:nvPr/>
        </p:nvGrpSpPr>
        <p:grpSpPr>
          <a:xfrm>
            <a:off x="6922773" y="2808460"/>
            <a:ext cx="1830006" cy="1037460"/>
            <a:chOff x="3269076" y="1744970"/>
            <a:chExt cx="1860118" cy="1054529"/>
          </a:xfrm>
          <a:solidFill>
            <a:schemeClr val="bg1">
              <a:lumMod val="75000"/>
            </a:schemeClr>
          </a:solidFill>
        </p:grpSpPr>
        <p:sp>
          <p:nvSpPr>
            <p:cNvPr id="27" name="矩形 36"/>
            <p:cNvSpPr/>
            <p:nvPr/>
          </p:nvSpPr>
          <p:spPr>
            <a:xfrm>
              <a:off x="3495526" y="2457907"/>
              <a:ext cx="1426464" cy="3415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Oval 62"/>
            <p:cNvSpPr/>
            <p:nvPr/>
          </p:nvSpPr>
          <p:spPr bwMode="auto">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Oval 63"/>
            <p:cNvSpPr/>
            <p:nvPr/>
          </p:nvSpPr>
          <p:spPr bwMode="auto">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Oval 64"/>
            <p:cNvSpPr/>
            <p:nvPr/>
          </p:nvSpPr>
          <p:spPr bwMode="auto">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Oval 65"/>
            <p:cNvSpPr/>
            <p:nvPr/>
          </p:nvSpPr>
          <p:spPr bwMode="auto">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Oval 64"/>
            <p:cNvSpPr/>
            <p:nvPr/>
          </p:nvSpPr>
          <p:spPr bwMode="auto">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9" name="TextBox 46"/>
          <p:cNvSpPr txBox="1"/>
          <p:nvPr/>
        </p:nvSpPr>
        <p:spPr>
          <a:xfrm>
            <a:off x="7414364" y="3532205"/>
            <a:ext cx="832280"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Internet</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Can 45"/>
          <p:cNvSpPr/>
          <p:nvPr/>
        </p:nvSpPr>
        <p:spPr bwMode="auto">
          <a:xfrm rot="5400000">
            <a:off x="6272563" y="461538"/>
            <a:ext cx="245885" cy="5719344"/>
          </a:xfrm>
          <a:prstGeom prst="can">
            <a:avLst>
              <a:gd name="adj" fmla="val 64511"/>
            </a:avLst>
          </a:prstGeom>
          <a:solidFill>
            <a:srgbClr val="19B2FF"/>
          </a:solidFill>
          <a:ln w="12700" cap="flat" cmpd="sng" algn="ctr">
            <a:solidFill>
              <a:schemeClr val="bg1">
                <a:lumMod val="95000"/>
              </a:schemeClr>
            </a:solidFill>
            <a:prstDash val="solid"/>
            <a:miter lim="800000"/>
          </a:ln>
          <a:effectLst/>
        </p:spPr>
        <p:txBody>
          <a:bodyPr rtlCol="0" anchor="ctr"/>
          <a:lstStyle/>
          <a:p>
            <a:pPr algn="ctr" fontAlgn="ctr"/>
            <a:endParaRPr lang="en-US" altLang="zh-CN" kern="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TextBox 46"/>
          <p:cNvSpPr txBox="1"/>
          <p:nvPr/>
        </p:nvSpPr>
        <p:spPr>
          <a:xfrm>
            <a:off x="7273038" y="3179596"/>
            <a:ext cx="1241045" cy="307777"/>
          </a:xfrm>
          <a:prstGeom prst="rect">
            <a:avLst/>
          </a:prstGeom>
          <a:noFill/>
        </p:spPr>
        <p:txBody>
          <a:bodyPr wrap="none" rtlCol="0">
            <a:spAutoFit/>
          </a:bodyPr>
          <a:lstStyle>
            <a:defPPr>
              <a:defRPr lang="en-US"/>
            </a:defPPr>
            <a:lvl1pPr algn="ctr">
              <a:defRPr sz="1400" b="1">
                <a:solidFill>
                  <a:schemeClr val="bg1">
                    <a:lumMod val="50000"/>
                  </a:schemeClr>
                </a:solidFill>
                <a:latin typeface="Arial" panose="020C0503030203020204" pitchFamily="34" charset="0"/>
                <a:ea typeface="方正兰亭黑简体" panose="02000000000000000000" pitchFamily="2" charset="-122"/>
                <a:cs typeface="+mn-ea"/>
              </a:defRPr>
            </a:lvl1pPr>
          </a:lstStyle>
          <a:p>
            <a:pPr fontAlgn="ctr"/>
            <a:r>
              <a:rPr lang="en-US" dirty="0" smtClean="0">
                <a:solidFill>
                  <a:schemeClr val="bg1"/>
                </a:solidFill>
                <a:latin typeface="Huawei Sans" panose="020C0503030203020204" pitchFamily="34" charset="0"/>
              </a:rPr>
              <a:t>IPsec tunnel</a:t>
            </a:r>
            <a:endParaRPr lang="en-US" altLang="zh-CN" dirty="0">
              <a:solidFill>
                <a:schemeClr val="bg1"/>
              </a:solidFill>
              <a:latin typeface="Huawei Sans" panose="020C0503030203020204" pitchFamily="34" charset="0"/>
              <a:sym typeface="Huawei Sans" panose="020C0503030203020204" pitchFamily="34" charset="0"/>
            </a:endParaRPr>
          </a:p>
        </p:txBody>
      </p:sp>
      <p:sp>
        <p:nvSpPr>
          <p:cNvPr id="49" name="TextBox 63"/>
          <p:cNvSpPr txBox="1"/>
          <p:nvPr/>
        </p:nvSpPr>
        <p:spPr>
          <a:xfrm>
            <a:off x="2819505" y="3561500"/>
            <a:ext cx="931665"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Gateway 1</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TextBox 63"/>
          <p:cNvSpPr txBox="1"/>
          <p:nvPr/>
        </p:nvSpPr>
        <p:spPr>
          <a:xfrm>
            <a:off x="5531611" y="3561500"/>
            <a:ext cx="973344"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NAT device</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52" name="图片 5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255180" y="3103541"/>
            <a:ext cx="540000" cy="442800"/>
          </a:xfrm>
          <a:prstGeom prst="rect">
            <a:avLst/>
          </a:prstGeom>
        </p:spPr>
      </p:pic>
      <p:sp>
        <p:nvSpPr>
          <p:cNvPr id="53" name="TextBox 63"/>
          <p:cNvSpPr txBox="1"/>
          <p:nvPr/>
        </p:nvSpPr>
        <p:spPr>
          <a:xfrm>
            <a:off x="9078853" y="3561500"/>
            <a:ext cx="931665"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Gateway 2</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77471" y="3094077"/>
            <a:ext cx="540000" cy="442174"/>
          </a:xfrm>
          <a:prstGeom prst="rect">
            <a:avLst/>
          </a:prstGeom>
        </p:spPr>
      </p:pic>
      <p:sp>
        <p:nvSpPr>
          <p:cNvPr id="105" name="TextBox 43"/>
          <p:cNvSpPr txBox="1"/>
          <p:nvPr/>
        </p:nvSpPr>
        <p:spPr>
          <a:xfrm>
            <a:off x="3574841" y="2918911"/>
            <a:ext cx="489236" cy="276999"/>
          </a:xfrm>
          <a:prstGeom prst="rect">
            <a:avLst/>
          </a:prstGeom>
          <a:noFill/>
        </p:spPr>
        <p:txBody>
          <a:bodyPr wrap="none" rtlCol="0">
            <a:spAutoFit/>
          </a:bodyPr>
          <a:lstStyle/>
          <a:p>
            <a:pPr fontAlgn="ctr"/>
            <a:r>
              <a:rPr lang="en-US" sz="1200" dirty="0" smtClean="0">
                <a:latin typeface="Huawei Sans" panose="020C0503030203020204" pitchFamily="34" charset="0"/>
              </a:rPr>
              <a:t>IP: X</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6" name="TextBox 44"/>
          <p:cNvSpPr txBox="1"/>
          <p:nvPr/>
        </p:nvSpPr>
        <p:spPr>
          <a:xfrm>
            <a:off x="8774997" y="2918911"/>
            <a:ext cx="487633"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 Z</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7" name="TextBox 43"/>
          <p:cNvSpPr txBox="1"/>
          <p:nvPr/>
        </p:nvSpPr>
        <p:spPr>
          <a:xfrm>
            <a:off x="6204246" y="2918911"/>
            <a:ext cx="486030" cy="276999"/>
          </a:xfrm>
          <a:prstGeom prst="rect">
            <a:avLst/>
          </a:prstGeom>
          <a:noFill/>
        </p:spPr>
        <p:txBody>
          <a:bodyPr wrap="none" rtlCol="0">
            <a:spAutoFit/>
          </a:bodyPr>
          <a:lstStyle/>
          <a:p>
            <a:pPr fontAlgn="ctr"/>
            <a:r>
              <a:rPr lang="en-US" sz="1200" dirty="0" smtClean="0">
                <a:latin typeface="Huawei Sans" panose="020C0503030203020204" pitchFamily="34" charset="0"/>
              </a:rPr>
              <a:t>IP: Y</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37" name="直接箭头连接符 136"/>
          <p:cNvCxnSpPr/>
          <p:nvPr/>
        </p:nvCxnSpPr>
        <p:spPr>
          <a:xfrm>
            <a:off x="5633147" y="4830195"/>
            <a:ext cx="1199659" cy="0"/>
          </a:xfrm>
          <a:prstGeom prst="straightConnector1">
            <a:avLst/>
          </a:prstGeom>
          <a:ln w="19050">
            <a:solidFill>
              <a:srgbClr val="00CAF2"/>
            </a:solidFill>
            <a:tailEnd type="triangle"/>
          </a:ln>
        </p:spPr>
        <p:style>
          <a:lnRef idx="1">
            <a:schemeClr val="accent1"/>
          </a:lnRef>
          <a:fillRef idx="0">
            <a:schemeClr val="accent1"/>
          </a:fillRef>
          <a:effectRef idx="0">
            <a:schemeClr val="accent1"/>
          </a:effectRef>
          <a:fontRef idx="minor">
            <a:schemeClr val="tx1"/>
          </a:fontRef>
        </p:style>
      </p:cxnSp>
      <p:sp>
        <p:nvSpPr>
          <p:cNvPr id="138" name="TextBox 63"/>
          <p:cNvSpPr txBox="1"/>
          <p:nvPr/>
        </p:nvSpPr>
        <p:spPr>
          <a:xfrm>
            <a:off x="6262778" y="4499578"/>
            <a:ext cx="1140056"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SNAT (NAPT)</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aphicFrame>
        <p:nvGraphicFramePr>
          <p:cNvPr id="143" name="Table 48"/>
          <p:cNvGraphicFramePr>
            <a:graphicFrameLocks noGrp="1"/>
          </p:cNvGraphicFramePr>
          <p:nvPr>
            <p:extLst>
              <p:ext uri="{D42A27DB-BD31-4B8C-83A1-F6EECF244321}">
                <p14:modId xmlns:p14="http://schemas.microsoft.com/office/powerpoint/2010/main" val="917003500"/>
              </p:ext>
            </p:extLst>
          </p:nvPr>
        </p:nvGraphicFramePr>
        <p:xfrm>
          <a:off x="832096" y="3868908"/>
          <a:ext cx="5128731" cy="803520"/>
        </p:xfrm>
        <a:graphic>
          <a:graphicData uri="http://schemas.openxmlformats.org/drawingml/2006/table">
            <a:tbl>
              <a:tblPr firstRow="1" bandRow="1">
                <a:tableStyleId>{5C22544A-7EE6-4342-B048-85BDC9FD1C3A}</a:tableStyleId>
              </a:tblPr>
              <a:tblGrid>
                <a:gridCol w="635200">
                  <a:extLst>
                    <a:ext uri="{9D8B030D-6E8A-4147-A177-3AD203B41FA5}">
                      <a16:colId xmlns="" xmlns:a16="http://schemas.microsoft.com/office/drawing/2014/main" val="20000"/>
                    </a:ext>
                  </a:extLst>
                </a:gridCol>
                <a:gridCol w="893066"/>
                <a:gridCol w="691554">
                  <a:extLst>
                    <a:ext uri="{9D8B030D-6E8A-4147-A177-3AD203B41FA5}">
                      <a16:colId xmlns="" xmlns:a16="http://schemas.microsoft.com/office/drawing/2014/main" val="20001"/>
                    </a:ext>
                  </a:extLst>
                </a:gridCol>
                <a:gridCol w="723900">
                  <a:extLst>
                    <a:ext uri="{9D8B030D-6E8A-4147-A177-3AD203B41FA5}">
                      <a16:colId xmlns="" xmlns:a16="http://schemas.microsoft.com/office/drawing/2014/main" val="20002"/>
                    </a:ext>
                  </a:extLst>
                </a:gridCol>
                <a:gridCol w="590550">
                  <a:extLst>
                    <a:ext uri="{9D8B030D-6E8A-4147-A177-3AD203B41FA5}">
                      <a16:colId xmlns="" xmlns:a16="http://schemas.microsoft.com/office/drawing/2014/main" val="20003"/>
                    </a:ext>
                  </a:extLst>
                </a:gridCol>
                <a:gridCol w="657225">
                  <a:extLst>
                    <a:ext uri="{9D8B030D-6E8A-4147-A177-3AD203B41FA5}">
                      <a16:colId xmlns="" xmlns:a16="http://schemas.microsoft.com/office/drawing/2014/main" val="20004"/>
                    </a:ext>
                  </a:extLst>
                </a:gridCol>
                <a:gridCol w="937236">
                  <a:extLst>
                    <a:ext uri="{9D8B030D-6E8A-4147-A177-3AD203B41FA5}">
                      <a16:colId xmlns="" xmlns:a16="http://schemas.microsoft.com/office/drawing/2014/main" val="20005"/>
                    </a:ext>
                  </a:extLst>
                </a:gridCol>
              </a:tblGrid>
              <a:tr h="663765">
                <a:tc>
                  <a:txBody>
                    <a:bodyPr/>
                    <a:lstStyle/>
                    <a:p>
                      <a:pPr algn="ctr" fontAlgn="ctr"/>
                      <a:r>
                        <a:rPr lang="en-US" sz="1200" b="0" dirty="0" smtClean="0">
                          <a:solidFill>
                            <a:schemeClr val="tx1"/>
                          </a:solidFill>
                          <a:latin typeface="Huawei Sans" panose="020C0503030203020204" pitchFamily="34" charset="0"/>
                        </a:rPr>
                        <a:t>IP Header</a:t>
                      </a:r>
                      <a:endParaRPr lang="en-US" altLang="zh-CN"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b="0" dirty="0" smtClean="0">
                          <a:solidFill>
                            <a:schemeClr val="tx1"/>
                          </a:solidFill>
                          <a:latin typeface="Huawei Sans" panose="020C0503030203020204" pitchFamily="34" charset="0"/>
                        </a:rPr>
                        <a:t>SA: X</a:t>
                      </a:r>
                    </a:p>
                    <a:p>
                      <a:pPr algn="ctr" fontAlgn="ctr"/>
                      <a:r>
                        <a:rPr lang="en-US" sz="1200" b="0" dirty="0" smtClean="0">
                          <a:solidFill>
                            <a:schemeClr val="tx1"/>
                          </a:solidFill>
                          <a:latin typeface="Huawei Sans" panose="020C0503030203020204" pitchFamily="34" charset="0"/>
                        </a:rPr>
                        <a:t>DA: Z</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rgbClr val="19B2FF"/>
                      </a:solidFill>
                      <a:prstDash val="solid"/>
                      <a:round/>
                      <a:headEnd type="none" w="med" len="med"/>
                      <a:tailEnd type="none" w="med" len="med"/>
                    </a:lnL>
                    <a:lnR w="12700" cap="flat" cmpd="sng" algn="ctr">
                      <a:solidFill>
                        <a:srgbClr val="19B2FF"/>
                      </a:solidFill>
                      <a:prstDash val="solid"/>
                      <a:round/>
                      <a:headEnd type="none" w="med" len="med"/>
                      <a:tailEnd type="none" w="med" len="med"/>
                    </a:lnR>
                    <a:lnT w="12700" cap="flat" cmpd="sng" algn="ctr">
                      <a:solidFill>
                        <a:srgbClr val="19B2FF"/>
                      </a:solidFill>
                      <a:prstDash val="solid"/>
                      <a:round/>
                      <a:headEnd type="none" w="med" len="med"/>
                      <a:tailEnd type="none" w="med" len="med"/>
                    </a:lnT>
                    <a:lnB w="12700" cap="flat" cmpd="sng" algn="ctr">
                      <a:solidFill>
                        <a:srgbClr val="19B2FF"/>
                      </a:solidFill>
                      <a:prstDash val="solid"/>
                      <a:round/>
                      <a:headEnd type="none" w="med" len="med"/>
                      <a:tailEnd type="none" w="med" len="med"/>
                    </a:lnB>
                    <a:noFill/>
                  </a:tcPr>
                </a:tc>
                <a:tc>
                  <a:txBody>
                    <a:bodyPr/>
                    <a:lstStyle/>
                    <a:p>
                      <a:pPr algn="ctr" fontAlgn="ctr"/>
                      <a:r>
                        <a:rPr lang="en-US" sz="1200" b="0" dirty="0" smtClean="0">
                          <a:solidFill>
                            <a:schemeClr val="tx1"/>
                          </a:solidFill>
                          <a:latin typeface="Huawei Sans" panose="020C0503030203020204" pitchFamily="34" charset="0"/>
                        </a:rPr>
                        <a:t>UDP</a:t>
                      </a:r>
                    </a:p>
                    <a:p>
                      <a:pPr algn="ctr" fontAlgn="ctr"/>
                      <a:r>
                        <a:rPr lang="en-US" sz="1200" b="0" dirty="0" smtClean="0">
                          <a:solidFill>
                            <a:schemeClr val="tx1"/>
                          </a:solidFill>
                          <a:latin typeface="Huawei Sans" panose="020C0503030203020204" pitchFamily="34" charset="0"/>
                        </a:rPr>
                        <a:t>SP: </a:t>
                      </a:r>
                      <a:r>
                        <a:rPr lang="en-US" sz="1200" b="0" dirty="0" smtClean="0">
                          <a:solidFill>
                            <a:srgbClr val="D33941"/>
                          </a:solidFill>
                          <a:latin typeface="Huawei Sans" panose="020C0503030203020204" pitchFamily="34" charset="0"/>
                        </a:rPr>
                        <a:t>4500</a:t>
                      </a:r>
                    </a:p>
                    <a:p>
                      <a:pPr algn="ctr" fontAlgn="ctr"/>
                      <a:r>
                        <a:rPr lang="en-US" sz="1200" b="0" dirty="0" smtClean="0">
                          <a:solidFill>
                            <a:schemeClr val="tx1"/>
                          </a:solidFill>
                          <a:latin typeface="Huawei Sans" panose="020C0503030203020204" pitchFamily="34" charset="0"/>
                        </a:rPr>
                        <a:t>DP: 4500</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rgbClr val="19B2FF"/>
                      </a:solidFill>
                      <a:prstDash val="solid"/>
                      <a:round/>
                      <a:headEnd type="none" w="med" len="med"/>
                      <a:tailEnd type="none" w="med" len="med"/>
                    </a:lnL>
                    <a:lnR w="12700" cap="flat" cmpd="sng" algn="ctr">
                      <a:solidFill>
                        <a:srgbClr val="19B2FF"/>
                      </a:solidFill>
                      <a:prstDash val="solid"/>
                      <a:round/>
                      <a:headEnd type="none" w="med" len="med"/>
                      <a:tailEnd type="none" w="med" len="med"/>
                    </a:lnR>
                    <a:lnT w="12700" cap="flat" cmpd="sng" algn="ctr">
                      <a:solidFill>
                        <a:srgbClr val="19B2FF"/>
                      </a:solidFill>
                      <a:prstDash val="solid"/>
                      <a:round/>
                      <a:headEnd type="none" w="med" len="med"/>
                      <a:tailEnd type="none" w="med" len="med"/>
                    </a:lnT>
                    <a:lnB w="12700" cap="flat" cmpd="sng" algn="ctr">
                      <a:solidFill>
                        <a:srgbClr val="19B2FF"/>
                      </a:solidFill>
                      <a:prstDash val="solid"/>
                      <a:round/>
                      <a:headEnd type="none" w="med" len="med"/>
                      <a:tailEnd type="none" w="med" len="med"/>
                    </a:lnB>
                    <a:noFill/>
                  </a:tcPr>
                </a:tc>
                <a:tc>
                  <a:txBody>
                    <a:bodyPr/>
                    <a:lstStyle/>
                    <a:p>
                      <a:pPr algn="ctr" fontAlgn="ctr"/>
                      <a:r>
                        <a:rPr lang="en-US" sz="1200" b="0" dirty="0" smtClean="0">
                          <a:solidFill>
                            <a:schemeClr val="tx1"/>
                          </a:solidFill>
                          <a:latin typeface="Huawei Sans" panose="020C0503030203020204" pitchFamily="34" charset="0"/>
                        </a:rPr>
                        <a:t>ESP</a:t>
                      </a:r>
                    </a:p>
                    <a:p>
                      <a:pPr algn="ctr" fontAlgn="ctr"/>
                      <a:r>
                        <a:rPr lang="en-US" sz="1200" b="0" dirty="0" smtClean="0">
                          <a:solidFill>
                            <a:schemeClr val="tx1"/>
                          </a:solidFill>
                          <a:latin typeface="Huawei Sans" panose="020C0503030203020204" pitchFamily="34" charset="0"/>
                        </a:rPr>
                        <a:t>Header</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rgbClr val="19B2FF"/>
                      </a:solidFill>
                      <a:prstDash val="solid"/>
                      <a:round/>
                      <a:headEnd type="none" w="med" len="med"/>
                      <a:tailEnd type="none" w="med" len="med"/>
                    </a:lnL>
                    <a:lnR w="12700" cap="flat" cmpd="sng" algn="ctr">
                      <a:solidFill>
                        <a:srgbClr val="19B2FF"/>
                      </a:solidFill>
                      <a:prstDash val="solid"/>
                      <a:round/>
                      <a:headEnd type="none" w="med" len="med"/>
                      <a:tailEnd type="none" w="med" len="med"/>
                    </a:lnR>
                    <a:lnT w="12700" cap="flat" cmpd="sng" algn="ctr">
                      <a:solidFill>
                        <a:srgbClr val="19B2FF"/>
                      </a:solidFill>
                      <a:prstDash val="solid"/>
                      <a:round/>
                      <a:headEnd type="none" w="med" len="med"/>
                      <a:tailEnd type="none" w="med" len="med"/>
                    </a:lnT>
                    <a:lnB w="12700" cap="flat" cmpd="sng" algn="ctr">
                      <a:solidFill>
                        <a:srgbClr val="19B2FF"/>
                      </a:solidFill>
                      <a:prstDash val="solid"/>
                      <a:round/>
                      <a:headEnd type="none" w="med" len="med"/>
                      <a:tailEnd type="none" w="med" len="med"/>
                    </a:lnB>
                    <a:noFill/>
                  </a:tcPr>
                </a:tc>
                <a:tc>
                  <a:txBody>
                    <a:bodyPr/>
                    <a:lstStyle/>
                    <a:p>
                      <a:pPr algn="ctr" fontAlgn="ctr"/>
                      <a:r>
                        <a:rPr lang="en-US" sz="1200" b="0" dirty="0" smtClean="0">
                          <a:solidFill>
                            <a:schemeClr val="tx1"/>
                          </a:solidFill>
                          <a:latin typeface="Huawei Sans" panose="020C0503030203020204" pitchFamily="34" charset="0"/>
                        </a:rPr>
                        <a:t>Raw IP Header</a:t>
                      </a:r>
                      <a:endParaRPr lang="en-US" sz="1200" b="0" dirty="0">
                        <a:solidFill>
                          <a:schemeClr val="tx1"/>
                        </a:solidFill>
                        <a:latin typeface="Huawei Sans" panose="020C0503030203020204" pitchFamily="34" charset="0"/>
                      </a:endParaRPr>
                    </a:p>
                  </a:txBody>
                  <a:tcPr marL="36000" marR="36000" marT="36000" marB="36000" anchor="ctr">
                    <a:lnL w="12700" cap="flat" cmpd="sng" algn="ctr">
                      <a:solidFill>
                        <a:srgbClr val="19B2FF"/>
                      </a:solidFill>
                      <a:prstDash val="solid"/>
                      <a:round/>
                      <a:headEnd type="none" w="med" len="med"/>
                      <a:tailEnd type="none" w="med" len="med"/>
                    </a:lnL>
                    <a:lnR w="12700" cap="flat" cmpd="sng" algn="ctr">
                      <a:solidFill>
                        <a:srgbClr val="19B2FF"/>
                      </a:solidFill>
                      <a:prstDash val="solid"/>
                      <a:round/>
                      <a:headEnd type="none" w="med" len="med"/>
                      <a:tailEnd type="none" w="med" len="med"/>
                    </a:lnR>
                    <a:lnT w="12700" cap="flat" cmpd="sng" algn="ctr">
                      <a:solidFill>
                        <a:srgbClr val="19B2FF"/>
                      </a:solidFill>
                      <a:prstDash val="solid"/>
                      <a:round/>
                      <a:headEnd type="none" w="med" len="med"/>
                      <a:tailEnd type="none" w="med" len="med"/>
                    </a:lnT>
                    <a:lnB w="12700" cap="flat" cmpd="sng" algn="ctr">
                      <a:solidFill>
                        <a:srgbClr val="19B2FF"/>
                      </a:solidFill>
                      <a:prstDash val="solid"/>
                      <a:round/>
                      <a:headEnd type="none" w="med" len="med"/>
                      <a:tailEnd type="none" w="med" len="med"/>
                    </a:lnB>
                    <a:no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solidFill>
                            <a:schemeClr val="tx1"/>
                          </a:solidFill>
                          <a:latin typeface="Huawei Sans" panose="020C0503030203020204" pitchFamily="34" charset="0"/>
                        </a:rPr>
                        <a:t>Data</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rgbClr val="19B2FF"/>
                      </a:solidFill>
                      <a:prstDash val="solid"/>
                      <a:round/>
                      <a:headEnd type="none" w="med" len="med"/>
                      <a:tailEnd type="none" w="med" len="med"/>
                    </a:lnL>
                    <a:lnR w="12700" cap="flat" cmpd="sng" algn="ctr">
                      <a:solidFill>
                        <a:srgbClr val="19B2FF"/>
                      </a:solidFill>
                      <a:prstDash val="solid"/>
                      <a:round/>
                      <a:headEnd type="none" w="med" len="med"/>
                      <a:tailEnd type="none" w="med" len="med"/>
                    </a:lnR>
                    <a:lnT w="12700" cap="flat" cmpd="sng" algn="ctr">
                      <a:solidFill>
                        <a:srgbClr val="19B2FF"/>
                      </a:solidFill>
                      <a:prstDash val="solid"/>
                      <a:round/>
                      <a:headEnd type="none" w="med" len="med"/>
                      <a:tailEnd type="none" w="med" len="med"/>
                    </a:lnT>
                    <a:lnB w="12700" cap="flat" cmpd="sng" algn="ctr">
                      <a:solidFill>
                        <a:srgbClr val="19B2FF"/>
                      </a:solidFill>
                      <a:prstDash val="solid"/>
                      <a:round/>
                      <a:headEnd type="none" w="med" len="med"/>
                      <a:tailEnd type="none" w="med" len="med"/>
                    </a:lnB>
                    <a:solidFill>
                      <a:srgbClr val="F27936"/>
                    </a:solidFill>
                  </a:tcPr>
                </a:tc>
                <a:tc>
                  <a:txBody>
                    <a:bodyPr/>
                    <a:lstStyle/>
                    <a:p>
                      <a:pPr algn="ctr" fontAlgn="ctr"/>
                      <a:r>
                        <a:rPr lang="en-US" sz="1200" b="0" dirty="0" smtClean="0">
                          <a:solidFill>
                            <a:schemeClr val="tx1"/>
                          </a:solidFill>
                          <a:latin typeface="Huawei Sans" panose="020C0503030203020204" pitchFamily="34" charset="0"/>
                        </a:rPr>
                        <a:t>ESP</a:t>
                      </a:r>
                    </a:p>
                    <a:p>
                      <a:pPr algn="ctr" fontAlgn="ctr"/>
                      <a:r>
                        <a:rPr lang="en-US" sz="1200" b="0" dirty="0" smtClean="0">
                          <a:solidFill>
                            <a:schemeClr val="tx1"/>
                          </a:solidFill>
                          <a:latin typeface="Huawei Sans" panose="020C0503030203020204" pitchFamily="34" charset="0"/>
                        </a:rPr>
                        <a:t>Trailer</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rgbClr val="19B2FF"/>
                      </a:solidFill>
                      <a:prstDash val="solid"/>
                      <a:round/>
                      <a:headEnd type="none" w="med" len="med"/>
                      <a:tailEnd type="none" w="med" len="med"/>
                    </a:lnL>
                    <a:lnR w="12700" cap="flat" cmpd="sng" algn="ctr">
                      <a:solidFill>
                        <a:srgbClr val="19B2FF"/>
                      </a:solidFill>
                      <a:prstDash val="solid"/>
                      <a:round/>
                      <a:headEnd type="none" w="med" len="med"/>
                      <a:tailEnd type="none" w="med" len="med"/>
                    </a:lnR>
                    <a:lnT w="12700" cap="flat" cmpd="sng" algn="ctr">
                      <a:solidFill>
                        <a:srgbClr val="19B2FF"/>
                      </a:solidFill>
                      <a:prstDash val="solid"/>
                      <a:round/>
                      <a:headEnd type="none" w="med" len="med"/>
                      <a:tailEnd type="none" w="med" len="med"/>
                    </a:lnT>
                    <a:lnB w="12700" cap="flat" cmpd="sng" algn="ctr">
                      <a:solidFill>
                        <a:srgbClr val="19B2FF"/>
                      </a:solidFill>
                      <a:prstDash val="solid"/>
                      <a:round/>
                      <a:headEnd type="none" w="med" len="med"/>
                      <a:tailEnd type="none" w="med" len="med"/>
                    </a:lnB>
                    <a:noFill/>
                  </a:tcPr>
                </a:tc>
                <a:tc>
                  <a:txBody>
                    <a:bodyPr/>
                    <a:lstStyle/>
                    <a:p>
                      <a:pPr algn="ctr" fontAlgn="ctr"/>
                      <a:r>
                        <a:rPr lang="en-US" sz="1200" b="0" dirty="0" smtClean="0">
                          <a:solidFill>
                            <a:schemeClr val="tx1"/>
                          </a:solidFill>
                          <a:latin typeface="Huawei Sans" panose="020C0503030203020204" pitchFamily="34" charset="0"/>
                        </a:rPr>
                        <a:t>ESP</a:t>
                      </a:r>
                    </a:p>
                    <a:p>
                      <a:pPr algn="ctr" fontAlgn="ctr"/>
                      <a:r>
                        <a:rPr lang="en-US" sz="1200" b="0" dirty="0" err="1" smtClean="0">
                          <a:solidFill>
                            <a:schemeClr val="tx1"/>
                          </a:solidFill>
                          <a:latin typeface="Huawei Sans" panose="020C0503030203020204" pitchFamily="34" charset="0"/>
                        </a:rPr>
                        <a:t>Auth</a:t>
                      </a:r>
                      <a:r>
                        <a:rPr lang="en-US" sz="1200" b="0" dirty="0" smtClean="0">
                          <a:solidFill>
                            <a:schemeClr val="tx1"/>
                          </a:solidFill>
                          <a:latin typeface="Huawei Sans" panose="020C0503030203020204" pitchFamily="34" charset="0"/>
                        </a:rPr>
                        <a:t> data</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rgbClr val="19B2FF"/>
                      </a:solidFill>
                      <a:prstDash val="solid"/>
                      <a:round/>
                      <a:headEnd type="none" w="med" len="med"/>
                      <a:tailEnd type="none" w="med" len="med"/>
                    </a:lnL>
                    <a:lnR w="12700" cap="flat" cmpd="sng" algn="ctr">
                      <a:solidFill>
                        <a:srgbClr val="19B2FF"/>
                      </a:solidFill>
                      <a:prstDash val="solid"/>
                      <a:round/>
                      <a:headEnd type="none" w="med" len="med"/>
                      <a:tailEnd type="none" w="med" len="med"/>
                    </a:lnR>
                    <a:lnT w="12700" cap="flat" cmpd="sng" algn="ctr">
                      <a:solidFill>
                        <a:srgbClr val="19B2FF"/>
                      </a:solidFill>
                      <a:prstDash val="solid"/>
                      <a:round/>
                      <a:headEnd type="none" w="med" len="med"/>
                      <a:tailEnd type="none" w="med" len="med"/>
                    </a:lnT>
                    <a:lnB w="12700" cap="flat" cmpd="sng" algn="ctr">
                      <a:solidFill>
                        <a:srgbClr val="19B2FF"/>
                      </a:solidFill>
                      <a:prstDash val="solid"/>
                      <a:round/>
                      <a:headEnd type="none" w="med" len="med"/>
                      <a:tailEnd type="none" w="med" len="med"/>
                    </a:lnB>
                    <a:noFill/>
                  </a:tcPr>
                </a:tc>
                <a:extLst>
                  <a:ext uri="{0D108BD9-81ED-4DB2-BD59-A6C34878D82A}">
                    <a16:rowId xmlns="" xmlns:a16="http://schemas.microsoft.com/office/drawing/2014/main" val="10000"/>
                  </a:ext>
                </a:extLst>
              </a:tr>
            </a:tbl>
          </a:graphicData>
        </a:graphic>
      </p:graphicFrame>
      <p:graphicFrame>
        <p:nvGraphicFramePr>
          <p:cNvPr id="56" name="Table 48"/>
          <p:cNvGraphicFramePr>
            <a:graphicFrameLocks noGrp="1"/>
          </p:cNvGraphicFramePr>
          <p:nvPr>
            <p:extLst>
              <p:ext uri="{D42A27DB-BD31-4B8C-83A1-F6EECF244321}">
                <p14:modId xmlns:p14="http://schemas.microsoft.com/office/powerpoint/2010/main" val="649537002"/>
              </p:ext>
            </p:extLst>
          </p:nvPr>
        </p:nvGraphicFramePr>
        <p:xfrm>
          <a:off x="6306546" y="4974308"/>
          <a:ext cx="5128731" cy="803520"/>
        </p:xfrm>
        <a:graphic>
          <a:graphicData uri="http://schemas.openxmlformats.org/drawingml/2006/table">
            <a:tbl>
              <a:tblPr firstRow="1" bandRow="1">
                <a:tableStyleId>{5C22544A-7EE6-4342-B048-85BDC9FD1C3A}</a:tableStyleId>
              </a:tblPr>
              <a:tblGrid>
                <a:gridCol w="635200">
                  <a:extLst>
                    <a:ext uri="{9D8B030D-6E8A-4147-A177-3AD203B41FA5}">
                      <a16:colId xmlns="" xmlns:a16="http://schemas.microsoft.com/office/drawing/2014/main" val="20000"/>
                    </a:ext>
                  </a:extLst>
                </a:gridCol>
                <a:gridCol w="893066"/>
                <a:gridCol w="691554">
                  <a:extLst>
                    <a:ext uri="{9D8B030D-6E8A-4147-A177-3AD203B41FA5}">
                      <a16:colId xmlns="" xmlns:a16="http://schemas.microsoft.com/office/drawing/2014/main" val="20001"/>
                    </a:ext>
                  </a:extLst>
                </a:gridCol>
                <a:gridCol w="723900">
                  <a:extLst>
                    <a:ext uri="{9D8B030D-6E8A-4147-A177-3AD203B41FA5}">
                      <a16:colId xmlns="" xmlns:a16="http://schemas.microsoft.com/office/drawing/2014/main" val="20002"/>
                    </a:ext>
                  </a:extLst>
                </a:gridCol>
                <a:gridCol w="590550">
                  <a:extLst>
                    <a:ext uri="{9D8B030D-6E8A-4147-A177-3AD203B41FA5}">
                      <a16:colId xmlns="" xmlns:a16="http://schemas.microsoft.com/office/drawing/2014/main" val="20003"/>
                    </a:ext>
                  </a:extLst>
                </a:gridCol>
                <a:gridCol w="657225">
                  <a:extLst>
                    <a:ext uri="{9D8B030D-6E8A-4147-A177-3AD203B41FA5}">
                      <a16:colId xmlns="" xmlns:a16="http://schemas.microsoft.com/office/drawing/2014/main" val="20004"/>
                    </a:ext>
                  </a:extLst>
                </a:gridCol>
                <a:gridCol w="937236">
                  <a:extLst>
                    <a:ext uri="{9D8B030D-6E8A-4147-A177-3AD203B41FA5}">
                      <a16:colId xmlns="" xmlns:a16="http://schemas.microsoft.com/office/drawing/2014/main" val="20005"/>
                    </a:ext>
                  </a:extLst>
                </a:gridCol>
              </a:tblGrid>
              <a:tr h="663765">
                <a:tc>
                  <a:txBody>
                    <a:bodyPr/>
                    <a:lstStyle/>
                    <a:p>
                      <a:pPr algn="ctr" fontAlgn="ctr"/>
                      <a:r>
                        <a:rPr lang="en-US" sz="1200" b="0" dirty="0" smtClean="0">
                          <a:solidFill>
                            <a:schemeClr val="bg1">
                              <a:lumMod val="50000"/>
                            </a:schemeClr>
                          </a:solidFill>
                          <a:latin typeface="Huawei Sans" panose="020C0503030203020204" pitchFamily="34" charset="0"/>
                        </a:rPr>
                        <a:t>IP Header</a:t>
                      </a:r>
                      <a:endParaRPr lang="en-US" altLang="zh-CN" sz="1200" b="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b="0" dirty="0" smtClean="0">
                          <a:solidFill>
                            <a:schemeClr val="bg1">
                              <a:lumMod val="50000"/>
                            </a:schemeClr>
                          </a:solidFill>
                          <a:latin typeface="Huawei Sans" panose="020C0503030203020204" pitchFamily="34" charset="0"/>
                        </a:rPr>
                        <a:t>SA: Y</a:t>
                      </a:r>
                    </a:p>
                    <a:p>
                      <a:pPr algn="ctr" fontAlgn="ctr"/>
                      <a:r>
                        <a:rPr lang="en-US" sz="1200" b="0" dirty="0" smtClean="0">
                          <a:solidFill>
                            <a:schemeClr val="bg1">
                              <a:lumMod val="50000"/>
                            </a:schemeClr>
                          </a:solidFill>
                          <a:latin typeface="Huawei Sans" panose="020C0503030203020204" pitchFamily="34" charset="0"/>
                        </a:rPr>
                        <a:t>DA: Z</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rgbClr val="19B2FF"/>
                      </a:solidFill>
                      <a:prstDash val="solid"/>
                      <a:round/>
                      <a:headEnd type="none" w="med" len="med"/>
                      <a:tailEnd type="none" w="med" len="med"/>
                    </a:lnL>
                    <a:lnR w="12700" cap="flat" cmpd="sng" algn="ctr">
                      <a:solidFill>
                        <a:srgbClr val="19B2FF"/>
                      </a:solidFill>
                      <a:prstDash val="solid"/>
                      <a:round/>
                      <a:headEnd type="none" w="med" len="med"/>
                      <a:tailEnd type="none" w="med" len="med"/>
                    </a:lnR>
                    <a:lnT w="12700" cap="flat" cmpd="sng" algn="ctr">
                      <a:solidFill>
                        <a:srgbClr val="19B2FF"/>
                      </a:solidFill>
                      <a:prstDash val="solid"/>
                      <a:round/>
                      <a:headEnd type="none" w="med" len="med"/>
                      <a:tailEnd type="none" w="med" len="med"/>
                    </a:lnT>
                    <a:lnB w="12700" cap="flat" cmpd="sng" algn="ctr">
                      <a:solidFill>
                        <a:srgbClr val="19B2FF"/>
                      </a:solidFill>
                      <a:prstDash val="solid"/>
                      <a:round/>
                      <a:headEnd type="none" w="med" len="med"/>
                      <a:tailEnd type="none" w="med" len="med"/>
                    </a:lnB>
                    <a:noFill/>
                  </a:tcPr>
                </a:tc>
                <a:tc>
                  <a:txBody>
                    <a:bodyPr/>
                    <a:lstStyle/>
                    <a:p>
                      <a:pPr algn="ctr" fontAlgn="ctr"/>
                      <a:r>
                        <a:rPr lang="en-US" sz="1200" b="0" dirty="0" smtClean="0">
                          <a:solidFill>
                            <a:schemeClr val="bg1">
                              <a:lumMod val="50000"/>
                            </a:schemeClr>
                          </a:solidFill>
                          <a:latin typeface="Huawei Sans" panose="020C0503030203020204" pitchFamily="34" charset="0"/>
                        </a:rPr>
                        <a:t>UDP</a:t>
                      </a:r>
                    </a:p>
                    <a:p>
                      <a:pPr algn="ctr" fontAlgn="ctr"/>
                      <a:r>
                        <a:rPr lang="en-US" sz="1200" b="0" dirty="0" smtClean="0">
                          <a:solidFill>
                            <a:schemeClr val="bg1">
                              <a:lumMod val="50000"/>
                            </a:schemeClr>
                          </a:solidFill>
                          <a:latin typeface="Huawei Sans" panose="020C0503030203020204" pitchFamily="34" charset="0"/>
                        </a:rPr>
                        <a:t>SP: </a:t>
                      </a:r>
                      <a:r>
                        <a:rPr lang="en-US" sz="1200" b="0" dirty="0" smtClean="0">
                          <a:solidFill>
                            <a:srgbClr val="D33941"/>
                          </a:solidFill>
                          <a:latin typeface="Huawei Sans" panose="020C0503030203020204" pitchFamily="34" charset="0"/>
                        </a:rPr>
                        <a:t>4891</a:t>
                      </a:r>
                    </a:p>
                    <a:p>
                      <a:pPr algn="ctr" fontAlgn="ctr"/>
                      <a:r>
                        <a:rPr lang="en-US" sz="1200" b="0" dirty="0" smtClean="0">
                          <a:solidFill>
                            <a:schemeClr val="bg1">
                              <a:lumMod val="50000"/>
                            </a:schemeClr>
                          </a:solidFill>
                          <a:latin typeface="Huawei Sans" panose="020C0503030203020204" pitchFamily="34" charset="0"/>
                        </a:rPr>
                        <a:t>DP: 4500</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rgbClr val="19B2FF"/>
                      </a:solidFill>
                      <a:prstDash val="solid"/>
                      <a:round/>
                      <a:headEnd type="none" w="med" len="med"/>
                      <a:tailEnd type="none" w="med" len="med"/>
                    </a:lnL>
                    <a:lnR w="12700" cap="flat" cmpd="sng" algn="ctr">
                      <a:solidFill>
                        <a:srgbClr val="19B2FF"/>
                      </a:solidFill>
                      <a:prstDash val="solid"/>
                      <a:round/>
                      <a:headEnd type="none" w="med" len="med"/>
                      <a:tailEnd type="none" w="med" len="med"/>
                    </a:lnR>
                    <a:lnT w="12700" cap="flat" cmpd="sng" algn="ctr">
                      <a:solidFill>
                        <a:srgbClr val="19B2FF"/>
                      </a:solidFill>
                      <a:prstDash val="solid"/>
                      <a:round/>
                      <a:headEnd type="none" w="med" len="med"/>
                      <a:tailEnd type="none" w="med" len="med"/>
                    </a:lnT>
                    <a:lnB w="12700" cap="flat" cmpd="sng" algn="ctr">
                      <a:solidFill>
                        <a:srgbClr val="19B2FF"/>
                      </a:solidFill>
                      <a:prstDash val="solid"/>
                      <a:round/>
                      <a:headEnd type="none" w="med" len="med"/>
                      <a:tailEnd type="none" w="med" len="med"/>
                    </a:lnB>
                    <a:noFill/>
                  </a:tcPr>
                </a:tc>
                <a:tc>
                  <a:txBody>
                    <a:bodyPr/>
                    <a:lstStyle/>
                    <a:p>
                      <a:pPr algn="ctr" fontAlgn="ctr"/>
                      <a:r>
                        <a:rPr lang="en-US" sz="1200" b="0" dirty="0" smtClean="0">
                          <a:solidFill>
                            <a:schemeClr val="bg1">
                              <a:lumMod val="50000"/>
                            </a:schemeClr>
                          </a:solidFill>
                          <a:latin typeface="Huawei Sans" panose="020C0503030203020204" pitchFamily="34" charset="0"/>
                        </a:rPr>
                        <a:t>ESP</a:t>
                      </a:r>
                    </a:p>
                    <a:p>
                      <a:pPr algn="ctr" fontAlgn="ctr"/>
                      <a:r>
                        <a:rPr lang="en-US" sz="1200" b="0" dirty="0" smtClean="0">
                          <a:solidFill>
                            <a:schemeClr val="bg1">
                              <a:lumMod val="50000"/>
                            </a:schemeClr>
                          </a:solidFill>
                          <a:latin typeface="Huawei Sans" panose="020C0503030203020204" pitchFamily="34" charset="0"/>
                        </a:rPr>
                        <a:t>Header</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rgbClr val="19B2FF"/>
                      </a:solidFill>
                      <a:prstDash val="solid"/>
                      <a:round/>
                      <a:headEnd type="none" w="med" len="med"/>
                      <a:tailEnd type="none" w="med" len="med"/>
                    </a:lnL>
                    <a:lnR w="12700" cap="flat" cmpd="sng" algn="ctr">
                      <a:solidFill>
                        <a:srgbClr val="19B2FF"/>
                      </a:solidFill>
                      <a:prstDash val="solid"/>
                      <a:round/>
                      <a:headEnd type="none" w="med" len="med"/>
                      <a:tailEnd type="none" w="med" len="med"/>
                    </a:lnR>
                    <a:lnT w="12700" cap="flat" cmpd="sng" algn="ctr">
                      <a:solidFill>
                        <a:srgbClr val="19B2FF"/>
                      </a:solidFill>
                      <a:prstDash val="solid"/>
                      <a:round/>
                      <a:headEnd type="none" w="med" len="med"/>
                      <a:tailEnd type="none" w="med" len="med"/>
                    </a:lnT>
                    <a:lnB w="12700" cap="flat" cmpd="sng" algn="ctr">
                      <a:solidFill>
                        <a:srgbClr val="19B2FF"/>
                      </a:solidFill>
                      <a:prstDash val="solid"/>
                      <a:round/>
                      <a:headEnd type="none" w="med" len="med"/>
                      <a:tailEnd type="none" w="med" len="med"/>
                    </a:lnB>
                    <a:noFill/>
                  </a:tcPr>
                </a:tc>
                <a:tc>
                  <a:txBody>
                    <a:bodyPr/>
                    <a:lstStyle/>
                    <a:p>
                      <a:pPr algn="ctr" fontAlgn="ctr"/>
                      <a:r>
                        <a:rPr lang="en-US" sz="1200" b="0" dirty="0" smtClean="0">
                          <a:solidFill>
                            <a:schemeClr val="bg1">
                              <a:lumMod val="50000"/>
                            </a:schemeClr>
                          </a:solidFill>
                          <a:latin typeface="Huawei Sans" panose="020C0503030203020204" pitchFamily="34" charset="0"/>
                        </a:rPr>
                        <a:t>Raw IP Header</a:t>
                      </a:r>
                      <a:endParaRPr lang="en-US" sz="1200" b="0" dirty="0">
                        <a:solidFill>
                          <a:schemeClr val="bg1">
                            <a:lumMod val="50000"/>
                          </a:schemeClr>
                        </a:solidFill>
                        <a:latin typeface="Huawei Sans" panose="020C0503030203020204" pitchFamily="34" charset="0"/>
                      </a:endParaRPr>
                    </a:p>
                  </a:txBody>
                  <a:tcPr marL="36000" marR="36000" marT="36000" marB="36000" anchor="ctr">
                    <a:lnL w="12700" cap="flat" cmpd="sng" algn="ctr">
                      <a:solidFill>
                        <a:srgbClr val="19B2FF"/>
                      </a:solidFill>
                      <a:prstDash val="solid"/>
                      <a:round/>
                      <a:headEnd type="none" w="med" len="med"/>
                      <a:tailEnd type="none" w="med" len="med"/>
                    </a:lnL>
                    <a:lnR w="12700" cap="flat" cmpd="sng" algn="ctr">
                      <a:solidFill>
                        <a:srgbClr val="19B2FF"/>
                      </a:solidFill>
                      <a:prstDash val="solid"/>
                      <a:round/>
                      <a:headEnd type="none" w="med" len="med"/>
                      <a:tailEnd type="none" w="med" len="med"/>
                    </a:lnR>
                    <a:lnT w="12700" cap="flat" cmpd="sng" algn="ctr">
                      <a:solidFill>
                        <a:srgbClr val="19B2FF"/>
                      </a:solidFill>
                      <a:prstDash val="solid"/>
                      <a:round/>
                      <a:headEnd type="none" w="med" len="med"/>
                      <a:tailEnd type="none" w="med" len="med"/>
                    </a:lnT>
                    <a:lnB w="12700" cap="flat" cmpd="sng" algn="ctr">
                      <a:solidFill>
                        <a:srgbClr val="19B2FF"/>
                      </a:solidFill>
                      <a:prstDash val="solid"/>
                      <a:round/>
                      <a:headEnd type="none" w="med" len="med"/>
                      <a:tailEnd type="none" w="med" len="med"/>
                    </a:lnB>
                    <a:no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solidFill>
                            <a:schemeClr val="tx1"/>
                          </a:solidFill>
                          <a:latin typeface="Huawei Sans" panose="020C0503030203020204" pitchFamily="34" charset="0"/>
                        </a:rPr>
                        <a:t>Data</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rgbClr val="19B2FF"/>
                      </a:solidFill>
                      <a:prstDash val="solid"/>
                      <a:round/>
                      <a:headEnd type="none" w="med" len="med"/>
                      <a:tailEnd type="none" w="med" len="med"/>
                    </a:lnL>
                    <a:lnR w="12700" cap="flat" cmpd="sng" algn="ctr">
                      <a:solidFill>
                        <a:srgbClr val="19B2FF"/>
                      </a:solidFill>
                      <a:prstDash val="solid"/>
                      <a:round/>
                      <a:headEnd type="none" w="med" len="med"/>
                      <a:tailEnd type="none" w="med" len="med"/>
                    </a:lnR>
                    <a:lnT w="12700" cap="flat" cmpd="sng" algn="ctr">
                      <a:solidFill>
                        <a:srgbClr val="19B2FF"/>
                      </a:solidFill>
                      <a:prstDash val="solid"/>
                      <a:round/>
                      <a:headEnd type="none" w="med" len="med"/>
                      <a:tailEnd type="none" w="med" len="med"/>
                    </a:lnT>
                    <a:lnB w="12700" cap="flat" cmpd="sng" algn="ctr">
                      <a:solidFill>
                        <a:srgbClr val="19B2FF"/>
                      </a:solidFill>
                      <a:prstDash val="solid"/>
                      <a:round/>
                      <a:headEnd type="none" w="med" len="med"/>
                      <a:tailEnd type="none" w="med" len="med"/>
                    </a:lnB>
                    <a:solidFill>
                      <a:srgbClr val="F27936"/>
                    </a:solidFill>
                  </a:tcPr>
                </a:tc>
                <a:tc>
                  <a:txBody>
                    <a:bodyPr/>
                    <a:lstStyle/>
                    <a:p>
                      <a:pPr algn="ctr" fontAlgn="ctr"/>
                      <a:r>
                        <a:rPr lang="en-US" sz="1200" b="0" dirty="0" smtClean="0">
                          <a:solidFill>
                            <a:schemeClr val="bg1">
                              <a:lumMod val="50000"/>
                            </a:schemeClr>
                          </a:solidFill>
                          <a:latin typeface="Huawei Sans" panose="020C0503030203020204" pitchFamily="34" charset="0"/>
                        </a:rPr>
                        <a:t>ESP</a:t>
                      </a:r>
                    </a:p>
                    <a:p>
                      <a:pPr algn="ctr" fontAlgn="ctr"/>
                      <a:r>
                        <a:rPr lang="en-US" sz="1200" b="0" dirty="0" smtClean="0">
                          <a:solidFill>
                            <a:schemeClr val="bg1">
                              <a:lumMod val="50000"/>
                            </a:schemeClr>
                          </a:solidFill>
                          <a:latin typeface="Huawei Sans" panose="020C0503030203020204" pitchFamily="34" charset="0"/>
                        </a:rPr>
                        <a:t>Trailer</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rgbClr val="19B2FF"/>
                      </a:solidFill>
                      <a:prstDash val="solid"/>
                      <a:round/>
                      <a:headEnd type="none" w="med" len="med"/>
                      <a:tailEnd type="none" w="med" len="med"/>
                    </a:lnL>
                    <a:lnR w="12700" cap="flat" cmpd="sng" algn="ctr">
                      <a:solidFill>
                        <a:srgbClr val="19B2FF"/>
                      </a:solidFill>
                      <a:prstDash val="solid"/>
                      <a:round/>
                      <a:headEnd type="none" w="med" len="med"/>
                      <a:tailEnd type="none" w="med" len="med"/>
                    </a:lnR>
                    <a:lnT w="12700" cap="flat" cmpd="sng" algn="ctr">
                      <a:solidFill>
                        <a:srgbClr val="19B2FF"/>
                      </a:solidFill>
                      <a:prstDash val="solid"/>
                      <a:round/>
                      <a:headEnd type="none" w="med" len="med"/>
                      <a:tailEnd type="none" w="med" len="med"/>
                    </a:lnT>
                    <a:lnB w="12700" cap="flat" cmpd="sng" algn="ctr">
                      <a:solidFill>
                        <a:srgbClr val="19B2FF"/>
                      </a:solidFill>
                      <a:prstDash val="solid"/>
                      <a:round/>
                      <a:headEnd type="none" w="med" len="med"/>
                      <a:tailEnd type="none" w="med" len="med"/>
                    </a:lnB>
                    <a:noFill/>
                  </a:tcPr>
                </a:tc>
                <a:tc>
                  <a:txBody>
                    <a:bodyPr/>
                    <a:lstStyle/>
                    <a:p>
                      <a:pPr algn="ctr" fontAlgn="ctr"/>
                      <a:r>
                        <a:rPr lang="en-US" sz="1200" b="0" dirty="0" smtClean="0">
                          <a:solidFill>
                            <a:schemeClr val="bg1">
                              <a:lumMod val="50000"/>
                            </a:schemeClr>
                          </a:solidFill>
                          <a:latin typeface="Huawei Sans" panose="020C0503030203020204" pitchFamily="34" charset="0"/>
                        </a:rPr>
                        <a:t>ESP</a:t>
                      </a:r>
                    </a:p>
                    <a:p>
                      <a:pPr algn="ctr" fontAlgn="ctr"/>
                      <a:r>
                        <a:rPr lang="en-US" sz="1200" b="0" dirty="0" err="1" smtClean="0">
                          <a:solidFill>
                            <a:schemeClr val="bg1">
                              <a:lumMod val="50000"/>
                            </a:schemeClr>
                          </a:solidFill>
                          <a:latin typeface="Huawei Sans" panose="020C0503030203020204" pitchFamily="34" charset="0"/>
                        </a:rPr>
                        <a:t>Auth</a:t>
                      </a:r>
                      <a:r>
                        <a:rPr lang="en-US" sz="1200" b="0" dirty="0" smtClean="0">
                          <a:solidFill>
                            <a:schemeClr val="bg1">
                              <a:lumMod val="50000"/>
                            </a:schemeClr>
                          </a:solidFill>
                          <a:latin typeface="Huawei Sans" panose="020C0503030203020204" pitchFamily="34" charset="0"/>
                        </a:rPr>
                        <a:t> data</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rgbClr val="19B2FF"/>
                      </a:solidFill>
                      <a:prstDash val="solid"/>
                      <a:round/>
                      <a:headEnd type="none" w="med" len="med"/>
                      <a:tailEnd type="none" w="med" len="med"/>
                    </a:lnL>
                    <a:lnR w="12700" cap="flat" cmpd="sng" algn="ctr">
                      <a:solidFill>
                        <a:srgbClr val="19B2FF"/>
                      </a:solidFill>
                      <a:prstDash val="solid"/>
                      <a:round/>
                      <a:headEnd type="none" w="med" len="med"/>
                      <a:tailEnd type="none" w="med" len="med"/>
                    </a:lnR>
                    <a:lnT w="12700" cap="flat" cmpd="sng" algn="ctr">
                      <a:solidFill>
                        <a:srgbClr val="19B2FF"/>
                      </a:solidFill>
                      <a:prstDash val="solid"/>
                      <a:round/>
                      <a:headEnd type="none" w="med" len="med"/>
                      <a:tailEnd type="none" w="med" len="med"/>
                    </a:lnT>
                    <a:lnB w="12700" cap="flat" cmpd="sng" algn="ctr">
                      <a:solidFill>
                        <a:srgbClr val="19B2FF"/>
                      </a:solidFill>
                      <a:prstDash val="solid"/>
                      <a:round/>
                      <a:headEnd type="none" w="med" len="med"/>
                      <a:tailEnd type="none" w="med" len="med"/>
                    </a:lnB>
                    <a:noFill/>
                  </a:tcPr>
                </a:tc>
                <a:extLst>
                  <a:ext uri="{0D108BD9-81ED-4DB2-BD59-A6C34878D82A}">
                    <a16:rowId xmlns="" xmlns:a16="http://schemas.microsoft.com/office/drawing/2014/main" val="10000"/>
                  </a:ext>
                </a:extLst>
              </a:tr>
            </a:tbl>
          </a:graphicData>
        </a:graphic>
      </p:graphicFrame>
      <p:sp>
        <p:nvSpPr>
          <p:cNvPr id="57" name="TextBox 63"/>
          <p:cNvSpPr txBox="1"/>
          <p:nvPr/>
        </p:nvSpPr>
        <p:spPr>
          <a:xfrm>
            <a:off x="6217471" y="5764402"/>
            <a:ext cx="5431664" cy="461665"/>
          </a:xfrm>
          <a:prstGeom prst="rect">
            <a:avLst/>
          </a:prstGeom>
          <a:noFill/>
        </p:spPr>
        <p:txBody>
          <a:bodyPr wrap="square" rtlCol="0">
            <a:spAutoFit/>
          </a:bodyPr>
          <a:lstStyle/>
          <a:p>
            <a:pPr fontAlgn="ctr"/>
            <a:r>
              <a:rPr lang="en-US" sz="1200" dirty="0" smtClean="0">
                <a:latin typeface="Huawei Sans" panose="020C0503030203020204" pitchFamily="34" charset="0"/>
              </a:rPr>
              <a:t>During </a:t>
            </a:r>
            <a:r>
              <a:rPr lang="en-US" sz="1200" dirty="0">
                <a:latin typeface="Huawei Sans" panose="020C0503030203020204" pitchFamily="34" charset="0"/>
              </a:rPr>
              <a:t>SNAT (NAPT), the source IP address in the outer IP header and the source port number in the UDP header are translated.</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287737717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NAT Traversal - Detection Mechanism</a:t>
            </a:r>
            <a:endParaRPr lang="en-US" altLang="zh-CN" dirty="0">
              <a:sym typeface="Huawei Sans" panose="020C0503030203020204" pitchFamily="34" charset="0"/>
            </a:endParaRPr>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725834" y="2002201"/>
            <a:ext cx="540000" cy="442800"/>
          </a:xfrm>
          <a:prstGeom prst="rect">
            <a:avLst/>
          </a:prstGeom>
        </p:spPr>
      </p:pic>
      <p:grpSp>
        <p:nvGrpSpPr>
          <p:cNvPr id="26" name="组合 35"/>
          <p:cNvGrpSpPr/>
          <p:nvPr/>
        </p:nvGrpSpPr>
        <p:grpSpPr>
          <a:xfrm>
            <a:off x="6652773" y="1707120"/>
            <a:ext cx="1830006" cy="1037460"/>
            <a:chOff x="3269076" y="1744970"/>
            <a:chExt cx="1860118" cy="1054529"/>
          </a:xfrm>
          <a:solidFill>
            <a:schemeClr val="bg1">
              <a:lumMod val="75000"/>
            </a:schemeClr>
          </a:solidFill>
        </p:grpSpPr>
        <p:sp>
          <p:nvSpPr>
            <p:cNvPr id="27" name="矩形 36"/>
            <p:cNvSpPr/>
            <p:nvPr/>
          </p:nvSpPr>
          <p:spPr>
            <a:xfrm>
              <a:off x="3495526" y="2457907"/>
              <a:ext cx="1426464" cy="3415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Oval 62"/>
            <p:cNvSpPr/>
            <p:nvPr/>
          </p:nvSpPr>
          <p:spPr bwMode="auto">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Oval 63"/>
            <p:cNvSpPr/>
            <p:nvPr/>
          </p:nvSpPr>
          <p:spPr bwMode="auto">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Oval 64"/>
            <p:cNvSpPr/>
            <p:nvPr/>
          </p:nvSpPr>
          <p:spPr bwMode="auto">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Oval 65"/>
            <p:cNvSpPr/>
            <p:nvPr/>
          </p:nvSpPr>
          <p:spPr bwMode="auto">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Oval 64"/>
            <p:cNvSpPr/>
            <p:nvPr/>
          </p:nvSpPr>
          <p:spPr bwMode="auto">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9" name="TextBox 46"/>
          <p:cNvSpPr txBox="1"/>
          <p:nvPr/>
        </p:nvSpPr>
        <p:spPr>
          <a:xfrm>
            <a:off x="7144364" y="2430865"/>
            <a:ext cx="832280"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Internet</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Can 45"/>
          <p:cNvSpPr/>
          <p:nvPr/>
        </p:nvSpPr>
        <p:spPr bwMode="auto">
          <a:xfrm rot="5400000">
            <a:off x="6002563" y="-639802"/>
            <a:ext cx="245885" cy="5719344"/>
          </a:xfrm>
          <a:prstGeom prst="can">
            <a:avLst>
              <a:gd name="adj" fmla="val 64511"/>
            </a:avLst>
          </a:prstGeom>
          <a:solidFill>
            <a:srgbClr val="19B2FF"/>
          </a:solidFill>
          <a:ln w="12700" cap="flat" cmpd="sng" algn="ctr">
            <a:solidFill>
              <a:schemeClr val="bg1">
                <a:lumMod val="95000"/>
              </a:schemeClr>
            </a:solidFill>
            <a:prstDash val="solid"/>
            <a:miter lim="800000"/>
          </a:ln>
          <a:effectLst/>
        </p:spPr>
        <p:txBody>
          <a:bodyPr rtlCol="0" anchor="ctr"/>
          <a:lstStyle/>
          <a:p>
            <a:pPr algn="ctr" fontAlgn="ctr"/>
            <a:endParaRPr lang="en-US" altLang="zh-CN" kern="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TextBox 46"/>
          <p:cNvSpPr txBox="1"/>
          <p:nvPr/>
        </p:nvSpPr>
        <p:spPr>
          <a:xfrm>
            <a:off x="7003038" y="2078256"/>
            <a:ext cx="1241045" cy="307777"/>
          </a:xfrm>
          <a:prstGeom prst="rect">
            <a:avLst/>
          </a:prstGeom>
          <a:noFill/>
        </p:spPr>
        <p:txBody>
          <a:bodyPr wrap="none" rtlCol="0">
            <a:spAutoFit/>
          </a:bodyPr>
          <a:lstStyle/>
          <a:p>
            <a:pPr algn="ctr" fontAlgn="ctr"/>
            <a:r>
              <a:rPr lang="en-US" sz="1400" b="1" dirty="0" smtClean="0">
                <a:solidFill>
                  <a:schemeClr val="bg1"/>
                </a:solidFill>
                <a:latin typeface="Huawei Sans" panose="020C0503030203020204" pitchFamily="34" charset="0"/>
              </a:rPr>
              <a:t>IPsec tunnel</a:t>
            </a:r>
            <a:endParaRPr lang="en-US" altLang="zh-CN" sz="14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TextBox 63"/>
          <p:cNvSpPr txBox="1"/>
          <p:nvPr/>
        </p:nvSpPr>
        <p:spPr>
          <a:xfrm>
            <a:off x="2549506" y="2460160"/>
            <a:ext cx="931665"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Gateway 1</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TextBox 63"/>
          <p:cNvSpPr txBox="1"/>
          <p:nvPr/>
        </p:nvSpPr>
        <p:spPr>
          <a:xfrm>
            <a:off x="5261611" y="2460160"/>
            <a:ext cx="973344"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NAT device</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52" name="图片 5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985180" y="2002201"/>
            <a:ext cx="540000" cy="442800"/>
          </a:xfrm>
          <a:prstGeom prst="rect">
            <a:avLst/>
          </a:prstGeom>
        </p:spPr>
      </p:pic>
      <p:sp>
        <p:nvSpPr>
          <p:cNvPr id="53" name="TextBox 63"/>
          <p:cNvSpPr txBox="1"/>
          <p:nvPr/>
        </p:nvSpPr>
        <p:spPr>
          <a:xfrm>
            <a:off x="8808853" y="2460160"/>
            <a:ext cx="931665"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Gateway 2</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07471" y="1992737"/>
            <a:ext cx="540000" cy="442174"/>
          </a:xfrm>
          <a:prstGeom prst="rect">
            <a:avLst/>
          </a:prstGeom>
        </p:spPr>
      </p:pic>
      <p:sp>
        <p:nvSpPr>
          <p:cNvPr id="105" name="TextBox 43"/>
          <p:cNvSpPr txBox="1"/>
          <p:nvPr/>
        </p:nvSpPr>
        <p:spPr>
          <a:xfrm>
            <a:off x="3304841" y="1817571"/>
            <a:ext cx="489236" cy="276999"/>
          </a:xfrm>
          <a:prstGeom prst="rect">
            <a:avLst/>
          </a:prstGeom>
          <a:noFill/>
        </p:spPr>
        <p:txBody>
          <a:bodyPr wrap="none" rtlCol="0">
            <a:spAutoFit/>
          </a:bodyPr>
          <a:lstStyle/>
          <a:p>
            <a:pPr fontAlgn="ctr"/>
            <a:r>
              <a:rPr lang="en-US" sz="1200" dirty="0" smtClean="0">
                <a:latin typeface="Huawei Sans" panose="020C0503030203020204" pitchFamily="34" charset="0"/>
              </a:rPr>
              <a:t>IP: X</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6" name="TextBox 44"/>
          <p:cNvSpPr txBox="1"/>
          <p:nvPr/>
        </p:nvSpPr>
        <p:spPr>
          <a:xfrm>
            <a:off x="8504997" y="1817571"/>
            <a:ext cx="487633"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 Z</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7" name="TextBox 43"/>
          <p:cNvSpPr txBox="1"/>
          <p:nvPr/>
        </p:nvSpPr>
        <p:spPr>
          <a:xfrm>
            <a:off x="5934246" y="1817571"/>
            <a:ext cx="486030" cy="276999"/>
          </a:xfrm>
          <a:prstGeom prst="rect">
            <a:avLst/>
          </a:prstGeom>
          <a:noFill/>
        </p:spPr>
        <p:txBody>
          <a:bodyPr wrap="none" rtlCol="0">
            <a:spAutoFit/>
          </a:bodyPr>
          <a:lstStyle/>
          <a:p>
            <a:pPr fontAlgn="ctr"/>
            <a:r>
              <a:rPr lang="en-US" sz="1200" dirty="0" smtClean="0">
                <a:latin typeface="Huawei Sans" panose="020C0503030203020204" pitchFamily="34" charset="0"/>
              </a:rPr>
              <a:t>IP: Y</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8" name="TextBox 63"/>
          <p:cNvSpPr txBox="1"/>
          <p:nvPr/>
        </p:nvSpPr>
        <p:spPr>
          <a:xfrm>
            <a:off x="5224069" y="2685835"/>
            <a:ext cx="1140056"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SNAT (NAPT)</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aphicFrame>
        <p:nvGraphicFramePr>
          <p:cNvPr id="6" name="表格 5"/>
          <p:cNvGraphicFramePr>
            <a:graphicFrameLocks noGrp="1"/>
          </p:cNvGraphicFramePr>
          <p:nvPr>
            <p:extLst/>
          </p:nvPr>
        </p:nvGraphicFramePr>
        <p:xfrm>
          <a:off x="3931285" y="3039034"/>
          <a:ext cx="1113053" cy="611662"/>
        </p:xfrm>
        <a:graphic>
          <a:graphicData uri="http://schemas.openxmlformats.org/drawingml/2006/table">
            <a:tbl>
              <a:tblPr firstRow="1" bandRow="1">
                <a:tableStyleId>{72833802-FEF1-4C79-8D5D-14CF1EAF98D9}</a:tableStyleId>
              </a:tblPr>
              <a:tblGrid>
                <a:gridCol w="1113053"/>
              </a:tblGrid>
              <a:tr h="235665">
                <a:tc>
                  <a:txBody>
                    <a:bodyPr/>
                    <a:lstStyle/>
                    <a:p>
                      <a:pPr algn="ctr" fontAlgn="ctr"/>
                      <a:r>
                        <a:rPr lang="en-US" sz="1200" dirty="0" smtClean="0">
                          <a:solidFill>
                            <a:schemeClr val="bg1"/>
                          </a:solidFill>
                          <a:latin typeface="Huawei Sans" panose="020C0503030203020204" pitchFamily="34" charset="0"/>
                        </a:rPr>
                        <a:t>ISAKMP</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009AB9"/>
                      </a:solidFill>
                      <a:prstDash val="solid"/>
                      <a:round/>
                      <a:headEnd type="none" w="med" len="med"/>
                      <a:tailEnd type="none" w="med" len="med"/>
                    </a:lnL>
                    <a:lnR w="12700" cap="flat" cmpd="sng" algn="ctr">
                      <a:solidFill>
                        <a:srgbClr val="009AB9"/>
                      </a:solidFill>
                      <a:prstDash val="solid"/>
                      <a:round/>
                      <a:headEnd type="none" w="med" len="med"/>
                      <a:tailEnd type="none" w="med" len="med"/>
                    </a:lnR>
                    <a:lnT w="12700" cap="flat" cmpd="sng" algn="ctr">
                      <a:solidFill>
                        <a:srgbClr val="009AB9"/>
                      </a:solidFill>
                      <a:prstDash val="solid"/>
                      <a:round/>
                      <a:headEnd type="none" w="med" len="med"/>
                      <a:tailEnd type="none" w="med" len="med"/>
                    </a:lnT>
                    <a:lnB w="12700" cap="flat" cmpd="sng" algn="ctr">
                      <a:solidFill>
                        <a:srgbClr val="009AB9"/>
                      </a:solidFill>
                      <a:prstDash val="solid"/>
                      <a:round/>
                      <a:headEnd type="none" w="med" len="med"/>
                      <a:tailEnd type="none" w="med" len="med"/>
                    </a:lnB>
                    <a:solidFill>
                      <a:srgbClr val="00CAF2"/>
                    </a:solidFill>
                  </a:tcPr>
                </a:tc>
              </a:tr>
              <a:tr h="337342">
                <a:tc>
                  <a:txBody>
                    <a:bodyPr/>
                    <a:lstStyle/>
                    <a:p>
                      <a:pPr algn="ctr" fontAlgn="ctr">
                        <a:lnSpc>
                          <a:spcPct val="120000"/>
                        </a:lnSpc>
                      </a:pPr>
                      <a:r>
                        <a:rPr lang="en-US" sz="1200" dirty="0" smtClean="0">
                          <a:latin typeface="Huawei Sans" panose="020C0503030203020204" pitchFamily="34" charset="0"/>
                        </a:rPr>
                        <a:t>NAT-T</a:t>
                      </a:r>
                      <a:endParaRPr lang="en-US" sz="1200" dirty="0">
                        <a:latin typeface="Huawei Sans" panose="020C0503030203020204" pitchFamily="34" charset="0"/>
                      </a:endParaRPr>
                    </a:p>
                  </a:txBody>
                  <a:tcPr anchor="ctr">
                    <a:lnL w="12700" cap="flat" cmpd="sng" algn="ctr">
                      <a:solidFill>
                        <a:srgbClr val="009AB9"/>
                      </a:solidFill>
                      <a:prstDash val="solid"/>
                      <a:round/>
                      <a:headEnd type="none" w="med" len="med"/>
                      <a:tailEnd type="none" w="med" len="med"/>
                    </a:lnL>
                    <a:lnR w="12700" cap="flat" cmpd="sng" algn="ctr">
                      <a:solidFill>
                        <a:srgbClr val="009AB9"/>
                      </a:solidFill>
                      <a:prstDash val="solid"/>
                      <a:round/>
                      <a:headEnd type="none" w="med" len="med"/>
                      <a:tailEnd type="none" w="med" len="med"/>
                    </a:lnR>
                    <a:lnT w="12700" cap="flat" cmpd="sng" algn="ctr">
                      <a:solidFill>
                        <a:srgbClr val="009AB9"/>
                      </a:solidFill>
                      <a:prstDash val="solid"/>
                      <a:round/>
                      <a:headEnd type="none" w="med" len="med"/>
                      <a:tailEnd type="none" w="med" len="med"/>
                    </a:lnT>
                    <a:lnB w="12700" cap="flat" cmpd="sng" algn="ctr">
                      <a:solidFill>
                        <a:srgbClr val="009AB9"/>
                      </a:solidFill>
                      <a:prstDash val="solid"/>
                      <a:round/>
                      <a:headEnd type="none" w="med" len="med"/>
                      <a:tailEnd type="none" w="med" len="med"/>
                    </a:lnB>
                  </a:tcPr>
                </a:tc>
              </a:tr>
            </a:tbl>
          </a:graphicData>
        </a:graphic>
      </p:graphicFrame>
      <p:graphicFrame>
        <p:nvGraphicFramePr>
          <p:cNvPr id="59" name="表格 58"/>
          <p:cNvGraphicFramePr>
            <a:graphicFrameLocks noGrp="1"/>
          </p:cNvGraphicFramePr>
          <p:nvPr>
            <p:extLst/>
          </p:nvPr>
        </p:nvGraphicFramePr>
        <p:xfrm>
          <a:off x="6875557" y="3389895"/>
          <a:ext cx="1113053" cy="611662"/>
        </p:xfrm>
        <a:graphic>
          <a:graphicData uri="http://schemas.openxmlformats.org/drawingml/2006/table">
            <a:tbl>
              <a:tblPr firstRow="1" bandRow="1">
                <a:tableStyleId>{72833802-FEF1-4C79-8D5D-14CF1EAF98D9}</a:tableStyleId>
              </a:tblPr>
              <a:tblGrid>
                <a:gridCol w="1113053"/>
              </a:tblGrid>
              <a:tr h="235665">
                <a:tc>
                  <a:txBody>
                    <a:bodyPr/>
                    <a:lstStyle/>
                    <a:p>
                      <a:pPr marL="0" algn="ctr" defTabSz="914034" rtl="0" eaLnBrk="1" fontAlgn="ctr" latinLnBrk="0" hangingPunct="1"/>
                      <a:r>
                        <a:rPr lang="en-US" sz="1200" b="1" dirty="0" smtClean="0">
                          <a:solidFill>
                            <a:schemeClr val="bg1"/>
                          </a:solidFill>
                          <a:latin typeface="Huawei Sans" panose="020C0503030203020204" pitchFamily="34" charset="0"/>
                        </a:rPr>
                        <a:t>ISAKMP</a:t>
                      </a:r>
                      <a:endParaRPr lang="en-US" altLang="zh-CN" sz="1200" b="1" kern="120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009AB9"/>
                      </a:solidFill>
                      <a:prstDash val="solid"/>
                      <a:round/>
                      <a:headEnd type="none" w="med" len="med"/>
                      <a:tailEnd type="none" w="med" len="med"/>
                    </a:lnL>
                    <a:lnR w="12700" cap="flat" cmpd="sng" algn="ctr">
                      <a:solidFill>
                        <a:srgbClr val="009AB9"/>
                      </a:solidFill>
                      <a:prstDash val="solid"/>
                      <a:round/>
                      <a:headEnd type="none" w="med" len="med"/>
                      <a:tailEnd type="none" w="med" len="med"/>
                    </a:lnR>
                    <a:lnT w="12700" cap="flat" cmpd="sng" algn="ctr">
                      <a:solidFill>
                        <a:srgbClr val="009AB9"/>
                      </a:solidFill>
                      <a:prstDash val="solid"/>
                      <a:round/>
                      <a:headEnd type="none" w="med" len="med"/>
                      <a:tailEnd type="none" w="med" len="med"/>
                    </a:lnT>
                    <a:lnB w="12700" cap="flat" cmpd="sng" algn="ctr">
                      <a:solidFill>
                        <a:srgbClr val="009AB9"/>
                      </a:solidFill>
                      <a:prstDash val="solid"/>
                      <a:round/>
                      <a:headEnd type="none" w="med" len="med"/>
                      <a:tailEnd type="none" w="med" len="med"/>
                    </a:lnB>
                    <a:solidFill>
                      <a:srgbClr val="00CAF2"/>
                    </a:solidFill>
                  </a:tcPr>
                </a:tc>
              </a:tr>
              <a:tr h="337342">
                <a:tc>
                  <a:txBody>
                    <a:bodyPr/>
                    <a:lstStyle/>
                    <a:p>
                      <a:pPr algn="ctr" fontAlgn="ctr">
                        <a:lnSpc>
                          <a:spcPct val="120000"/>
                        </a:lnSpc>
                      </a:pPr>
                      <a:r>
                        <a:rPr lang="en-US" sz="1200" dirty="0" smtClean="0">
                          <a:latin typeface="Huawei Sans" panose="020C0503030203020204" pitchFamily="34" charset="0"/>
                        </a:rPr>
                        <a:t>NAT-T</a:t>
                      </a:r>
                      <a:endParaRPr lang="en-US" sz="1200" dirty="0">
                        <a:latin typeface="Huawei Sans" panose="020C0503030203020204" pitchFamily="34" charset="0"/>
                      </a:endParaRPr>
                    </a:p>
                  </a:txBody>
                  <a:tcPr anchor="ctr">
                    <a:lnL w="12700" cap="flat" cmpd="sng" algn="ctr">
                      <a:solidFill>
                        <a:srgbClr val="009AB9"/>
                      </a:solidFill>
                      <a:prstDash val="solid"/>
                      <a:round/>
                      <a:headEnd type="none" w="med" len="med"/>
                      <a:tailEnd type="none" w="med" len="med"/>
                    </a:lnL>
                    <a:lnR w="12700" cap="flat" cmpd="sng" algn="ctr">
                      <a:solidFill>
                        <a:srgbClr val="009AB9"/>
                      </a:solidFill>
                      <a:prstDash val="solid"/>
                      <a:round/>
                      <a:headEnd type="none" w="med" len="med"/>
                      <a:tailEnd type="none" w="med" len="med"/>
                    </a:lnR>
                    <a:lnT w="12700" cap="flat" cmpd="sng" algn="ctr">
                      <a:solidFill>
                        <a:srgbClr val="009AB9"/>
                      </a:solidFill>
                      <a:prstDash val="solid"/>
                      <a:round/>
                      <a:headEnd type="none" w="med" len="med"/>
                      <a:tailEnd type="none" w="med" len="med"/>
                    </a:lnT>
                    <a:lnB w="12700" cap="flat" cmpd="sng" algn="ctr">
                      <a:solidFill>
                        <a:srgbClr val="009AB9"/>
                      </a:solidFill>
                      <a:prstDash val="solid"/>
                      <a:round/>
                      <a:headEnd type="none" w="med" len="med"/>
                      <a:tailEnd type="none" w="med" len="med"/>
                    </a:lnB>
                  </a:tcPr>
                </a:tc>
              </a:tr>
            </a:tbl>
          </a:graphicData>
        </a:graphic>
      </p:graphicFrame>
      <p:cxnSp>
        <p:nvCxnSpPr>
          <p:cNvPr id="65" name="Straight Arrow Connector 29"/>
          <p:cNvCxnSpPr/>
          <p:nvPr/>
        </p:nvCxnSpPr>
        <p:spPr>
          <a:xfrm>
            <a:off x="5044338" y="3373470"/>
            <a:ext cx="1010331" cy="0"/>
          </a:xfrm>
          <a:prstGeom prst="straightConnector1">
            <a:avLst/>
          </a:prstGeom>
          <a:ln w="19050">
            <a:solidFill>
              <a:srgbClr val="00CAF2"/>
            </a:solidFill>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32"/>
          <p:cNvCxnSpPr/>
          <p:nvPr/>
        </p:nvCxnSpPr>
        <p:spPr>
          <a:xfrm>
            <a:off x="5871581" y="3733295"/>
            <a:ext cx="1010331" cy="0"/>
          </a:xfrm>
          <a:prstGeom prst="straightConnector1">
            <a:avLst/>
          </a:prstGeom>
          <a:ln w="19050">
            <a:solidFill>
              <a:srgbClr val="00CAF2"/>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67" name="椭圆 50">
            <a:extLst>
              <a:ext uri="{FF2B5EF4-FFF2-40B4-BE49-F238E27FC236}">
                <a16:creationId xmlns="" xmlns:a16="http://schemas.microsoft.com/office/drawing/2014/main" id="{4C7C4E63-07F2-484E-A141-F01D18F8D379}"/>
              </a:ext>
            </a:extLst>
          </p:cNvPr>
          <p:cNvSpPr>
            <a:spLocks/>
          </p:cNvSpPr>
          <p:nvPr/>
        </p:nvSpPr>
        <p:spPr>
          <a:xfrm>
            <a:off x="6492849" y="3598986"/>
            <a:ext cx="252000" cy="252000"/>
          </a:xfrm>
          <a:prstGeom prst="ellipse">
            <a:avLst/>
          </a:prstGeom>
          <a:solidFill>
            <a:srgbClr val="F2793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b="1" dirty="0" smtClean="0">
                <a:solidFill>
                  <a:schemeClr val="bg1"/>
                </a:solidFill>
                <a:latin typeface="Huawei Sans" panose="020C0503030203020204" pitchFamily="34" charset="0"/>
              </a:rPr>
              <a:t>2</a:t>
            </a:r>
            <a:endParaRPr lang="en-US" altLang="zh-CN"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椭圆 50">
            <a:extLst>
              <a:ext uri="{FF2B5EF4-FFF2-40B4-BE49-F238E27FC236}">
                <a16:creationId xmlns="" xmlns:a16="http://schemas.microsoft.com/office/drawing/2014/main" id="{4C7C4E63-07F2-484E-A141-F01D18F8D379}"/>
              </a:ext>
            </a:extLst>
          </p:cNvPr>
          <p:cNvSpPr>
            <a:spLocks/>
          </p:cNvSpPr>
          <p:nvPr/>
        </p:nvSpPr>
        <p:spPr>
          <a:xfrm>
            <a:off x="5133860" y="3275672"/>
            <a:ext cx="252000" cy="252000"/>
          </a:xfrm>
          <a:prstGeom prst="ellipse">
            <a:avLst/>
          </a:prstGeom>
          <a:solidFill>
            <a:srgbClr val="F2793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b="1" dirty="0" smtClean="0">
                <a:solidFill>
                  <a:schemeClr val="bg1"/>
                </a:solidFill>
                <a:latin typeface="Huawei Sans" panose="020C0503030203020204" pitchFamily="34" charset="0"/>
              </a:rPr>
              <a:t>1</a:t>
            </a:r>
            <a:endParaRPr lang="en-US" altLang="zh-CN"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69" name="表格 68"/>
          <p:cNvGraphicFramePr>
            <a:graphicFrameLocks noGrp="1"/>
          </p:cNvGraphicFramePr>
          <p:nvPr>
            <p:extLst/>
          </p:nvPr>
        </p:nvGraphicFramePr>
        <p:xfrm>
          <a:off x="3248534" y="3953374"/>
          <a:ext cx="1795804" cy="1024128"/>
        </p:xfrm>
        <a:graphic>
          <a:graphicData uri="http://schemas.openxmlformats.org/drawingml/2006/table">
            <a:tbl>
              <a:tblPr firstRow="1" bandRow="1">
                <a:tableStyleId>{72833802-FEF1-4C79-8D5D-14CF1EAF98D9}</a:tableStyleId>
              </a:tblPr>
              <a:tblGrid>
                <a:gridCol w="1795804"/>
              </a:tblGrid>
              <a:tr h="235665">
                <a:tc>
                  <a:txBody>
                    <a:bodyPr/>
                    <a:lstStyle/>
                    <a:p>
                      <a:pPr marL="0" algn="ctr" defTabSz="914034" rtl="0" eaLnBrk="1" fontAlgn="ctr" latinLnBrk="0" hangingPunct="1"/>
                      <a:r>
                        <a:rPr lang="en-US" sz="1200" b="1" dirty="0" smtClean="0">
                          <a:solidFill>
                            <a:schemeClr val="bg1"/>
                          </a:solidFill>
                          <a:latin typeface="Huawei Sans" panose="020C0503030203020204" pitchFamily="34" charset="0"/>
                        </a:rPr>
                        <a:t>ISAKMP</a:t>
                      </a:r>
                      <a:endParaRPr lang="en-US" altLang="zh-CN" sz="1200" b="1" kern="120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009AB9"/>
                      </a:solidFill>
                      <a:prstDash val="solid"/>
                      <a:round/>
                      <a:headEnd type="none" w="med" len="med"/>
                      <a:tailEnd type="none" w="med" len="med"/>
                    </a:lnL>
                    <a:lnR w="12700" cap="flat" cmpd="sng" algn="ctr">
                      <a:solidFill>
                        <a:srgbClr val="009AB9"/>
                      </a:solidFill>
                      <a:prstDash val="solid"/>
                      <a:round/>
                      <a:headEnd type="none" w="med" len="med"/>
                      <a:tailEnd type="none" w="med" len="med"/>
                    </a:lnR>
                    <a:lnT w="12700" cap="flat" cmpd="sng" algn="ctr">
                      <a:solidFill>
                        <a:srgbClr val="009AB9"/>
                      </a:solidFill>
                      <a:prstDash val="solid"/>
                      <a:round/>
                      <a:headEnd type="none" w="med" len="med"/>
                      <a:tailEnd type="none" w="med" len="med"/>
                    </a:lnT>
                    <a:lnB w="12700" cap="flat" cmpd="sng" algn="ctr">
                      <a:solidFill>
                        <a:srgbClr val="009AB9"/>
                      </a:solidFill>
                      <a:prstDash val="solid"/>
                      <a:round/>
                      <a:headEnd type="none" w="med" len="med"/>
                      <a:tailEnd type="none" w="med" len="med"/>
                    </a:lnB>
                    <a:solidFill>
                      <a:srgbClr val="00CAF2"/>
                    </a:solidFill>
                  </a:tcPr>
                </a:tc>
              </a:tr>
              <a:tr h="337342">
                <a:tc>
                  <a:txBody>
                    <a:bodyPr/>
                    <a:lstStyle/>
                    <a:p>
                      <a:pPr algn="ctr" fontAlgn="ctr">
                        <a:lnSpc>
                          <a:spcPct val="120000"/>
                        </a:lnSpc>
                      </a:pPr>
                      <a:r>
                        <a:rPr lang="en-US" sz="1200" dirty="0" smtClean="0">
                          <a:latin typeface="Huawei Sans" panose="020C0503030203020204" pitchFamily="34" charset="0"/>
                        </a:rPr>
                        <a:t>NAT-D</a:t>
                      </a:r>
                    </a:p>
                    <a:p>
                      <a:pPr algn="ctr" fontAlgn="ctr">
                        <a:lnSpc>
                          <a:spcPct val="120000"/>
                        </a:lnSpc>
                      </a:pPr>
                      <a:r>
                        <a:rPr lang="en-US" sz="1200" dirty="0" smtClean="0">
                          <a:latin typeface="Huawei Sans" panose="020C0503030203020204" pitchFamily="34" charset="0"/>
                        </a:rPr>
                        <a:t>Remote hash: A</a:t>
                      </a:r>
                    </a:p>
                    <a:p>
                      <a:pPr algn="ctr" fontAlgn="ctr">
                        <a:lnSpc>
                          <a:spcPct val="120000"/>
                        </a:lnSpc>
                      </a:pPr>
                      <a:r>
                        <a:rPr lang="en-US" sz="1200" dirty="0" smtClean="0">
                          <a:latin typeface="Huawei Sans" panose="020C0503030203020204" pitchFamily="34" charset="0"/>
                        </a:rPr>
                        <a:t>Local hash: B</a:t>
                      </a:r>
                      <a:endParaRPr lang="en-US" sz="1200" dirty="0">
                        <a:latin typeface="Huawei Sans" panose="020C0503030203020204" pitchFamily="34" charset="0"/>
                      </a:endParaRPr>
                    </a:p>
                  </a:txBody>
                  <a:tcPr anchor="ctr">
                    <a:lnL w="12700" cap="flat" cmpd="sng" algn="ctr">
                      <a:solidFill>
                        <a:srgbClr val="009AB9"/>
                      </a:solidFill>
                      <a:prstDash val="solid"/>
                      <a:round/>
                      <a:headEnd type="none" w="med" len="med"/>
                      <a:tailEnd type="none" w="med" len="med"/>
                    </a:lnL>
                    <a:lnR w="12700" cap="flat" cmpd="sng" algn="ctr">
                      <a:solidFill>
                        <a:srgbClr val="009AB9"/>
                      </a:solidFill>
                      <a:prstDash val="solid"/>
                      <a:round/>
                      <a:headEnd type="none" w="med" len="med"/>
                      <a:tailEnd type="none" w="med" len="med"/>
                    </a:lnR>
                    <a:lnT w="12700" cap="flat" cmpd="sng" algn="ctr">
                      <a:solidFill>
                        <a:srgbClr val="009AB9"/>
                      </a:solidFill>
                      <a:prstDash val="solid"/>
                      <a:round/>
                      <a:headEnd type="none" w="med" len="med"/>
                      <a:tailEnd type="none" w="med" len="med"/>
                    </a:lnT>
                    <a:lnB w="12700" cap="flat" cmpd="sng" algn="ctr">
                      <a:solidFill>
                        <a:srgbClr val="009AB9"/>
                      </a:solidFill>
                      <a:prstDash val="solid"/>
                      <a:round/>
                      <a:headEnd type="none" w="med" len="med"/>
                      <a:tailEnd type="none" w="med" len="med"/>
                    </a:lnB>
                  </a:tcPr>
                </a:tc>
              </a:tr>
            </a:tbl>
          </a:graphicData>
        </a:graphic>
      </p:graphicFrame>
      <p:cxnSp>
        <p:nvCxnSpPr>
          <p:cNvPr id="70" name="Straight Arrow Connector 29"/>
          <p:cNvCxnSpPr/>
          <p:nvPr/>
        </p:nvCxnSpPr>
        <p:spPr>
          <a:xfrm>
            <a:off x="5044338" y="4627882"/>
            <a:ext cx="1010331" cy="0"/>
          </a:xfrm>
          <a:prstGeom prst="straightConnector1">
            <a:avLst/>
          </a:prstGeom>
          <a:ln w="19050">
            <a:solidFill>
              <a:srgbClr val="00CAF2"/>
            </a:solidFill>
            <a:tailEnd type="triangle"/>
          </a:ln>
        </p:spPr>
        <p:style>
          <a:lnRef idx="1">
            <a:schemeClr val="accent1"/>
          </a:lnRef>
          <a:fillRef idx="0">
            <a:schemeClr val="accent1"/>
          </a:fillRef>
          <a:effectRef idx="0">
            <a:schemeClr val="accent1"/>
          </a:effectRef>
          <a:fontRef idx="minor">
            <a:schemeClr val="tx1"/>
          </a:fontRef>
        </p:style>
      </p:cxnSp>
      <p:sp>
        <p:nvSpPr>
          <p:cNvPr id="71" name="椭圆 50">
            <a:extLst>
              <a:ext uri="{FF2B5EF4-FFF2-40B4-BE49-F238E27FC236}">
                <a16:creationId xmlns="" xmlns:a16="http://schemas.microsoft.com/office/drawing/2014/main" id="{4C7C4E63-07F2-484E-A141-F01D18F8D379}"/>
              </a:ext>
            </a:extLst>
          </p:cNvPr>
          <p:cNvSpPr>
            <a:spLocks/>
          </p:cNvSpPr>
          <p:nvPr/>
        </p:nvSpPr>
        <p:spPr>
          <a:xfrm>
            <a:off x="5133860" y="4518776"/>
            <a:ext cx="252000" cy="252000"/>
          </a:xfrm>
          <a:prstGeom prst="ellipse">
            <a:avLst/>
          </a:prstGeom>
          <a:solidFill>
            <a:srgbClr val="F2793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b="1" dirty="0" smtClean="0">
                <a:solidFill>
                  <a:schemeClr val="bg1"/>
                </a:solidFill>
                <a:latin typeface="Huawei Sans" panose="020C0503030203020204" pitchFamily="34" charset="0"/>
              </a:rPr>
              <a:t>3</a:t>
            </a:r>
            <a:endParaRPr lang="en-US" altLang="zh-CN"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TextBox 63"/>
          <p:cNvSpPr txBox="1"/>
          <p:nvPr/>
        </p:nvSpPr>
        <p:spPr>
          <a:xfrm>
            <a:off x="8732537" y="4199599"/>
            <a:ext cx="3016550" cy="1384995"/>
          </a:xfrm>
          <a:prstGeom prst="rect">
            <a:avLst/>
          </a:prstGeom>
          <a:noFill/>
        </p:spPr>
        <p:txBody>
          <a:bodyPr wrap="square" rtlCol="0">
            <a:spAutoFit/>
          </a:bodyPr>
          <a:lstStyle/>
          <a:p>
            <a:pPr fontAlgn="ctr"/>
            <a:r>
              <a:rPr lang="en-US" sz="1200" dirty="0" smtClean="0">
                <a:latin typeface="Huawei Sans" panose="020C0503030203020204" pitchFamily="34" charset="0"/>
              </a:rPr>
              <a:t>After receiving packet 3, gateway 2 calculates the remote hash value based on the source IP address (Y) </a:t>
            </a:r>
            <a:r>
              <a:rPr lang="en-US" altLang="zh-CN" sz="1200" dirty="0">
                <a:latin typeface="Huawei Sans" panose="020C0503030203020204" pitchFamily="34" charset="0"/>
              </a:rPr>
              <a:t>in the IP header </a:t>
            </a:r>
            <a:r>
              <a:rPr lang="en-US" sz="1200" dirty="0" smtClean="0">
                <a:latin typeface="Huawei Sans" panose="020C0503030203020204" pitchFamily="34" charset="0"/>
              </a:rPr>
              <a:t>and source port number (not 500) of the packet. The calculated hash value is not A, indicating that a NAT device exists between gateways 1 and 2.</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77" name="Straight Arrow Connector 32"/>
          <p:cNvCxnSpPr/>
          <p:nvPr/>
        </p:nvCxnSpPr>
        <p:spPr>
          <a:xfrm>
            <a:off x="5871581" y="4855963"/>
            <a:ext cx="1010331" cy="0"/>
          </a:xfrm>
          <a:prstGeom prst="straightConnector1">
            <a:avLst/>
          </a:prstGeom>
          <a:ln w="19050">
            <a:solidFill>
              <a:srgbClr val="00CAF2"/>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78" name="椭圆 50">
            <a:extLst>
              <a:ext uri="{FF2B5EF4-FFF2-40B4-BE49-F238E27FC236}">
                <a16:creationId xmlns="" xmlns:a16="http://schemas.microsoft.com/office/drawing/2014/main" id="{4C7C4E63-07F2-484E-A141-F01D18F8D379}"/>
              </a:ext>
            </a:extLst>
          </p:cNvPr>
          <p:cNvSpPr>
            <a:spLocks/>
          </p:cNvSpPr>
          <p:nvPr/>
        </p:nvSpPr>
        <p:spPr>
          <a:xfrm>
            <a:off x="6492849" y="4721654"/>
            <a:ext cx="252000" cy="252000"/>
          </a:xfrm>
          <a:prstGeom prst="ellipse">
            <a:avLst/>
          </a:prstGeom>
          <a:solidFill>
            <a:srgbClr val="F2793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b="1" dirty="0" smtClean="0">
                <a:solidFill>
                  <a:schemeClr val="bg1"/>
                </a:solidFill>
                <a:latin typeface="Huawei Sans" panose="020C0503030203020204" pitchFamily="34" charset="0"/>
              </a:rPr>
              <a:t>4</a:t>
            </a:r>
            <a:endParaRPr lang="en-US" altLang="zh-CN"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79" name="表格 78"/>
          <p:cNvGraphicFramePr>
            <a:graphicFrameLocks noGrp="1"/>
          </p:cNvGraphicFramePr>
          <p:nvPr>
            <p:extLst/>
          </p:nvPr>
        </p:nvGraphicFramePr>
        <p:xfrm>
          <a:off x="6875557" y="4301079"/>
          <a:ext cx="1796400" cy="1024128"/>
        </p:xfrm>
        <a:graphic>
          <a:graphicData uri="http://schemas.openxmlformats.org/drawingml/2006/table">
            <a:tbl>
              <a:tblPr firstRow="1" bandRow="1">
                <a:tableStyleId>{72833802-FEF1-4C79-8D5D-14CF1EAF98D9}</a:tableStyleId>
              </a:tblPr>
              <a:tblGrid>
                <a:gridCol w="1796400"/>
              </a:tblGrid>
              <a:tr h="235665">
                <a:tc>
                  <a:txBody>
                    <a:bodyPr/>
                    <a:lstStyle/>
                    <a:p>
                      <a:pPr marL="0" algn="ctr" defTabSz="914034" rtl="0" eaLnBrk="1" fontAlgn="ctr" latinLnBrk="0" hangingPunct="1"/>
                      <a:r>
                        <a:rPr lang="en-US" sz="1200" b="1" dirty="0" smtClean="0">
                          <a:solidFill>
                            <a:schemeClr val="bg1"/>
                          </a:solidFill>
                          <a:latin typeface="Huawei Sans" panose="020C0503030203020204" pitchFamily="34" charset="0"/>
                        </a:rPr>
                        <a:t>ISAKMP</a:t>
                      </a:r>
                      <a:endParaRPr lang="en-US" altLang="zh-CN" sz="1200" b="1" kern="120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009AB9"/>
                      </a:solidFill>
                      <a:prstDash val="solid"/>
                      <a:round/>
                      <a:headEnd type="none" w="med" len="med"/>
                      <a:tailEnd type="none" w="med" len="med"/>
                    </a:lnL>
                    <a:lnR w="12700" cap="flat" cmpd="sng" algn="ctr">
                      <a:solidFill>
                        <a:srgbClr val="009AB9"/>
                      </a:solidFill>
                      <a:prstDash val="solid"/>
                      <a:round/>
                      <a:headEnd type="none" w="med" len="med"/>
                      <a:tailEnd type="none" w="med" len="med"/>
                    </a:lnR>
                    <a:lnT w="12700" cap="flat" cmpd="sng" algn="ctr">
                      <a:solidFill>
                        <a:srgbClr val="009AB9"/>
                      </a:solidFill>
                      <a:prstDash val="solid"/>
                      <a:round/>
                      <a:headEnd type="none" w="med" len="med"/>
                      <a:tailEnd type="none" w="med" len="med"/>
                    </a:lnT>
                    <a:lnB w="12700" cap="flat" cmpd="sng" algn="ctr">
                      <a:solidFill>
                        <a:srgbClr val="009AB9"/>
                      </a:solidFill>
                      <a:prstDash val="solid"/>
                      <a:round/>
                      <a:headEnd type="none" w="med" len="med"/>
                      <a:tailEnd type="none" w="med" len="med"/>
                    </a:lnB>
                    <a:solidFill>
                      <a:srgbClr val="00CAF2"/>
                    </a:solidFill>
                  </a:tcPr>
                </a:tc>
              </a:tr>
              <a:tr h="337342">
                <a:tc>
                  <a:txBody>
                    <a:bodyPr/>
                    <a:lstStyle/>
                    <a:p>
                      <a:pPr algn="ctr" fontAlgn="ctr">
                        <a:lnSpc>
                          <a:spcPct val="120000"/>
                        </a:lnSpc>
                      </a:pPr>
                      <a:r>
                        <a:rPr lang="en-US" sz="1200" dirty="0" smtClean="0">
                          <a:latin typeface="Huawei Sans" panose="020C0503030203020204" pitchFamily="34" charset="0"/>
                        </a:rPr>
                        <a:t>NAT-D</a:t>
                      </a:r>
                    </a:p>
                    <a:p>
                      <a:pPr algn="ctr" fontAlgn="ctr">
                        <a:lnSpc>
                          <a:spcPct val="120000"/>
                        </a:lnSpc>
                      </a:pPr>
                      <a:r>
                        <a:rPr lang="en-US" sz="1200" dirty="0" smtClean="0">
                          <a:latin typeface="Huawei Sans" panose="020C0503030203020204" pitchFamily="34" charset="0"/>
                        </a:rPr>
                        <a:t>Remote hash: C</a:t>
                      </a:r>
                    </a:p>
                    <a:p>
                      <a:pPr algn="ctr" fontAlgn="ctr">
                        <a:lnSpc>
                          <a:spcPct val="120000"/>
                        </a:lnSpc>
                      </a:pPr>
                      <a:r>
                        <a:rPr lang="en-US" sz="1200" dirty="0" smtClean="0">
                          <a:latin typeface="Huawei Sans" panose="020C0503030203020204" pitchFamily="34" charset="0"/>
                        </a:rPr>
                        <a:t>Local hash: A</a:t>
                      </a:r>
                      <a:endParaRPr lang="en-US" sz="1200" dirty="0">
                        <a:latin typeface="Huawei Sans" panose="020C0503030203020204" pitchFamily="34" charset="0"/>
                      </a:endParaRPr>
                    </a:p>
                  </a:txBody>
                  <a:tcPr anchor="ctr">
                    <a:lnL w="12700" cap="flat" cmpd="sng" algn="ctr">
                      <a:solidFill>
                        <a:srgbClr val="009AB9"/>
                      </a:solidFill>
                      <a:prstDash val="solid"/>
                      <a:round/>
                      <a:headEnd type="none" w="med" len="med"/>
                      <a:tailEnd type="none" w="med" len="med"/>
                    </a:lnL>
                    <a:lnR w="12700" cap="flat" cmpd="sng" algn="ctr">
                      <a:solidFill>
                        <a:srgbClr val="009AB9"/>
                      </a:solidFill>
                      <a:prstDash val="solid"/>
                      <a:round/>
                      <a:headEnd type="none" w="med" len="med"/>
                      <a:tailEnd type="none" w="med" len="med"/>
                    </a:lnR>
                    <a:lnT w="12700" cap="flat" cmpd="sng" algn="ctr">
                      <a:solidFill>
                        <a:srgbClr val="009AB9"/>
                      </a:solidFill>
                      <a:prstDash val="solid"/>
                      <a:round/>
                      <a:headEnd type="none" w="med" len="med"/>
                      <a:tailEnd type="none" w="med" len="med"/>
                    </a:lnT>
                    <a:lnB w="12700" cap="flat" cmpd="sng" algn="ctr">
                      <a:solidFill>
                        <a:srgbClr val="009AB9"/>
                      </a:solidFill>
                      <a:prstDash val="solid"/>
                      <a:round/>
                      <a:headEnd type="none" w="med" len="med"/>
                      <a:tailEnd type="none" w="med" len="med"/>
                    </a:lnB>
                  </a:tcPr>
                </a:tc>
              </a:tr>
            </a:tbl>
          </a:graphicData>
        </a:graphic>
      </p:graphicFrame>
      <p:sp>
        <p:nvSpPr>
          <p:cNvPr id="80" name="TextBox 63"/>
          <p:cNvSpPr txBox="1"/>
          <p:nvPr/>
        </p:nvSpPr>
        <p:spPr>
          <a:xfrm>
            <a:off x="610557" y="1209526"/>
            <a:ext cx="4809561" cy="461665"/>
          </a:xfrm>
          <a:prstGeom prst="rect">
            <a:avLst/>
          </a:prstGeom>
          <a:noFill/>
        </p:spPr>
        <p:txBody>
          <a:bodyPr wrap="square" rtlCol="0">
            <a:spAutoFit/>
          </a:bodyPr>
          <a:lstStyle/>
          <a:p>
            <a:pPr fontAlgn="ctr"/>
            <a:r>
              <a:rPr lang="en-US" sz="1200" dirty="0" smtClean="0">
                <a:latin typeface="Huawei Sans" panose="020C0503030203020204" pitchFamily="34" charset="0"/>
              </a:rPr>
              <a:t>Local hash: local IP address + port number 500 (default value)</a:t>
            </a:r>
            <a:endPar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fontAlgn="ctr"/>
            <a:r>
              <a:rPr lang="en-US" sz="1200" dirty="0" smtClean="0">
                <a:latin typeface="Huawei Sans" panose="020C0503030203020204" pitchFamily="34" charset="0"/>
              </a:rPr>
              <a:t>Remote hash: local IP address + port number 500 (default value)</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2" name="Text Placeholder 2"/>
          <p:cNvSpPr txBox="1">
            <a:spLocks/>
          </p:cNvSpPr>
          <p:nvPr/>
        </p:nvSpPr>
        <p:spPr>
          <a:xfrm>
            <a:off x="731838" y="5673624"/>
            <a:ext cx="10728325" cy="476856"/>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ctr" fontAlgn="ctr">
              <a:buNone/>
            </a:pPr>
            <a:r>
              <a:rPr lang="en-US" sz="1600" dirty="0" smtClean="0">
                <a:solidFill>
                  <a:srgbClr val="D33941"/>
                </a:solidFill>
                <a:latin typeface="Huawei Sans" panose="020C0503030203020204" pitchFamily="34" charset="0"/>
              </a:rPr>
              <a:t>When a NAT device is detected, ISAKMP changes the source UDP port number from 500 to 4500.</a:t>
            </a:r>
            <a:endParaRPr lang="en-US" altLang="zh-CN" sz="1600" dirty="0">
              <a:solidFill>
                <a:srgbClr val="D3394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35539988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NAT Traversal - Scenario 1</a:t>
            </a:r>
            <a:endParaRPr lang="en-US" altLang="zh-CN" dirty="0">
              <a:sym typeface="Huawei Sans" panose="020C0503030203020204" pitchFamily="34" charset="0"/>
            </a:endParaRPr>
          </a:p>
        </p:txBody>
      </p:sp>
      <p:sp>
        <p:nvSpPr>
          <p:cNvPr id="26" name="文本占位符 25"/>
          <p:cNvSpPr>
            <a:spLocks noGrp="1"/>
          </p:cNvSpPr>
          <p:nvPr>
            <p:ph type="body" sz="quarter" idx="10"/>
          </p:nvPr>
        </p:nvSpPr>
        <p:spPr/>
        <p:txBody>
          <a:bodyPr/>
          <a:lstStyle/>
          <a:p>
            <a:pPr algn="l">
              <a:defRPr/>
            </a:pPr>
            <a:r>
              <a:rPr lang="en-US" altLang="zh-CN" sz="1400" dirty="0"/>
              <a:t>In this scenario, the NAT device is located outside the branch network. Private IP address X of the outbound interface on </a:t>
            </a:r>
            <a:r>
              <a:rPr lang="en-US" altLang="zh-CN" sz="1400" dirty="0" smtClean="0"/>
              <a:t>gateway </a:t>
            </a:r>
            <a:r>
              <a:rPr lang="en-US" altLang="zh-CN" sz="1400" dirty="0"/>
              <a:t>1 in the branch is </a:t>
            </a:r>
            <a:r>
              <a:rPr lang="en-US" altLang="zh-CN" sz="1400" dirty="0" smtClean="0"/>
              <a:t>translated into public </a:t>
            </a:r>
            <a:r>
              <a:rPr lang="en-US" altLang="zh-CN" sz="1400" dirty="0"/>
              <a:t>IP address </a:t>
            </a:r>
            <a:r>
              <a:rPr lang="en-US" altLang="zh-CN" sz="1400" dirty="0" smtClean="0"/>
              <a:t>Y on the NAT device. </a:t>
            </a:r>
            <a:r>
              <a:rPr lang="en-US" altLang="zh-CN" sz="1400" dirty="0"/>
              <a:t>Because the headquarters cannot obtain the post-NAT public IP address of the branch, the public IP address of the peer end cannot be specified on </a:t>
            </a:r>
            <a:r>
              <a:rPr lang="en-US" altLang="zh-CN" sz="1400" dirty="0" smtClean="0"/>
              <a:t>gateway 2 at </a:t>
            </a:r>
            <a:r>
              <a:rPr lang="en-US" altLang="zh-CN" sz="1400" dirty="0"/>
              <a:t>the </a:t>
            </a:r>
            <a:r>
              <a:rPr lang="en-US" altLang="zh-CN" sz="1400" dirty="0" smtClean="0"/>
              <a:t>headquarters. </a:t>
            </a:r>
            <a:r>
              <a:rPr lang="en-US" altLang="zh-CN" sz="1400" dirty="0"/>
              <a:t>Therefore, IPsec </a:t>
            </a:r>
            <a:r>
              <a:rPr lang="en-US" altLang="zh-CN" sz="1400" dirty="0" smtClean="0"/>
              <a:t>needs to </a:t>
            </a:r>
            <a:r>
              <a:rPr lang="en-US" altLang="zh-CN" sz="1400" dirty="0"/>
              <a:t>be configured </a:t>
            </a:r>
            <a:r>
              <a:rPr lang="en-US" altLang="zh-CN" sz="1400" dirty="0" smtClean="0"/>
              <a:t>using </a:t>
            </a:r>
            <a:r>
              <a:rPr lang="en-US" altLang="zh-CN" sz="1400" dirty="0"/>
              <a:t>an IPsec policy template on gateway </a:t>
            </a:r>
            <a:r>
              <a:rPr lang="en-US" altLang="zh-CN" sz="1400" dirty="0" smtClean="0"/>
              <a:t>2, </a:t>
            </a:r>
            <a:r>
              <a:rPr lang="en-US" altLang="zh-CN" sz="1400" dirty="0"/>
              <a:t>and NAT traversal needs to be enabled on the gateways at the headquarters and branch.</a:t>
            </a:r>
          </a:p>
          <a:p>
            <a:pPr algn="l">
              <a:defRPr/>
            </a:pPr>
            <a:r>
              <a:rPr lang="en-US" altLang="zh-CN" sz="1400" dirty="0"/>
              <a:t>Since the headquarters uses a template IPsec policy, the headquarters cannot initiate access to the branch and only the branch can initiate ISAKMP negotiation with the headquarters.</a:t>
            </a:r>
            <a:endParaRPr lang="en-US" altLang="zh-CN" sz="1400" dirty="0">
              <a:cs typeface="+mn-ea"/>
              <a:sym typeface="Huawei Sans" panose="020C0503030203020204" pitchFamily="34" charset="0"/>
            </a:endParaRPr>
          </a:p>
          <a:p>
            <a:pPr algn="l"/>
            <a:endParaRPr lang="zh-CN" altLang="en-US" sz="1400" dirty="0"/>
          </a:p>
        </p:txBody>
      </p:sp>
      <p:grpSp>
        <p:nvGrpSpPr>
          <p:cNvPr id="28" name="组合 27"/>
          <p:cNvGrpSpPr/>
          <p:nvPr/>
        </p:nvGrpSpPr>
        <p:grpSpPr>
          <a:xfrm>
            <a:off x="1258830" y="3463380"/>
            <a:ext cx="9706088" cy="2638376"/>
            <a:chOff x="1915950" y="3463380"/>
            <a:chExt cx="9706088" cy="2638376"/>
          </a:xfrm>
        </p:grpSpPr>
        <p:sp>
          <p:nvSpPr>
            <p:cNvPr id="27" name="Freeform 159"/>
            <p:cNvSpPr/>
            <p:nvPr/>
          </p:nvSpPr>
          <p:spPr>
            <a:xfrm flipH="1">
              <a:off x="9003316" y="3926546"/>
              <a:ext cx="1486008" cy="7767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9" name="组合 262"/>
            <p:cNvGrpSpPr/>
            <p:nvPr/>
          </p:nvGrpSpPr>
          <p:grpSpPr>
            <a:xfrm>
              <a:off x="10019981" y="4185312"/>
              <a:ext cx="394083" cy="480502"/>
              <a:chOff x="6378575" y="2882900"/>
              <a:chExt cx="858950" cy="865188"/>
            </a:xfrm>
            <a:solidFill>
              <a:schemeClr val="bg1">
                <a:lumMod val="50000"/>
              </a:schemeClr>
            </a:solidFill>
          </p:grpSpPr>
          <p:sp>
            <p:nvSpPr>
              <p:cNvPr id="31" name="Freeform 11"/>
              <p:cNvSpPr>
                <a:spLocks/>
              </p:cNvSpPr>
              <p:nvPr/>
            </p:nvSpPr>
            <p:spPr bwMode="auto">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Freeform 12"/>
              <p:cNvSpPr>
                <a:spLocks/>
              </p:cNvSpPr>
              <p:nvPr/>
            </p:nvSpPr>
            <p:spPr bwMode="auto">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Freeform 13"/>
              <p:cNvSpPr>
                <a:spLocks noEditPoints="1"/>
              </p:cNvSpPr>
              <p:nvPr/>
            </p:nvSpPr>
            <p:spPr bwMode="auto">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Freeform 14"/>
              <p:cNvSpPr>
                <a:spLocks noEditPoints="1"/>
              </p:cNvSpPr>
              <p:nvPr/>
            </p:nvSpPr>
            <p:spPr bwMode="auto">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0" name="矩形 29"/>
            <p:cNvSpPr/>
            <p:nvPr/>
          </p:nvSpPr>
          <p:spPr>
            <a:xfrm>
              <a:off x="9452299" y="3942578"/>
              <a:ext cx="421910" cy="276999"/>
            </a:xfrm>
            <a:prstGeom prst="rect">
              <a:avLst/>
            </a:prstGeom>
          </p:spPr>
          <p:txBody>
            <a:bodyPr wrap="none">
              <a:spAutoFit/>
            </a:bodyPr>
            <a:lstStyle/>
            <a:p>
              <a:pPr fontAlgn="ctr"/>
              <a:r>
                <a:rPr lang="en-US" sz="1200" dirty="0" smtClean="0">
                  <a:solidFill>
                    <a:schemeClr val="bg1">
                      <a:lumMod val="50000"/>
                    </a:schemeClr>
                  </a:solidFill>
                  <a:latin typeface="Huawei Sans" panose="020C0503030203020204" pitchFamily="34" charset="0"/>
                </a:rPr>
                <a:t>HQ</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Freeform 159"/>
            <p:cNvSpPr/>
            <p:nvPr/>
          </p:nvSpPr>
          <p:spPr>
            <a:xfrm flipH="1">
              <a:off x="2176658" y="3921521"/>
              <a:ext cx="1486008" cy="7767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873372" y="4210249"/>
              <a:ext cx="540000" cy="442800"/>
            </a:xfrm>
            <a:prstGeom prst="rect">
              <a:avLst/>
            </a:prstGeom>
          </p:spPr>
        </p:pic>
        <p:grpSp>
          <p:nvGrpSpPr>
            <p:cNvPr id="5" name="组合 35"/>
            <p:cNvGrpSpPr/>
            <p:nvPr/>
          </p:nvGrpSpPr>
          <p:grpSpPr>
            <a:xfrm>
              <a:off x="6800311" y="3915168"/>
              <a:ext cx="1830006" cy="1037460"/>
              <a:chOff x="3269076" y="1744970"/>
              <a:chExt cx="1860118" cy="1054529"/>
            </a:xfrm>
            <a:solidFill>
              <a:schemeClr val="bg1">
                <a:lumMod val="75000"/>
              </a:schemeClr>
            </a:solidFill>
          </p:grpSpPr>
          <p:sp>
            <p:nvSpPr>
              <p:cNvPr id="6" name="矩形 36"/>
              <p:cNvSpPr/>
              <p:nvPr/>
            </p:nvSpPr>
            <p:spPr>
              <a:xfrm>
                <a:off x="3495526" y="2457907"/>
                <a:ext cx="1426464" cy="3415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Oval 62"/>
              <p:cNvSpPr/>
              <p:nvPr/>
            </p:nvSpPr>
            <p:spPr bwMode="auto">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Oval 63"/>
              <p:cNvSpPr/>
              <p:nvPr/>
            </p:nvSpPr>
            <p:spPr bwMode="auto">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Oval 64"/>
              <p:cNvSpPr/>
              <p:nvPr/>
            </p:nvSpPr>
            <p:spPr bwMode="auto">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Oval 65"/>
              <p:cNvSpPr/>
              <p:nvPr/>
            </p:nvSpPr>
            <p:spPr bwMode="auto">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Oval 64"/>
              <p:cNvSpPr/>
              <p:nvPr/>
            </p:nvSpPr>
            <p:spPr bwMode="auto">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2" name="TextBox 46"/>
            <p:cNvSpPr txBox="1"/>
            <p:nvPr/>
          </p:nvSpPr>
          <p:spPr>
            <a:xfrm>
              <a:off x="7291902" y="4638913"/>
              <a:ext cx="832280"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Internet</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Can 45"/>
            <p:cNvSpPr/>
            <p:nvPr/>
          </p:nvSpPr>
          <p:spPr bwMode="auto">
            <a:xfrm rot="5400000">
              <a:off x="6150101" y="1568246"/>
              <a:ext cx="245885" cy="5719344"/>
            </a:xfrm>
            <a:prstGeom prst="can">
              <a:avLst>
                <a:gd name="adj" fmla="val 64511"/>
              </a:avLst>
            </a:prstGeom>
            <a:solidFill>
              <a:srgbClr val="19B2FF"/>
            </a:solidFill>
            <a:ln w="12700" cap="flat" cmpd="sng" algn="ctr">
              <a:solidFill>
                <a:schemeClr val="bg1">
                  <a:lumMod val="95000"/>
                </a:schemeClr>
              </a:solidFill>
              <a:prstDash val="solid"/>
              <a:miter lim="800000"/>
            </a:ln>
            <a:effectLst/>
          </p:spPr>
          <p:txBody>
            <a:bodyPr rtlCol="0" anchor="ctr"/>
            <a:lstStyle/>
            <a:p>
              <a:pPr algn="ctr" fontAlgn="ctr"/>
              <a:endParaRPr lang="en-US" altLang="zh-CN" kern="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TextBox 46"/>
            <p:cNvSpPr txBox="1"/>
            <p:nvPr/>
          </p:nvSpPr>
          <p:spPr>
            <a:xfrm>
              <a:off x="7150576" y="4286304"/>
              <a:ext cx="1241045" cy="307777"/>
            </a:xfrm>
            <a:prstGeom prst="rect">
              <a:avLst/>
            </a:prstGeom>
            <a:noFill/>
          </p:spPr>
          <p:txBody>
            <a:bodyPr wrap="none" rtlCol="0">
              <a:spAutoFit/>
            </a:bodyPr>
            <a:lstStyle/>
            <a:p>
              <a:pPr algn="ctr" fontAlgn="ctr"/>
              <a:r>
                <a:rPr lang="en-US" sz="1400" b="1" dirty="0" smtClean="0">
                  <a:solidFill>
                    <a:schemeClr val="bg1"/>
                  </a:solidFill>
                  <a:latin typeface="Huawei Sans" panose="020C0503030203020204" pitchFamily="34" charset="0"/>
                </a:rPr>
                <a:t>IPsec tunnel</a:t>
              </a:r>
              <a:endParaRPr lang="en-US" altLang="zh-CN" sz="14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TextBox 63"/>
            <p:cNvSpPr txBox="1"/>
            <p:nvPr/>
          </p:nvSpPr>
          <p:spPr>
            <a:xfrm>
              <a:off x="2678800" y="4668208"/>
              <a:ext cx="931665"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Gateway 1</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 name="TextBox 63"/>
            <p:cNvSpPr txBox="1"/>
            <p:nvPr/>
          </p:nvSpPr>
          <p:spPr>
            <a:xfrm>
              <a:off x="5409149" y="4668208"/>
              <a:ext cx="973344"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NAT device</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7" name="图片 1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132718" y="4210249"/>
              <a:ext cx="540000" cy="442800"/>
            </a:xfrm>
            <a:prstGeom prst="rect">
              <a:avLst/>
            </a:prstGeom>
          </p:spPr>
        </p:pic>
        <p:sp>
          <p:nvSpPr>
            <p:cNvPr id="18" name="TextBox 63"/>
            <p:cNvSpPr txBox="1"/>
            <p:nvPr/>
          </p:nvSpPr>
          <p:spPr>
            <a:xfrm>
              <a:off x="8956391" y="4668208"/>
              <a:ext cx="931665"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Gateway 2</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55009" y="4200785"/>
              <a:ext cx="540000" cy="442174"/>
            </a:xfrm>
            <a:prstGeom prst="rect">
              <a:avLst/>
            </a:prstGeom>
          </p:spPr>
        </p:pic>
        <p:sp>
          <p:nvSpPr>
            <p:cNvPr id="20" name="TextBox 43"/>
            <p:cNvSpPr txBox="1"/>
            <p:nvPr/>
          </p:nvSpPr>
          <p:spPr>
            <a:xfrm>
              <a:off x="3452379" y="4025619"/>
              <a:ext cx="489236" cy="276999"/>
            </a:xfrm>
            <a:prstGeom prst="rect">
              <a:avLst/>
            </a:prstGeom>
            <a:noFill/>
          </p:spPr>
          <p:txBody>
            <a:bodyPr wrap="none" rtlCol="0">
              <a:spAutoFit/>
            </a:bodyPr>
            <a:lstStyle/>
            <a:p>
              <a:pPr fontAlgn="ctr"/>
              <a:r>
                <a:rPr lang="en-US" sz="1200" dirty="0" smtClean="0">
                  <a:latin typeface="Huawei Sans" panose="020C0503030203020204" pitchFamily="34" charset="0"/>
                </a:rPr>
                <a:t>IP: X</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TextBox 44"/>
            <p:cNvSpPr txBox="1"/>
            <p:nvPr/>
          </p:nvSpPr>
          <p:spPr>
            <a:xfrm>
              <a:off x="8652535" y="4025619"/>
              <a:ext cx="487633"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 Z</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TextBox 43"/>
            <p:cNvSpPr txBox="1"/>
            <p:nvPr/>
          </p:nvSpPr>
          <p:spPr>
            <a:xfrm>
              <a:off x="6081784" y="4025619"/>
              <a:ext cx="486030" cy="276999"/>
            </a:xfrm>
            <a:prstGeom prst="rect">
              <a:avLst/>
            </a:prstGeom>
            <a:noFill/>
          </p:spPr>
          <p:txBody>
            <a:bodyPr wrap="none" rtlCol="0">
              <a:spAutoFit/>
            </a:bodyPr>
            <a:lstStyle/>
            <a:p>
              <a:pPr fontAlgn="ctr"/>
              <a:r>
                <a:rPr lang="en-US" sz="1200" dirty="0" smtClean="0">
                  <a:latin typeface="Huawei Sans" panose="020C0503030203020204" pitchFamily="34" charset="0"/>
                </a:rPr>
                <a:t>IP: Y</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Freeform 186"/>
            <p:cNvSpPr>
              <a:spLocks noEditPoints="1"/>
            </p:cNvSpPr>
            <p:nvPr/>
          </p:nvSpPr>
          <p:spPr bwMode="auto">
            <a:xfrm>
              <a:off x="2335804" y="4209930"/>
              <a:ext cx="460303" cy="461612"/>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矩形 24"/>
            <p:cNvSpPr/>
            <p:nvPr/>
          </p:nvSpPr>
          <p:spPr>
            <a:xfrm>
              <a:off x="2492874" y="3942578"/>
              <a:ext cx="670376" cy="276999"/>
            </a:xfrm>
            <a:prstGeom prst="rect">
              <a:avLst/>
            </a:prstGeom>
          </p:spPr>
          <p:txBody>
            <a:bodyPr wrap="none">
              <a:spAutoFit/>
            </a:bodyPr>
            <a:lstStyle/>
            <a:p>
              <a:pPr fontAlgn="ctr"/>
              <a:r>
                <a:rPr lang="en-US" sz="1200" dirty="0" smtClean="0">
                  <a:solidFill>
                    <a:schemeClr val="bg1">
                      <a:lumMod val="50000"/>
                    </a:schemeClr>
                  </a:solidFill>
                  <a:latin typeface="Huawei Sans" panose="020C0503030203020204" pitchFamily="34" charset="0"/>
                </a:rPr>
                <a:t>Branch</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 Placeholder 2"/>
            <p:cNvSpPr txBox="1">
              <a:spLocks/>
            </p:cNvSpPr>
            <p:nvPr/>
          </p:nvSpPr>
          <p:spPr>
            <a:xfrm>
              <a:off x="1915950" y="4924790"/>
              <a:ext cx="2085512" cy="385917"/>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ctr" fontAlgn="ctr">
                <a:lnSpc>
                  <a:spcPct val="100000"/>
                </a:lnSpc>
                <a:buNone/>
              </a:pPr>
              <a:r>
                <a:rPr lang="en-US" sz="1400" dirty="0" smtClean="0">
                  <a:solidFill>
                    <a:srgbClr val="D33941"/>
                  </a:solidFill>
                  <a:latin typeface="Huawei Sans" panose="020C0503030203020204" pitchFamily="34" charset="0"/>
                </a:rPr>
                <a:t>Enable NAT traversal.</a:t>
              </a:r>
              <a:endParaRPr lang="en-US" altLang="zh-CN" sz="1400" dirty="0">
                <a:solidFill>
                  <a:srgbClr val="D3394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 Placeholder 2"/>
            <p:cNvSpPr txBox="1">
              <a:spLocks/>
            </p:cNvSpPr>
            <p:nvPr/>
          </p:nvSpPr>
          <p:spPr>
            <a:xfrm>
              <a:off x="9046012" y="4914132"/>
              <a:ext cx="2576026" cy="663185"/>
            </a:xfrm>
            <a:prstGeom prst="rect">
              <a:avLst/>
            </a:prstGeom>
          </p:spPr>
          <p:txBody>
            <a:bodyPr/>
            <a:lstStyle>
              <a:defPPr>
                <a:defRPr lang="en-US"/>
              </a:defPPr>
              <a:lvl1pPr indent="0" algn="ctr" defTabSz="914034">
                <a:lnSpc>
                  <a:spcPct val="140000"/>
                </a:lnSpc>
                <a:spcBef>
                  <a:spcPts val="792"/>
                </a:spcBef>
                <a:buFont typeface="Arial" panose="020B0604020202020204" pitchFamily="34" charset="0"/>
                <a:buNone/>
                <a:defRPr sz="1400">
                  <a:solidFill>
                    <a:srgbClr val="62B230"/>
                  </a:solidFill>
                  <a:latin typeface="Arial" panose="020C0503030203020204" pitchFamily="34" charset="0"/>
                  <a:ea typeface="方正兰亭黑简体" panose="02000000000000000000" pitchFamily="2" charset="-122"/>
                </a:defRP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algn="l" fontAlgn="ctr">
                <a:lnSpc>
                  <a:spcPct val="100000"/>
                </a:lnSpc>
              </a:pPr>
              <a:r>
                <a:rPr lang="en-US" dirty="0" smtClean="0">
                  <a:solidFill>
                    <a:srgbClr val="D33941"/>
                  </a:solidFill>
                  <a:latin typeface="Huawei Sans" panose="020C0503030203020204" pitchFamily="34" charset="0"/>
                </a:rPr>
                <a:t>Enable NAT traversal.</a:t>
              </a:r>
            </a:p>
            <a:p>
              <a:pPr algn="l" fontAlgn="ctr">
                <a:lnSpc>
                  <a:spcPct val="100000"/>
                </a:lnSpc>
              </a:pPr>
              <a:r>
                <a:rPr lang="en-US" dirty="0" smtClean="0">
                  <a:solidFill>
                    <a:srgbClr val="D33941"/>
                  </a:solidFill>
                  <a:latin typeface="Huawei Sans" panose="020C0503030203020204" pitchFamily="34" charset="0"/>
                </a:rPr>
                <a:t>Establish an IPsec VPN using an IPsec policy template.</a:t>
              </a:r>
              <a:endParaRPr lang="en-US" altLang="zh-CN" dirty="0">
                <a:solidFill>
                  <a:srgbClr val="D33941"/>
                </a:solidFill>
                <a:latin typeface="Huawei Sans" panose="020C0503030203020204" pitchFamily="34" charset="0"/>
                <a:sym typeface="Huawei Sans" panose="020C0503030203020204" pitchFamily="34" charset="0"/>
              </a:endParaRPr>
            </a:p>
          </p:txBody>
        </p:sp>
        <p:cxnSp>
          <p:nvCxnSpPr>
            <p:cNvPr id="38" name="直接箭头连接符 37"/>
            <p:cNvCxnSpPr/>
            <p:nvPr/>
          </p:nvCxnSpPr>
          <p:spPr>
            <a:xfrm>
              <a:off x="4039251" y="5709534"/>
              <a:ext cx="3320263" cy="0"/>
            </a:xfrm>
            <a:prstGeom prst="straightConnector1">
              <a:avLst/>
            </a:prstGeom>
            <a:ln w="25400">
              <a:solidFill>
                <a:srgbClr val="D3394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0" name="Text Placeholder 2"/>
            <p:cNvSpPr txBox="1">
              <a:spLocks/>
            </p:cNvSpPr>
            <p:nvPr/>
          </p:nvSpPr>
          <p:spPr>
            <a:xfrm>
              <a:off x="4039250" y="5715839"/>
              <a:ext cx="2867737" cy="385917"/>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ctr" fontAlgn="ctr">
                <a:lnSpc>
                  <a:spcPct val="100000"/>
                </a:lnSpc>
                <a:buNone/>
              </a:pPr>
              <a:r>
                <a:rPr lang="en-US" sz="1400" dirty="0" smtClean="0">
                  <a:solidFill>
                    <a:srgbClr val="D33941"/>
                  </a:solidFill>
                  <a:latin typeface="Huawei Sans" panose="020C0503030203020204" pitchFamily="34" charset="0"/>
                </a:rPr>
                <a:t>Only the branch can initiate ISAKMP negotiation.</a:t>
              </a:r>
              <a:endParaRPr lang="en-US" sz="1400" dirty="0">
                <a:solidFill>
                  <a:srgbClr val="D33941"/>
                </a:solidFill>
                <a:latin typeface="Huawei Sans" panose="020C0503030203020204" pitchFamily="34" charset="0"/>
              </a:endParaRPr>
            </a:p>
          </p:txBody>
        </p:sp>
        <p:sp>
          <p:nvSpPr>
            <p:cNvPr id="42" name="椭圆 41"/>
            <p:cNvSpPr>
              <a:spLocks noChangeAspect="1"/>
            </p:cNvSpPr>
            <p:nvPr/>
          </p:nvSpPr>
          <p:spPr>
            <a:xfrm>
              <a:off x="6042327" y="4291187"/>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prstClr val="white"/>
                  </a:solidFill>
                  <a:latin typeface="Huawei Sans" panose="020C0503030203020204" pitchFamily="34" charset="0"/>
                </a:rPr>
                <a:t>S</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椭圆 42"/>
            <p:cNvSpPr>
              <a:spLocks noChangeAspect="1"/>
            </p:cNvSpPr>
            <p:nvPr/>
          </p:nvSpPr>
          <p:spPr>
            <a:xfrm>
              <a:off x="2176658" y="3475879"/>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prstClr val="white"/>
                  </a:solidFill>
                  <a:latin typeface="Huawei Sans" panose="020C0503030203020204" pitchFamily="34" charset="0"/>
                </a:rPr>
                <a:t>S</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TextBox 43"/>
            <p:cNvSpPr txBox="1"/>
            <p:nvPr/>
          </p:nvSpPr>
          <p:spPr>
            <a:xfrm>
              <a:off x="2458266" y="3463380"/>
              <a:ext cx="1140056" cy="276999"/>
            </a:xfrm>
            <a:prstGeom prst="rect">
              <a:avLst/>
            </a:prstGeom>
            <a:noFill/>
          </p:spPr>
          <p:txBody>
            <a:bodyPr wrap="none" rtlCol="0">
              <a:spAutoFit/>
            </a:bodyPr>
            <a:lstStyle/>
            <a:p>
              <a:pPr fontAlgn="ctr"/>
              <a:r>
                <a:rPr lang="en-US" sz="1200" dirty="0" smtClean="0">
                  <a:latin typeface="Huawei Sans" panose="020C0503030203020204" pitchFamily="34" charset="0"/>
                </a:rPr>
                <a:t>SNAT (NAPT)</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Tree>
    <p:extLst>
      <p:ext uri="{BB962C8B-B14F-4D97-AF65-F5344CB8AC3E}">
        <p14:creationId xmlns:p14="http://schemas.microsoft.com/office/powerpoint/2010/main" val="115332589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NAT Traversal - Scenario 2</a:t>
            </a:r>
            <a:endParaRPr lang="en-US" altLang="zh-CN" dirty="0">
              <a:sym typeface="Huawei Sans" panose="020C0503030203020204" pitchFamily="34" charset="0"/>
            </a:endParaRPr>
          </a:p>
        </p:txBody>
      </p:sp>
      <p:sp>
        <p:nvSpPr>
          <p:cNvPr id="26" name="文本占位符 25"/>
          <p:cNvSpPr>
            <a:spLocks noGrp="1"/>
          </p:cNvSpPr>
          <p:nvPr>
            <p:ph type="body" sz="quarter" idx="10"/>
          </p:nvPr>
        </p:nvSpPr>
        <p:spPr/>
        <p:txBody>
          <a:bodyPr/>
          <a:lstStyle/>
          <a:p>
            <a:pPr algn="l">
              <a:defRPr/>
            </a:pPr>
            <a:r>
              <a:rPr lang="en-US" altLang="zh-CN" sz="1600" dirty="0"/>
              <a:t>In this scenario, the NAT device is located outside the branch </a:t>
            </a:r>
            <a:r>
              <a:rPr lang="en-US" altLang="zh-CN" sz="1600" dirty="0" smtClean="0"/>
              <a:t>network </a:t>
            </a:r>
            <a:r>
              <a:rPr lang="en-US" altLang="zh-CN" sz="1600" dirty="0"/>
              <a:t>and managed by the branch. Private IP address X of the outbound interface on </a:t>
            </a:r>
            <a:r>
              <a:rPr lang="en-US" altLang="zh-CN" sz="1600" dirty="0" smtClean="0"/>
              <a:t>gateway </a:t>
            </a:r>
            <a:r>
              <a:rPr lang="en-US" altLang="zh-CN" sz="1600" dirty="0"/>
              <a:t>1 in the branch is </a:t>
            </a:r>
            <a:r>
              <a:rPr lang="en-US" altLang="zh-CN" sz="1600" dirty="0" smtClean="0"/>
              <a:t>translated into a fixed public </a:t>
            </a:r>
            <a:r>
              <a:rPr lang="en-US" altLang="zh-CN" sz="1600" dirty="0"/>
              <a:t>IP address Y. </a:t>
            </a:r>
            <a:r>
              <a:rPr lang="en-US" altLang="zh-CN" sz="1600" dirty="0" smtClean="0"/>
              <a:t>Therefore, IPsec </a:t>
            </a:r>
            <a:r>
              <a:rPr lang="en-US" altLang="zh-CN" sz="1600" dirty="0"/>
              <a:t>can be configured by using an IPsec policy template or manually specifying the </a:t>
            </a:r>
            <a:r>
              <a:rPr lang="en-US" altLang="zh-CN" sz="1600" dirty="0" smtClean="0"/>
              <a:t>IKE peer</a:t>
            </a:r>
            <a:r>
              <a:rPr lang="en-US" altLang="zh-CN" sz="1600" dirty="0"/>
              <a:t>.</a:t>
            </a:r>
            <a:endParaRPr lang="en-US" altLang="zh-CN" sz="1600" dirty="0">
              <a:cs typeface="+mn-ea"/>
              <a:sym typeface="Huawei Sans" panose="020C0503030203020204" pitchFamily="34" charset="0"/>
            </a:endParaRPr>
          </a:p>
          <a:p>
            <a:pPr algn="l">
              <a:defRPr/>
            </a:pPr>
            <a:r>
              <a:rPr lang="en-US" altLang="zh-CN" sz="1600" dirty="0"/>
              <a:t>The NAT device translates only the source address. Therefore, only the branch can initiate ISAKMP negotiation.</a:t>
            </a:r>
            <a:endParaRPr lang="en-US" altLang="zh-CN" sz="1600" dirty="0">
              <a:cs typeface="+mn-ea"/>
              <a:sym typeface="Huawei Sans" panose="020C0503030203020204" pitchFamily="34" charset="0"/>
            </a:endParaRPr>
          </a:p>
          <a:p>
            <a:pPr algn="l"/>
            <a:endParaRPr lang="zh-CN" altLang="en-US" sz="1600" dirty="0"/>
          </a:p>
        </p:txBody>
      </p:sp>
      <p:sp>
        <p:nvSpPr>
          <p:cNvPr id="27" name="Freeform 159"/>
          <p:cNvSpPr/>
          <p:nvPr/>
        </p:nvSpPr>
        <p:spPr>
          <a:xfrm flipH="1">
            <a:off x="8351624" y="3932003"/>
            <a:ext cx="1486008" cy="7767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9" name="组合 262"/>
          <p:cNvGrpSpPr/>
          <p:nvPr/>
        </p:nvGrpSpPr>
        <p:grpSpPr>
          <a:xfrm>
            <a:off x="9368289" y="4190769"/>
            <a:ext cx="394083" cy="480502"/>
            <a:chOff x="6378575" y="2882900"/>
            <a:chExt cx="858950" cy="865188"/>
          </a:xfrm>
          <a:solidFill>
            <a:schemeClr val="bg1">
              <a:lumMod val="50000"/>
            </a:schemeClr>
          </a:solidFill>
        </p:grpSpPr>
        <p:sp>
          <p:nvSpPr>
            <p:cNvPr id="31" name="Freeform 11"/>
            <p:cNvSpPr>
              <a:spLocks/>
            </p:cNvSpPr>
            <p:nvPr/>
          </p:nvSpPr>
          <p:spPr bwMode="auto">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Freeform 12"/>
            <p:cNvSpPr>
              <a:spLocks/>
            </p:cNvSpPr>
            <p:nvPr/>
          </p:nvSpPr>
          <p:spPr bwMode="auto">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Freeform 13"/>
            <p:cNvSpPr>
              <a:spLocks noEditPoints="1"/>
            </p:cNvSpPr>
            <p:nvPr/>
          </p:nvSpPr>
          <p:spPr bwMode="auto">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Freeform 14"/>
            <p:cNvSpPr>
              <a:spLocks noEditPoints="1"/>
            </p:cNvSpPr>
            <p:nvPr/>
          </p:nvSpPr>
          <p:spPr bwMode="auto">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0" name="矩形 29"/>
          <p:cNvSpPr/>
          <p:nvPr/>
        </p:nvSpPr>
        <p:spPr>
          <a:xfrm>
            <a:off x="8800607" y="3928985"/>
            <a:ext cx="421910" cy="276999"/>
          </a:xfrm>
          <a:prstGeom prst="rect">
            <a:avLst/>
          </a:prstGeom>
        </p:spPr>
        <p:txBody>
          <a:bodyPr wrap="none">
            <a:spAutoFit/>
          </a:bodyPr>
          <a:lstStyle/>
          <a:p>
            <a:pPr fontAlgn="ctr"/>
            <a:r>
              <a:rPr lang="en-US" sz="1200" dirty="0" smtClean="0">
                <a:solidFill>
                  <a:schemeClr val="bg1">
                    <a:lumMod val="50000"/>
                  </a:schemeClr>
                </a:solidFill>
                <a:latin typeface="Huawei Sans" panose="020C0503030203020204" pitchFamily="34" charset="0"/>
              </a:rPr>
              <a:t>HQ</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Freeform 159"/>
          <p:cNvSpPr/>
          <p:nvPr/>
        </p:nvSpPr>
        <p:spPr>
          <a:xfrm flipH="1">
            <a:off x="1524966" y="3926978"/>
            <a:ext cx="1486008" cy="7767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221680" y="4215706"/>
            <a:ext cx="540000" cy="442800"/>
          </a:xfrm>
          <a:prstGeom prst="rect">
            <a:avLst/>
          </a:prstGeom>
        </p:spPr>
      </p:pic>
      <p:grpSp>
        <p:nvGrpSpPr>
          <p:cNvPr id="5" name="组合 35"/>
          <p:cNvGrpSpPr/>
          <p:nvPr/>
        </p:nvGrpSpPr>
        <p:grpSpPr>
          <a:xfrm>
            <a:off x="6148619" y="3920625"/>
            <a:ext cx="1830006" cy="1037460"/>
            <a:chOff x="3269076" y="1744970"/>
            <a:chExt cx="1860118" cy="1054529"/>
          </a:xfrm>
          <a:solidFill>
            <a:schemeClr val="bg1">
              <a:lumMod val="75000"/>
            </a:schemeClr>
          </a:solidFill>
        </p:grpSpPr>
        <p:sp>
          <p:nvSpPr>
            <p:cNvPr id="6" name="矩形 36"/>
            <p:cNvSpPr/>
            <p:nvPr/>
          </p:nvSpPr>
          <p:spPr>
            <a:xfrm>
              <a:off x="3495526" y="2457907"/>
              <a:ext cx="1426464" cy="3415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Oval 62"/>
            <p:cNvSpPr/>
            <p:nvPr/>
          </p:nvSpPr>
          <p:spPr bwMode="auto">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Oval 63"/>
            <p:cNvSpPr/>
            <p:nvPr/>
          </p:nvSpPr>
          <p:spPr bwMode="auto">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Oval 64"/>
            <p:cNvSpPr/>
            <p:nvPr/>
          </p:nvSpPr>
          <p:spPr bwMode="auto">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Oval 65"/>
            <p:cNvSpPr/>
            <p:nvPr/>
          </p:nvSpPr>
          <p:spPr bwMode="auto">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Oval 64"/>
            <p:cNvSpPr/>
            <p:nvPr/>
          </p:nvSpPr>
          <p:spPr bwMode="auto">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2" name="TextBox 46"/>
          <p:cNvSpPr txBox="1"/>
          <p:nvPr/>
        </p:nvSpPr>
        <p:spPr>
          <a:xfrm>
            <a:off x="6640210" y="4644370"/>
            <a:ext cx="832280"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Internet</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Can 45"/>
          <p:cNvSpPr/>
          <p:nvPr/>
        </p:nvSpPr>
        <p:spPr bwMode="auto">
          <a:xfrm rot="5400000">
            <a:off x="5498409" y="1573703"/>
            <a:ext cx="245885" cy="5719344"/>
          </a:xfrm>
          <a:prstGeom prst="can">
            <a:avLst>
              <a:gd name="adj" fmla="val 64511"/>
            </a:avLst>
          </a:prstGeom>
          <a:solidFill>
            <a:srgbClr val="BEE9EE"/>
          </a:solidFill>
          <a:ln w="12700" cap="flat" cmpd="sng" algn="ctr">
            <a:solidFill>
              <a:sysClr val="window" lastClr="FFFFFF"/>
            </a:solidFill>
            <a:prstDash val="solid"/>
            <a:miter lim="800000"/>
          </a:ln>
          <a:effectLst/>
        </p:spPr>
        <p:txBody>
          <a:bodyPr rtlCol="0" anchor="ctr"/>
          <a:lstStyle/>
          <a:p>
            <a:pPr algn="ctr"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TextBox 46"/>
          <p:cNvSpPr txBox="1"/>
          <p:nvPr/>
        </p:nvSpPr>
        <p:spPr>
          <a:xfrm>
            <a:off x="6472435" y="4291761"/>
            <a:ext cx="1293944" cy="307777"/>
          </a:xfrm>
          <a:prstGeom prst="rect">
            <a:avLst/>
          </a:prstGeom>
          <a:noFill/>
        </p:spPr>
        <p:txBody>
          <a:bodyPr wrap="none" rtlCol="0">
            <a:spAutoFit/>
          </a:bodyPr>
          <a:lstStyle/>
          <a:p>
            <a:pPr algn="ctr" fontAlgn="ctr"/>
            <a:r>
              <a:rPr lang="en-US" sz="1400" b="1" dirty="0" smtClean="0">
                <a:solidFill>
                  <a:schemeClr val="bg1">
                    <a:lumMod val="50000"/>
                  </a:schemeClr>
                </a:solidFill>
                <a:latin typeface="Huawei Sans" panose="020C0503030203020204" pitchFamily="34" charset="0"/>
              </a:rPr>
              <a:t>IPsec Tunnel</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TextBox 63"/>
          <p:cNvSpPr txBox="1"/>
          <p:nvPr/>
        </p:nvSpPr>
        <p:spPr>
          <a:xfrm>
            <a:off x="2045352" y="4673665"/>
            <a:ext cx="931665"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Gateway 1</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 name="TextBox 63"/>
          <p:cNvSpPr txBox="1"/>
          <p:nvPr/>
        </p:nvSpPr>
        <p:spPr>
          <a:xfrm>
            <a:off x="4757457" y="4673665"/>
            <a:ext cx="973344"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NAT device</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7" name="图片 1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481026" y="4215706"/>
            <a:ext cx="540000" cy="442800"/>
          </a:xfrm>
          <a:prstGeom prst="rect">
            <a:avLst/>
          </a:prstGeom>
        </p:spPr>
      </p:pic>
      <p:sp>
        <p:nvSpPr>
          <p:cNvPr id="18" name="TextBox 63"/>
          <p:cNvSpPr txBox="1"/>
          <p:nvPr/>
        </p:nvSpPr>
        <p:spPr>
          <a:xfrm>
            <a:off x="8304699" y="4673665"/>
            <a:ext cx="931665"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Gateway 2</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03317" y="4206242"/>
            <a:ext cx="540000" cy="442174"/>
          </a:xfrm>
          <a:prstGeom prst="rect">
            <a:avLst/>
          </a:prstGeom>
        </p:spPr>
      </p:pic>
      <p:sp>
        <p:nvSpPr>
          <p:cNvPr id="20" name="TextBox 43"/>
          <p:cNvSpPr txBox="1"/>
          <p:nvPr/>
        </p:nvSpPr>
        <p:spPr>
          <a:xfrm>
            <a:off x="2800687" y="4031076"/>
            <a:ext cx="489236" cy="276999"/>
          </a:xfrm>
          <a:prstGeom prst="rect">
            <a:avLst/>
          </a:prstGeom>
          <a:noFill/>
        </p:spPr>
        <p:txBody>
          <a:bodyPr wrap="none" rtlCol="0">
            <a:spAutoFit/>
          </a:bodyPr>
          <a:lstStyle/>
          <a:p>
            <a:pPr fontAlgn="ctr"/>
            <a:r>
              <a:rPr lang="en-US" sz="1200" dirty="0" smtClean="0">
                <a:latin typeface="Huawei Sans" panose="020C0503030203020204" pitchFamily="34" charset="0"/>
              </a:rPr>
              <a:t>IP: X</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TextBox 44"/>
          <p:cNvSpPr txBox="1"/>
          <p:nvPr/>
        </p:nvSpPr>
        <p:spPr>
          <a:xfrm>
            <a:off x="8000843" y="4031076"/>
            <a:ext cx="487633"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 Z</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TextBox 43"/>
          <p:cNvSpPr txBox="1"/>
          <p:nvPr/>
        </p:nvSpPr>
        <p:spPr>
          <a:xfrm>
            <a:off x="5430092" y="4031076"/>
            <a:ext cx="486030" cy="276999"/>
          </a:xfrm>
          <a:prstGeom prst="rect">
            <a:avLst/>
          </a:prstGeom>
          <a:noFill/>
        </p:spPr>
        <p:txBody>
          <a:bodyPr wrap="none" rtlCol="0">
            <a:spAutoFit/>
          </a:bodyPr>
          <a:lstStyle/>
          <a:p>
            <a:pPr fontAlgn="ctr"/>
            <a:r>
              <a:rPr lang="en-US" sz="1200" dirty="0" smtClean="0">
                <a:latin typeface="Huawei Sans" panose="020C0503030203020204" pitchFamily="34" charset="0"/>
              </a:rPr>
              <a:t>IP: Y</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Freeform 186"/>
          <p:cNvSpPr>
            <a:spLocks noEditPoints="1"/>
          </p:cNvSpPr>
          <p:nvPr/>
        </p:nvSpPr>
        <p:spPr bwMode="auto">
          <a:xfrm>
            <a:off x="1684112" y="4215387"/>
            <a:ext cx="460303" cy="461612"/>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矩形 24"/>
          <p:cNvSpPr/>
          <p:nvPr/>
        </p:nvSpPr>
        <p:spPr>
          <a:xfrm>
            <a:off x="1841182" y="3928985"/>
            <a:ext cx="670376" cy="276999"/>
          </a:xfrm>
          <a:prstGeom prst="rect">
            <a:avLst/>
          </a:prstGeom>
        </p:spPr>
        <p:txBody>
          <a:bodyPr wrap="none">
            <a:spAutoFit/>
          </a:bodyPr>
          <a:lstStyle/>
          <a:p>
            <a:pPr fontAlgn="ctr"/>
            <a:r>
              <a:rPr lang="en-US" sz="1200" dirty="0" smtClean="0">
                <a:solidFill>
                  <a:schemeClr val="bg1">
                    <a:lumMod val="50000"/>
                  </a:schemeClr>
                </a:solidFill>
                <a:latin typeface="Huawei Sans" panose="020C0503030203020204" pitchFamily="34" charset="0"/>
              </a:rPr>
              <a:t>Branch</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 Placeholder 2"/>
          <p:cNvSpPr txBox="1">
            <a:spLocks/>
          </p:cNvSpPr>
          <p:nvPr/>
        </p:nvSpPr>
        <p:spPr>
          <a:xfrm>
            <a:off x="1480151" y="4930247"/>
            <a:ext cx="2023058" cy="385917"/>
          </a:xfrm>
          <a:prstGeom prst="rect">
            <a:avLst/>
          </a:prstGeom>
        </p:spPr>
        <p:txBody>
          <a:bodyPr/>
          <a:lstStyle>
            <a:defPPr>
              <a:defRPr lang="en-US"/>
            </a:defPPr>
            <a:lvl1pPr indent="0" algn="ctr" defTabSz="914034">
              <a:lnSpc>
                <a:spcPct val="140000"/>
              </a:lnSpc>
              <a:spcBef>
                <a:spcPts val="792"/>
              </a:spcBef>
              <a:buFont typeface="Arial" panose="020B0604020202020204" pitchFamily="34" charset="0"/>
              <a:buNone/>
              <a:defRPr sz="1400">
                <a:solidFill>
                  <a:srgbClr val="62B230"/>
                </a:solidFill>
                <a:latin typeface="Arial" panose="020C0503030203020204" pitchFamily="34" charset="0"/>
                <a:ea typeface="方正兰亭黑简体" panose="02000000000000000000" pitchFamily="2" charset="-122"/>
              </a:defRP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fontAlgn="ctr">
              <a:lnSpc>
                <a:spcPct val="100000"/>
              </a:lnSpc>
            </a:pPr>
            <a:r>
              <a:rPr lang="en-US" dirty="0" smtClean="0">
                <a:solidFill>
                  <a:srgbClr val="D33941"/>
                </a:solidFill>
                <a:latin typeface="Huawei Sans" panose="020C0503030203020204" pitchFamily="34" charset="0"/>
              </a:rPr>
              <a:t>Enable NAT traversal.</a:t>
            </a:r>
            <a:endParaRPr lang="en-US" altLang="zh-CN" dirty="0">
              <a:solidFill>
                <a:srgbClr val="D33941"/>
              </a:solidFill>
              <a:latin typeface="Huawei Sans" panose="020C0503030203020204" pitchFamily="34" charset="0"/>
              <a:sym typeface="Huawei Sans" panose="020C0503030203020204" pitchFamily="34" charset="0"/>
            </a:endParaRPr>
          </a:p>
        </p:txBody>
      </p:sp>
      <p:sp>
        <p:nvSpPr>
          <p:cNvPr id="36" name="Text Placeholder 2"/>
          <p:cNvSpPr txBox="1">
            <a:spLocks/>
          </p:cNvSpPr>
          <p:nvPr/>
        </p:nvSpPr>
        <p:spPr>
          <a:xfrm>
            <a:off x="8394319" y="4919589"/>
            <a:ext cx="2700313" cy="795402"/>
          </a:xfrm>
          <a:prstGeom prst="rect">
            <a:avLst/>
          </a:prstGeom>
        </p:spPr>
        <p:txBody>
          <a:bodyPr/>
          <a:lstStyle>
            <a:defPPr>
              <a:defRPr lang="en-US"/>
            </a:defPPr>
            <a:lvl1pPr indent="0" algn="ctr" defTabSz="914034">
              <a:lnSpc>
                <a:spcPct val="140000"/>
              </a:lnSpc>
              <a:spcBef>
                <a:spcPts val="792"/>
              </a:spcBef>
              <a:buFont typeface="Arial" panose="020B0604020202020204" pitchFamily="34" charset="0"/>
              <a:buNone/>
              <a:defRPr sz="1400">
                <a:solidFill>
                  <a:srgbClr val="D33941"/>
                </a:solidFill>
                <a:latin typeface="Arial" panose="020C0503030203020204" pitchFamily="34" charset="0"/>
                <a:ea typeface="方正兰亭黑简体" panose="02000000000000000000" pitchFamily="2" charset="-122"/>
              </a:defRP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algn="l" fontAlgn="ctr">
              <a:lnSpc>
                <a:spcPct val="100000"/>
              </a:lnSpc>
            </a:pPr>
            <a:r>
              <a:rPr lang="en-US" dirty="0" smtClean="0">
                <a:latin typeface="Huawei Sans" panose="020C0503030203020204" pitchFamily="34" charset="0"/>
              </a:rPr>
              <a:t>Enable NAT traversal.</a:t>
            </a:r>
          </a:p>
          <a:p>
            <a:pPr algn="l" fontAlgn="ctr">
              <a:lnSpc>
                <a:spcPct val="100000"/>
              </a:lnSpc>
            </a:pPr>
            <a:r>
              <a:rPr lang="en-US" dirty="0" smtClean="0">
                <a:latin typeface="Huawei Sans" panose="020C0503030203020204" pitchFamily="34" charset="0"/>
              </a:rPr>
              <a:t>Configure IPsec by using an IPsec policy template or manually specifying the peer.</a:t>
            </a:r>
            <a:endParaRPr lang="en-US" dirty="0">
              <a:latin typeface="Huawei Sans" panose="020C0503030203020204" pitchFamily="34" charset="0"/>
            </a:endParaRPr>
          </a:p>
        </p:txBody>
      </p:sp>
      <p:cxnSp>
        <p:nvCxnSpPr>
          <p:cNvPr id="38" name="直接箭头连接符 37"/>
          <p:cNvCxnSpPr/>
          <p:nvPr/>
        </p:nvCxnSpPr>
        <p:spPr>
          <a:xfrm>
            <a:off x="3387559" y="5714991"/>
            <a:ext cx="3320263" cy="0"/>
          </a:xfrm>
          <a:prstGeom prst="straightConnector1">
            <a:avLst/>
          </a:prstGeom>
          <a:ln w="25400">
            <a:solidFill>
              <a:srgbClr val="D3394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0" name="Text Placeholder 2"/>
          <p:cNvSpPr txBox="1">
            <a:spLocks/>
          </p:cNvSpPr>
          <p:nvPr/>
        </p:nvSpPr>
        <p:spPr>
          <a:xfrm>
            <a:off x="3387559" y="5721296"/>
            <a:ext cx="2941784" cy="385917"/>
          </a:xfrm>
          <a:prstGeom prst="rect">
            <a:avLst/>
          </a:prstGeom>
        </p:spPr>
        <p:txBody>
          <a:bodyPr/>
          <a:lstStyle>
            <a:defPPr>
              <a:defRPr lang="en-US"/>
            </a:defPPr>
            <a:lvl1pPr indent="0" algn="ctr" defTabSz="914034">
              <a:lnSpc>
                <a:spcPct val="140000"/>
              </a:lnSpc>
              <a:spcBef>
                <a:spcPts val="792"/>
              </a:spcBef>
              <a:buFont typeface="Arial" panose="020B0604020202020204" pitchFamily="34" charset="0"/>
              <a:buNone/>
              <a:defRPr sz="1400">
                <a:solidFill>
                  <a:srgbClr val="D33941"/>
                </a:solidFill>
                <a:latin typeface="Arial" panose="020C0503030203020204" pitchFamily="34" charset="0"/>
                <a:ea typeface="方正兰亭黑简体" panose="02000000000000000000" pitchFamily="2" charset="-122"/>
              </a:defRP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fontAlgn="ctr">
              <a:lnSpc>
                <a:spcPct val="100000"/>
              </a:lnSpc>
            </a:pPr>
            <a:r>
              <a:rPr lang="en-US" dirty="0" smtClean="0">
                <a:latin typeface="Huawei Sans" panose="020C0503030203020204" pitchFamily="34" charset="0"/>
              </a:rPr>
              <a:t>Only the branch can initiate ISAKMP negotiation.</a:t>
            </a:r>
            <a:endParaRPr lang="en-US" dirty="0">
              <a:latin typeface="Huawei Sans" panose="020C0503030203020204" pitchFamily="34" charset="0"/>
            </a:endParaRPr>
          </a:p>
        </p:txBody>
      </p:sp>
      <p:sp>
        <p:nvSpPr>
          <p:cNvPr id="37" name="椭圆 36"/>
          <p:cNvSpPr>
            <a:spLocks noChangeAspect="1"/>
          </p:cNvSpPr>
          <p:nvPr/>
        </p:nvSpPr>
        <p:spPr>
          <a:xfrm>
            <a:off x="5390635" y="4296644"/>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prstClr val="white"/>
                </a:solidFill>
                <a:latin typeface="Huawei Sans" panose="020C0503030203020204" pitchFamily="34" charset="0"/>
              </a:rPr>
              <a:t>S</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椭圆 38"/>
          <p:cNvSpPr>
            <a:spLocks noChangeAspect="1"/>
          </p:cNvSpPr>
          <p:nvPr/>
        </p:nvSpPr>
        <p:spPr>
          <a:xfrm>
            <a:off x="1519855" y="3474409"/>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prstClr val="white"/>
                </a:solidFill>
                <a:latin typeface="Huawei Sans" panose="020C0503030203020204" pitchFamily="34" charset="0"/>
              </a:rPr>
              <a:t>S</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TextBox 43"/>
          <p:cNvSpPr txBox="1"/>
          <p:nvPr/>
        </p:nvSpPr>
        <p:spPr>
          <a:xfrm>
            <a:off x="1836961" y="3442410"/>
            <a:ext cx="1140056" cy="276999"/>
          </a:xfrm>
          <a:prstGeom prst="rect">
            <a:avLst/>
          </a:prstGeom>
          <a:noFill/>
        </p:spPr>
        <p:txBody>
          <a:bodyPr wrap="none" rtlCol="0">
            <a:spAutoFit/>
          </a:bodyPr>
          <a:lstStyle/>
          <a:p>
            <a:pPr fontAlgn="ctr"/>
            <a:r>
              <a:rPr lang="en-US" sz="1200" dirty="0" smtClean="0">
                <a:latin typeface="Huawei Sans" panose="020C0503030203020204" pitchFamily="34" charset="0"/>
              </a:rPr>
              <a:t>SNAT (NAPT)</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149889160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NAT Traversal - Scenario 3</a:t>
            </a:r>
            <a:endParaRPr lang="en-US" altLang="zh-CN" dirty="0">
              <a:sym typeface="Huawei Sans" panose="020C0503030203020204" pitchFamily="34" charset="0"/>
            </a:endParaRPr>
          </a:p>
        </p:txBody>
      </p:sp>
      <p:sp>
        <p:nvSpPr>
          <p:cNvPr id="26" name="文本占位符 25"/>
          <p:cNvSpPr>
            <a:spLocks noGrp="1"/>
          </p:cNvSpPr>
          <p:nvPr>
            <p:ph type="body" sz="quarter" idx="10"/>
          </p:nvPr>
        </p:nvSpPr>
        <p:spPr/>
        <p:txBody>
          <a:bodyPr/>
          <a:lstStyle/>
          <a:p>
            <a:pPr algn="l"/>
            <a:r>
              <a:rPr lang="en-US" altLang="zh-CN" sz="1600" dirty="0"/>
              <a:t>In this scenario, the NAT device is managed by the branch and provides the NAT Server function </a:t>
            </a:r>
            <a:r>
              <a:rPr lang="en-US" altLang="zh-CN" sz="1600" dirty="0" smtClean="0"/>
              <a:t>and </a:t>
            </a:r>
            <a:r>
              <a:rPr lang="en-US" altLang="zh-CN" sz="1600" dirty="0"/>
              <a:t>SNAT functions to allow both the </a:t>
            </a:r>
            <a:r>
              <a:rPr lang="en-US" altLang="zh-CN" sz="1600" dirty="0" smtClean="0"/>
              <a:t>headquarters </a:t>
            </a:r>
            <a:r>
              <a:rPr lang="en-US" altLang="zh-CN" sz="1600" dirty="0"/>
              <a:t>and </a:t>
            </a:r>
            <a:r>
              <a:rPr lang="en-US" altLang="zh-CN" sz="1600" dirty="0" smtClean="0"/>
              <a:t>branch to initiate </a:t>
            </a:r>
            <a:r>
              <a:rPr lang="en-US" altLang="zh-CN" sz="1600" dirty="0"/>
              <a:t>ISAKMP negotiation to access each other. IPsec can be configured on </a:t>
            </a:r>
            <a:r>
              <a:rPr lang="en-US" altLang="zh-CN" sz="1600" dirty="0" smtClean="0"/>
              <a:t>gateway 2 at </a:t>
            </a:r>
            <a:r>
              <a:rPr lang="en-US" altLang="zh-CN" sz="1600" dirty="0"/>
              <a:t>the headquarters by manually specifying the </a:t>
            </a:r>
            <a:r>
              <a:rPr lang="en-US" altLang="zh-CN" sz="1600" dirty="0" smtClean="0"/>
              <a:t>IKE peer.</a:t>
            </a:r>
            <a:endParaRPr lang="en-US" altLang="zh-CN" sz="1600" dirty="0">
              <a:cs typeface="+mn-ea"/>
              <a:sym typeface="Huawei Sans" panose="020C0503030203020204" pitchFamily="34" charset="0"/>
            </a:endParaRPr>
          </a:p>
        </p:txBody>
      </p:sp>
      <p:sp>
        <p:nvSpPr>
          <p:cNvPr id="27" name="Freeform 159"/>
          <p:cNvSpPr/>
          <p:nvPr/>
        </p:nvSpPr>
        <p:spPr>
          <a:xfrm flipH="1">
            <a:off x="8349746" y="3312368"/>
            <a:ext cx="1486008" cy="7767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9" name="组合 262"/>
          <p:cNvGrpSpPr/>
          <p:nvPr/>
        </p:nvGrpSpPr>
        <p:grpSpPr>
          <a:xfrm>
            <a:off x="9366411" y="3571134"/>
            <a:ext cx="394083" cy="480502"/>
            <a:chOff x="6378575" y="2882900"/>
            <a:chExt cx="858950" cy="865188"/>
          </a:xfrm>
          <a:solidFill>
            <a:schemeClr val="bg1">
              <a:lumMod val="50000"/>
            </a:schemeClr>
          </a:solidFill>
        </p:grpSpPr>
        <p:sp>
          <p:nvSpPr>
            <p:cNvPr id="31" name="Freeform 11"/>
            <p:cNvSpPr>
              <a:spLocks/>
            </p:cNvSpPr>
            <p:nvPr/>
          </p:nvSpPr>
          <p:spPr bwMode="auto">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nchor="ct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Freeform 12"/>
            <p:cNvSpPr>
              <a:spLocks/>
            </p:cNvSpPr>
            <p:nvPr/>
          </p:nvSpPr>
          <p:spPr bwMode="auto">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nchor="ct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Freeform 13"/>
            <p:cNvSpPr>
              <a:spLocks noEditPoints="1"/>
            </p:cNvSpPr>
            <p:nvPr/>
          </p:nvSpPr>
          <p:spPr bwMode="auto">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nchor="ct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Freeform 14"/>
            <p:cNvSpPr>
              <a:spLocks noEditPoints="1"/>
            </p:cNvSpPr>
            <p:nvPr/>
          </p:nvSpPr>
          <p:spPr bwMode="auto">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nchor="ct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0" name="矩形 29"/>
          <p:cNvSpPr/>
          <p:nvPr/>
        </p:nvSpPr>
        <p:spPr>
          <a:xfrm>
            <a:off x="8798729" y="3315214"/>
            <a:ext cx="421910" cy="276999"/>
          </a:xfrm>
          <a:prstGeom prst="rect">
            <a:avLst/>
          </a:prstGeom>
        </p:spPr>
        <p:txBody>
          <a:bodyPr wrap="none" anchor="ctr">
            <a:spAutoFit/>
          </a:bodyPr>
          <a:lstStyle/>
          <a:p>
            <a:pPr algn="ctr" fontAlgn="ctr"/>
            <a:r>
              <a:rPr lang="en-US" sz="1200" dirty="0" smtClean="0">
                <a:solidFill>
                  <a:schemeClr val="bg1">
                    <a:lumMod val="50000"/>
                  </a:schemeClr>
                </a:solidFill>
                <a:latin typeface="Huawei Sans" panose="020C0503030203020204" pitchFamily="34" charset="0"/>
              </a:rPr>
              <a:t>HQ</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Freeform 159"/>
          <p:cNvSpPr/>
          <p:nvPr/>
        </p:nvSpPr>
        <p:spPr>
          <a:xfrm flipH="1">
            <a:off x="1523088" y="3307343"/>
            <a:ext cx="1486008" cy="7767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219802" y="3596071"/>
            <a:ext cx="540000" cy="442800"/>
          </a:xfrm>
          <a:prstGeom prst="rect">
            <a:avLst/>
          </a:prstGeom>
        </p:spPr>
      </p:pic>
      <p:grpSp>
        <p:nvGrpSpPr>
          <p:cNvPr id="5" name="组合 35"/>
          <p:cNvGrpSpPr/>
          <p:nvPr/>
        </p:nvGrpSpPr>
        <p:grpSpPr>
          <a:xfrm>
            <a:off x="6146741" y="3300990"/>
            <a:ext cx="1830006" cy="1037460"/>
            <a:chOff x="3269076" y="1744970"/>
            <a:chExt cx="1860118" cy="1054529"/>
          </a:xfrm>
          <a:solidFill>
            <a:schemeClr val="bg1">
              <a:lumMod val="75000"/>
            </a:schemeClr>
          </a:solidFill>
        </p:grpSpPr>
        <p:sp>
          <p:nvSpPr>
            <p:cNvPr id="6" name="矩形 36"/>
            <p:cNvSpPr/>
            <p:nvPr/>
          </p:nvSpPr>
          <p:spPr>
            <a:xfrm>
              <a:off x="3495526" y="2457907"/>
              <a:ext cx="1426464" cy="3415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Oval 62"/>
            <p:cNvSpPr/>
            <p:nvPr/>
          </p:nvSpPr>
          <p:spPr bwMode="auto">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Oval 63"/>
            <p:cNvSpPr/>
            <p:nvPr/>
          </p:nvSpPr>
          <p:spPr bwMode="auto">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Oval 64"/>
            <p:cNvSpPr/>
            <p:nvPr/>
          </p:nvSpPr>
          <p:spPr bwMode="auto">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Oval 65"/>
            <p:cNvSpPr/>
            <p:nvPr/>
          </p:nvSpPr>
          <p:spPr bwMode="auto">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Oval 64"/>
            <p:cNvSpPr/>
            <p:nvPr/>
          </p:nvSpPr>
          <p:spPr bwMode="auto">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2" name="TextBox 46"/>
          <p:cNvSpPr txBox="1"/>
          <p:nvPr/>
        </p:nvSpPr>
        <p:spPr>
          <a:xfrm>
            <a:off x="6638332" y="4024735"/>
            <a:ext cx="832280" cy="307777"/>
          </a:xfrm>
          <a:prstGeom prst="rect">
            <a:avLst/>
          </a:prstGeom>
          <a:noFill/>
        </p:spPr>
        <p:txBody>
          <a:bodyPr wrap="none" rtlCol="0" anchor="ctr">
            <a:spAutoFit/>
          </a:bodyPr>
          <a:lstStyle/>
          <a:p>
            <a:pPr algn="ctr" fontAlgn="ctr"/>
            <a:r>
              <a:rPr lang="en-US" sz="1400" dirty="0" smtClean="0">
                <a:latin typeface="Huawei Sans" panose="020C0503030203020204" pitchFamily="34" charset="0"/>
              </a:rPr>
              <a:t>Internet</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Can 45"/>
          <p:cNvSpPr/>
          <p:nvPr/>
        </p:nvSpPr>
        <p:spPr bwMode="auto">
          <a:xfrm rot="5400000">
            <a:off x="5496531" y="954068"/>
            <a:ext cx="245885" cy="5719344"/>
          </a:xfrm>
          <a:prstGeom prst="can">
            <a:avLst>
              <a:gd name="adj" fmla="val 64511"/>
            </a:avLst>
          </a:prstGeom>
          <a:solidFill>
            <a:srgbClr val="BEE9EE"/>
          </a:solidFill>
          <a:ln w="12700" cap="flat" cmpd="sng" algn="ctr">
            <a:solidFill>
              <a:sysClr val="window" lastClr="FFFFFF"/>
            </a:solidFill>
            <a:prstDash val="solid"/>
            <a:miter lim="800000"/>
          </a:ln>
          <a:effectLst/>
        </p:spPr>
        <p:txBody>
          <a:bodyPr rtlCol="0" anchor="ctr"/>
          <a:lstStyle/>
          <a:p>
            <a:pPr algn="ctr"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TextBox 46"/>
          <p:cNvSpPr txBox="1"/>
          <p:nvPr/>
        </p:nvSpPr>
        <p:spPr>
          <a:xfrm>
            <a:off x="6497006" y="3672126"/>
            <a:ext cx="1241045" cy="307777"/>
          </a:xfrm>
          <a:prstGeom prst="rect">
            <a:avLst/>
          </a:prstGeom>
          <a:noFill/>
        </p:spPr>
        <p:txBody>
          <a:bodyPr wrap="none" rtlCol="0" anchor="ctr">
            <a:spAutoFit/>
          </a:bodyPr>
          <a:lstStyle/>
          <a:p>
            <a:pPr algn="ctr" fontAlgn="ctr"/>
            <a:r>
              <a:rPr lang="en-US" sz="1400" b="1" dirty="0" smtClean="0">
                <a:solidFill>
                  <a:schemeClr val="bg1">
                    <a:lumMod val="50000"/>
                  </a:schemeClr>
                </a:solidFill>
                <a:latin typeface="Huawei Sans" panose="020C0503030203020204" pitchFamily="34" charset="0"/>
              </a:rPr>
              <a:t>IPsec tunnel</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TextBox 63"/>
          <p:cNvSpPr txBox="1"/>
          <p:nvPr/>
        </p:nvSpPr>
        <p:spPr>
          <a:xfrm>
            <a:off x="2043474" y="4054030"/>
            <a:ext cx="931665" cy="276999"/>
          </a:xfrm>
          <a:prstGeom prst="rect">
            <a:avLst/>
          </a:prstGeom>
          <a:noFill/>
        </p:spPr>
        <p:txBody>
          <a:bodyPr wrap="none" rtlCol="0" anchor="ctr">
            <a:spAutoFit/>
          </a:bodyPr>
          <a:lstStyle/>
          <a:p>
            <a:pPr algn="ctr" fontAlgn="ctr"/>
            <a:r>
              <a:rPr lang="en-US" sz="1200" dirty="0" smtClean="0">
                <a:latin typeface="Huawei Sans" panose="020C0503030203020204" pitchFamily="34" charset="0"/>
              </a:rPr>
              <a:t>Gateway 1</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 name="TextBox 63"/>
          <p:cNvSpPr txBox="1"/>
          <p:nvPr/>
        </p:nvSpPr>
        <p:spPr>
          <a:xfrm>
            <a:off x="4755579" y="4054030"/>
            <a:ext cx="973344" cy="276999"/>
          </a:xfrm>
          <a:prstGeom prst="rect">
            <a:avLst/>
          </a:prstGeom>
          <a:noFill/>
        </p:spPr>
        <p:txBody>
          <a:bodyPr wrap="none" rtlCol="0" anchor="ctr">
            <a:spAutoFit/>
          </a:bodyPr>
          <a:lstStyle/>
          <a:p>
            <a:pPr algn="ctr" fontAlgn="ctr"/>
            <a:r>
              <a:rPr lang="en-US" sz="1200" dirty="0" smtClean="0">
                <a:latin typeface="Huawei Sans" panose="020C0503030203020204" pitchFamily="34" charset="0"/>
              </a:rPr>
              <a:t>NAT device</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7" name="图片 1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479148" y="3596071"/>
            <a:ext cx="540000" cy="442800"/>
          </a:xfrm>
          <a:prstGeom prst="rect">
            <a:avLst/>
          </a:prstGeom>
        </p:spPr>
      </p:pic>
      <p:sp>
        <p:nvSpPr>
          <p:cNvPr id="18" name="TextBox 63"/>
          <p:cNvSpPr txBox="1"/>
          <p:nvPr/>
        </p:nvSpPr>
        <p:spPr>
          <a:xfrm>
            <a:off x="8302821" y="4054030"/>
            <a:ext cx="931665" cy="276999"/>
          </a:xfrm>
          <a:prstGeom prst="rect">
            <a:avLst/>
          </a:prstGeom>
          <a:noFill/>
        </p:spPr>
        <p:txBody>
          <a:bodyPr wrap="none" rtlCol="0" anchor="ctr">
            <a:spAutoFit/>
          </a:bodyPr>
          <a:lstStyle/>
          <a:p>
            <a:pPr algn="ctr" fontAlgn="ctr"/>
            <a:r>
              <a:rPr lang="en-US" sz="1200" dirty="0" smtClean="0">
                <a:latin typeface="Huawei Sans" panose="020C0503030203020204" pitchFamily="34" charset="0"/>
              </a:rPr>
              <a:t>Gateway 2</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01439" y="3586607"/>
            <a:ext cx="540000" cy="442174"/>
          </a:xfrm>
          <a:prstGeom prst="rect">
            <a:avLst/>
          </a:prstGeom>
        </p:spPr>
      </p:pic>
      <p:sp>
        <p:nvSpPr>
          <p:cNvPr id="20" name="TextBox 43"/>
          <p:cNvSpPr txBox="1"/>
          <p:nvPr/>
        </p:nvSpPr>
        <p:spPr>
          <a:xfrm>
            <a:off x="2798809" y="3411441"/>
            <a:ext cx="489236" cy="276999"/>
          </a:xfrm>
          <a:prstGeom prst="rect">
            <a:avLst/>
          </a:prstGeom>
          <a:noFill/>
        </p:spPr>
        <p:txBody>
          <a:bodyPr wrap="none" rtlCol="0" anchor="ctr">
            <a:spAutoFit/>
          </a:bodyPr>
          <a:lstStyle/>
          <a:p>
            <a:pPr fontAlgn="ctr"/>
            <a:r>
              <a:rPr lang="en-US" sz="1200" dirty="0" smtClean="0">
                <a:latin typeface="Huawei Sans" panose="020C0503030203020204" pitchFamily="34" charset="0"/>
              </a:rPr>
              <a:t>IP: X</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TextBox 44"/>
          <p:cNvSpPr txBox="1"/>
          <p:nvPr/>
        </p:nvSpPr>
        <p:spPr>
          <a:xfrm>
            <a:off x="7998965" y="3411441"/>
            <a:ext cx="487633" cy="276999"/>
          </a:xfrm>
          <a:prstGeom prst="rect">
            <a:avLst/>
          </a:prstGeom>
          <a:noFill/>
        </p:spPr>
        <p:txBody>
          <a:bodyPr wrap="none" rtlCol="0" anchor="ctr">
            <a:spAutoFit/>
          </a:bodyPr>
          <a:lstStyle/>
          <a:p>
            <a:pPr algn="ctr" fontAlgn="ctr"/>
            <a:r>
              <a:rPr lang="en-US" sz="1200" dirty="0" smtClean="0">
                <a:latin typeface="Huawei Sans" panose="020C0503030203020204" pitchFamily="34" charset="0"/>
              </a:rPr>
              <a:t>IP: Z</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TextBox 43"/>
          <p:cNvSpPr txBox="1"/>
          <p:nvPr/>
        </p:nvSpPr>
        <p:spPr>
          <a:xfrm>
            <a:off x="5428214" y="3411441"/>
            <a:ext cx="486030" cy="276999"/>
          </a:xfrm>
          <a:prstGeom prst="rect">
            <a:avLst/>
          </a:prstGeom>
          <a:noFill/>
        </p:spPr>
        <p:txBody>
          <a:bodyPr wrap="none" rtlCol="0" anchor="ctr">
            <a:spAutoFit/>
          </a:bodyPr>
          <a:lstStyle/>
          <a:p>
            <a:pPr fontAlgn="ctr"/>
            <a:r>
              <a:rPr lang="en-US" sz="1200" dirty="0" smtClean="0">
                <a:latin typeface="Huawei Sans" panose="020C0503030203020204" pitchFamily="34" charset="0"/>
              </a:rPr>
              <a:t>IP: Y</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Freeform 186"/>
          <p:cNvSpPr>
            <a:spLocks noEditPoints="1"/>
          </p:cNvSpPr>
          <p:nvPr/>
        </p:nvSpPr>
        <p:spPr bwMode="auto">
          <a:xfrm>
            <a:off x="1682234" y="3595752"/>
            <a:ext cx="460303" cy="461612"/>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nchor="ct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矩形 24"/>
          <p:cNvSpPr/>
          <p:nvPr/>
        </p:nvSpPr>
        <p:spPr>
          <a:xfrm>
            <a:off x="1839304" y="3315214"/>
            <a:ext cx="670376" cy="276999"/>
          </a:xfrm>
          <a:prstGeom prst="rect">
            <a:avLst/>
          </a:prstGeom>
        </p:spPr>
        <p:txBody>
          <a:bodyPr wrap="none" anchor="ctr">
            <a:spAutoFit/>
          </a:bodyPr>
          <a:lstStyle/>
          <a:p>
            <a:pPr algn="ctr" fontAlgn="ctr"/>
            <a:r>
              <a:rPr lang="en-US" sz="1200" dirty="0" smtClean="0">
                <a:solidFill>
                  <a:schemeClr val="bg1">
                    <a:lumMod val="50000"/>
                  </a:schemeClr>
                </a:solidFill>
                <a:latin typeface="Huawei Sans" panose="020C0503030203020204" pitchFamily="34" charset="0"/>
              </a:rPr>
              <a:t>Branch</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 Placeholder 2"/>
          <p:cNvSpPr txBox="1">
            <a:spLocks/>
          </p:cNvSpPr>
          <p:nvPr/>
        </p:nvSpPr>
        <p:spPr>
          <a:xfrm>
            <a:off x="1104065" y="4310612"/>
            <a:ext cx="2126048" cy="385917"/>
          </a:xfrm>
          <a:prstGeom prst="rect">
            <a:avLst/>
          </a:prstGeom>
        </p:spPr>
        <p:txBody>
          <a:bodyPr anchor="ct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ctr" fontAlgn="ctr">
              <a:lnSpc>
                <a:spcPct val="100000"/>
              </a:lnSpc>
              <a:buNone/>
            </a:pPr>
            <a:r>
              <a:rPr lang="en-US" sz="1400" dirty="0" smtClean="0">
                <a:solidFill>
                  <a:srgbClr val="D33941"/>
                </a:solidFill>
                <a:latin typeface="Huawei Sans" panose="020C0503030203020204" pitchFamily="34" charset="0"/>
              </a:rPr>
              <a:t>Enable NAT traversal.</a:t>
            </a:r>
            <a:endParaRPr lang="en-US" altLang="zh-CN" sz="1400" dirty="0">
              <a:solidFill>
                <a:srgbClr val="D3394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 Placeholder 2"/>
          <p:cNvSpPr txBox="1">
            <a:spLocks/>
          </p:cNvSpPr>
          <p:nvPr/>
        </p:nvSpPr>
        <p:spPr>
          <a:xfrm>
            <a:off x="8392441" y="4299954"/>
            <a:ext cx="3356645" cy="1091810"/>
          </a:xfrm>
          <a:prstGeom prst="rect">
            <a:avLst/>
          </a:prstGeom>
        </p:spPr>
        <p:txBody>
          <a:bodyPr anchor="ct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lnSpc>
                <a:spcPct val="100000"/>
              </a:lnSpc>
              <a:spcBef>
                <a:spcPts val="600"/>
              </a:spcBef>
              <a:buNone/>
            </a:pPr>
            <a:r>
              <a:rPr lang="en-US" sz="1400" dirty="0" smtClean="0">
                <a:solidFill>
                  <a:srgbClr val="D33941"/>
                </a:solidFill>
                <a:latin typeface="Huawei Sans" panose="020C0503030203020204" pitchFamily="34" charset="0"/>
              </a:rPr>
              <a:t>Enable NAT traversal.</a:t>
            </a:r>
          </a:p>
          <a:p>
            <a:pPr marL="0" indent="0" fontAlgn="ctr">
              <a:lnSpc>
                <a:spcPct val="100000"/>
              </a:lnSpc>
              <a:spcBef>
                <a:spcPts val="600"/>
              </a:spcBef>
              <a:buNone/>
            </a:pPr>
            <a:r>
              <a:rPr lang="en-US" sz="1400" dirty="0" smtClean="0">
                <a:solidFill>
                  <a:srgbClr val="D33941"/>
                </a:solidFill>
                <a:latin typeface="Huawei Sans" panose="020C0503030203020204" pitchFamily="34" charset="0"/>
              </a:rPr>
              <a:t>IPsec can be configured by using an IPsec policy template or manually specifying the IKE peer.</a:t>
            </a:r>
            <a:endParaRPr lang="en-US" altLang="zh-CN" sz="1400" dirty="0">
              <a:solidFill>
                <a:srgbClr val="D3394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8" name="直接箭头连接符 37"/>
          <p:cNvCxnSpPr/>
          <p:nvPr/>
        </p:nvCxnSpPr>
        <p:spPr>
          <a:xfrm>
            <a:off x="3332911" y="4611470"/>
            <a:ext cx="3320263" cy="0"/>
          </a:xfrm>
          <a:prstGeom prst="straightConnector1">
            <a:avLst/>
          </a:prstGeom>
          <a:ln w="25400">
            <a:solidFill>
              <a:srgbClr val="D3394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7" name="椭圆 36"/>
          <p:cNvSpPr>
            <a:spLocks noChangeAspect="1"/>
          </p:cNvSpPr>
          <p:nvPr/>
        </p:nvSpPr>
        <p:spPr>
          <a:xfrm>
            <a:off x="5388757" y="3677009"/>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prstClr val="white"/>
                </a:solidFill>
                <a:latin typeface="Huawei Sans" panose="020C0503030203020204" pitchFamily="34" charset="0"/>
              </a:rPr>
              <a:t>N</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椭圆 38"/>
          <p:cNvSpPr>
            <a:spLocks noChangeAspect="1"/>
          </p:cNvSpPr>
          <p:nvPr/>
        </p:nvSpPr>
        <p:spPr>
          <a:xfrm>
            <a:off x="1520692" y="2864297"/>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prstClr val="white"/>
                </a:solidFill>
                <a:latin typeface="Huawei Sans" panose="020C0503030203020204" pitchFamily="34" charset="0"/>
              </a:rPr>
              <a:t>N</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TextBox 43"/>
          <p:cNvSpPr txBox="1"/>
          <p:nvPr/>
        </p:nvSpPr>
        <p:spPr>
          <a:xfrm>
            <a:off x="1802300" y="2851798"/>
            <a:ext cx="2196435" cy="276999"/>
          </a:xfrm>
          <a:prstGeom prst="rect">
            <a:avLst/>
          </a:prstGeom>
          <a:noFill/>
        </p:spPr>
        <p:txBody>
          <a:bodyPr wrap="none" rtlCol="0" anchor="ctr">
            <a:spAutoFit/>
          </a:bodyPr>
          <a:lstStyle/>
          <a:p>
            <a:pPr fontAlgn="ctr"/>
            <a:r>
              <a:rPr lang="en-US" sz="1200" dirty="0" smtClean="0">
                <a:latin typeface="Huawei Sans" panose="020C0503030203020204" pitchFamily="34" charset="0"/>
              </a:rPr>
              <a:t>SNAT (NAPT) + NAT Server</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44" name="直接箭头连接符 43"/>
          <p:cNvCxnSpPr/>
          <p:nvPr/>
        </p:nvCxnSpPr>
        <p:spPr>
          <a:xfrm>
            <a:off x="3957322" y="4968630"/>
            <a:ext cx="3320263" cy="0"/>
          </a:xfrm>
          <a:prstGeom prst="straightConnector1">
            <a:avLst/>
          </a:prstGeom>
          <a:ln w="25400">
            <a:solidFill>
              <a:srgbClr val="D3394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45" name="Text Placeholder 2"/>
          <p:cNvSpPr txBox="1">
            <a:spLocks/>
          </p:cNvSpPr>
          <p:nvPr/>
        </p:nvSpPr>
        <p:spPr>
          <a:xfrm>
            <a:off x="3864383" y="5127416"/>
            <a:ext cx="3552747" cy="385917"/>
          </a:xfrm>
          <a:prstGeom prst="rect">
            <a:avLst/>
          </a:prstGeom>
        </p:spPr>
        <p:txBody>
          <a:bodyPr anchor="ct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ctr" fontAlgn="ctr">
              <a:lnSpc>
                <a:spcPct val="100000"/>
              </a:lnSpc>
              <a:buNone/>
            </a:pPr>
            <a:r>
              <a:rPr lang="en-US" sz="1400" dirty="0" smtClean="0">
                <a:solidFill>
                  <a:srgbClr val="D33941"/>
                </a:solidFill>
                <a:latin typeface="Huawei Sans" panose="020C0503030203020204" pitchFamily="34" charset="0"/>
              </a:rPr>
              <a:t>Both the headquarters and branch can initiate ISAKMP negotiation.</a:t>
            </a:r>
            <a:endParaRPr lang="en-US" altLang="zh-CN" sz="1400" dirty="0">
              <a:solidFill>
                <a:srgbClr val="D3394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41360915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NAT Traversal - Session </a:t>
            </a:r>
            <a:r>
              <a:rPr lang="en-US" dirty="0" err="1" smtClean="0"/>
              <a:t>Keepalive</a:t>
            </a:r>
            <a:r>
              <a:rPr lang="en-US" dirty="0" smtClean="0"/>
              <a:t> (1)</a:t>
            </a:r>
            <a:endParaRPr lang="en-US" altLang="zh-CN" dirty="0">
              <a:sym typeface="Huawei Sans" panose="020C0503030203020204" pitchFamily="34" charset="0"/>
            </a:endParaRPr>
          </a:p>
        </p:txBody>
      </p:sp>
      <p:sp>
        <p:nvSpPr>
          <p:cNvPr id="26" name="文本占位符 25"/>
          <p:cNvSpPr>
            <a:spLocks noGrp="1"/>
          </p:cNvSpPr>
          <p:nvPr>
            <p:ph type="body" sz="quarter" idx="10"/>
          </p:nvPr>
        </p:nvSpPr>
        <p:spPr/>
        <p:txBody>
          <a:bodyPr/>
          <a:lstStyle/>
          <a:p>
            <a:pPr algn="l"/>
            <a:r>
              <a:rPr lang="en-US" altLang="zh-CN" sz="1600" dirty="0"/>
              <a:t>Gateway 1 is behind the NAT (NAPT) device. </a:t>
            </a:r>
            <a:r>
              <a:rPr lang="en-US" altLang="zh-CN" sz="1600" dirty="0" smtClean="0"/>
              <a:t>Only gateway </a:t>
            </a:r>
            <a:r>
              <a:rPr lang="en-US" altLang="zh-CN" sz="1600" dirty="0"/>
              <a:t>1 can initiate traffic access, whereas </a:t>
            </a:r>
            <a:r>
              <a:rPr lang="en-US" altLang="zh-CN" sz="1600" dirty="0" smtClean="0"/>
              <a:t>gateway </a:t>
            </a:r>
            <a:r>
              <a:rPr lang="en-US" altLang="zh-CN" sz="1600" dirty="0"/>
              <a:t>2 cannot. If the NAT session generated when </a:t>
            </a:r>
            <a:r>
              <a:rPr lang="en-US" altLang="zh-CN" sz="1600" dirty="0" smtClean="0"/>
              <a:t>gateway </a:t>
            </a:r>
            <a:r>
              <a:rPr lang="en-US" altLang="zh-CN" sz="1600" dirty="0"/>
              <a:t>1 sends a VPN packet to </a:t>
            </a:r>
            <a:r>
              <a:rPr lang="en-US" altLang="zh-CN" sz="1600" dirty="0" smtClean="0"/>
              <a:t>gateway </a:t>
            </a:r>
            <a:r>
              <a:rPr lang="en-US" altLang="zh-CN" sz="1600" dirty="0"/>
              <a:t>2 exists on the NAT device, </a:t>
            </a:r>
            <a:r>
              <a:rPr lang="en-US" altLang="zh-CN" sz="1600" dirty="0" smtClean="0"/>
              <a:t>gateway </a:t>
            </a:r>
            <a:r>
              <a:rPr lang="en-US" altLang="zh-CN" sz="1600" dirty="0"/>
              <a:t>2 can send packets to </a:t>
            </a:r>
            <a:r>
              <a:rPr lang="en-US" altLang="zh-CN" sz="1600" dirty="0" smtClean="0"/>
              <a:t>gateway </a:t>
            </a:r>
            <a:r>
              <a:rPr lang="en-US" altLang="zh-CN" sz="1600" dirty="0"/>
              <a:t>1. To enable both </a:t>
            </a:r>
            <a:r>
              <a:rPr lang="en-US" altLang="zh-CN" sz="1600" dirty="0" smtClean="0"/>
              <a:t>gateways </a:t>
            </a:r>
            <a:r>
              <a:rPr lang="en-US" altLang="zh-CN" sz="1600" dirty="0"/>
              <a:t>1 and 2 to initiate traffic access over a VPN tunnel, a mechanism is required to ensure that the NAT session for the VPN tunnel does not time out.</a:t>
            </a:r>
            <a:endParaRPr lang="en-US" altLang="zh-CN" sz="1600" dirty="0">
              <a:cs typeface="+mn-ea"/>
              <a:sym typeface="Huawei Sans" panose="020C0503030203020204" pitchFamily="34" charset="0"/>
            </a:endParaRPr>
          </a:p>
          <a:p>
            <a:pPr algn="l"/>
            <a:endParaRPr lang="zh-CN" altLang="en-US" sz="1600" dirty="0"/>
          </a:p>
        </p:txBody>
      </p:sp>
      <p:sp>
        <p:nvSpPr>
          <p:cNvPr id="3" name="内容占位符 4"/>
          <p:cNvSpPr txBox="1">
            <a:spLocks/>
          </p:cNvSpPr>
          <p:nvPr/>
        </p:nvSpPr>
        <p:spPr>
          <a:xfrm>
            <a:off x="731838" y="1067759"/>
            <a:ext cx="10728325" cy="117151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defRPr/>
            </a:pPr>
            <a:endParaRPr lang="en-US" altLang="zh-CN" sz="16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28" name="组合 27"/>
          <p:cNvGrpSpPr/>
          <p:nvPr/>
        </p:nvGrpSpPr>
        <p:grpSpPr>
          <a:xfrm>
            <a:off x="1343330" y="2552311"/>
            <a:ext cx="10263714" cy="3511233"/>
            <a:chOff x="2296724" y="2605876"/>
            <a:chExt cx="10263714" cy="3511233"/>
          </a:xfrm>
        </p:grpSpPr>
        <p:sp>
          <p:nvSpPr>
            <p:cNvPr id="27" name="Freeform 159"/>
            <p:cNvSpPr/>
            <p:nvPr/>
          </p:nvSpPr>
          <p:spPr>
            <a:xfrm flipH="1">
              <a:off x="9125778" y="3038219"/>
              <a:ext cx="1486008" cy="7767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9" name="组合 262"/>
            <p:cNvGrpSpPr/>
            <p:nvPr/>
          </p:nvGrpSpPr>
          <p:grpSpPr>
            <a:xfrm>
              <a:off x="10142443" y="3296985"/>
              <a:ext cx="394083" cy="480502"/>
              <a:chOff x="6378575" y="2882900"/>
              <a:chExt cx="858950" cy="865188"/>
            </a:xfrm>
            <a:solidFill>
              <a:schemeClr val="bg1">
                <a:lumMod val="50000"/>
              </a:schemeClr>
            </a:solidFill>
          </p:grpSpPr>
          <p:sp>
            <p:nvSpPr>
              <p:cNvPr id="31" name="Freeform 11"/>
              <p:cNvSpPr>
                <a:spLocks/>
              </p:cNvSpPr>
              <p:nvPr/>
            </p:nvSpPr>
            <p:spPr bwMode="auto">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Freeform 12"/>
              <p:cNvSpPr>
                <a:spLocks/>
              </p:cNvSpPr>
              <p:nvPr/>
            </p:nvSpPr>
            <p:spPr bwMode="auto">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Freeform 13"/>
              <p:cNvSpPr>
                <a:spLocks noEditPoints="1"/>
              </p:cNvSpPr>
              <p:nvPr/>
            </p:nvSpPr>
            <p:spPr bwMode="auto">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Freeform 14"/>
              <p:cNvSpPr>
                <a:spLocks noEditPoints="1"/>
              </p:cNvSpPr>
              <p:nvPr/>
            </p:nvSpPr>
            <p:spPr bwMode="auto">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0" name="矩形 29"/>
            <p:cNvSpPr/>
            <p:nvPr/>
          </p:nvSpPr>
          <p:spPr>
            <a:xfrm>
              <a:off x="9574761" y="3063776"/>
              <a:ext cx="421910" cy="276999"/>
            </a:xfrm>
            <a:prstGeom prst="rect">
              <a:avLst/>
            </a:prstGeom>
          </p:spPr>
          <p:txBody>
            <a:bodyPr wrap="none">
              <a:spAutoFit/>
            </a:bodyPr>
            <a:lstStyle/>
            <a:p>
              <a:pPr algn="ctr" fontAlgn="ctr"/>
              <a:r>
                <a:rPr lang="en-US" sz="1200" dirty="0" smtClean="0">
                  <a:solidFill>
                    <a:schemeClr val="bg1">
                      <a:lumMod val="50000"/>
                    </a:schemeClr>
                  </a:solidFill>
                  <a:latin typeface="Huawei Sans" panose="020C0503030203020204" pitchFamily="34" charset="0"/>
                </a:rPr>
                <a:t>HQ</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Freeform 159"/>
            <p:cNvSpPr/>
            <p:nvPr/>
          </p:nvSpPr>
          <p:spPr>
            <a:xfrm flipH="1">
              <a:off x="2299120" y="3033194"/>
              <a:ext cx="1486008" cy="7767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95834" y="3321922"/>
              <a:ext cx="540000" cy="442800"/>
            </a:xfrm>
            <a:prstGeom prst="rect">
              <a:avLst/>
            </a:prstGeom>
          </p:spPr>
        </p:pic>
        <p:grpSp>
          <p:nvGrpSpPr>
            <p:cNvPr id="5" name="组合 35"/>
            <p:cNvGrpSpPr/>
            <p:nvPr/>
          </p:nvGrpSpPr>
          <p:grpSpPr>
            <a:xfrm>
              <a:off x="6922773" y="3026841"/>
              <a:ext cx="1830006" cy="1037460"/>
              <a:chOff x="3269076" y="1744970"/>
              <a:chExt cx="1860118" cy="1054529"/>
            </a:xfrm>
            <a:solidFill>
              <a:schemeClr val="bg1">
                <a:lumMod val="75000"/>
              </a:schemeClr>
            </a:solidFill>
          </p:grpSpPr>
          <p:sp>
            <p:nvSpPr>
              <p:cNvPr id="6" name="矩形 36"/>
              <p:cNvSpPr/>
              <p:nvPr/>
            </p:nvSpPr>
            <p:spPr>
              <a:xfrm>
                <a:off x="3495526" y="2457907"/>
                <a:ext cx="1426464" cy="3415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Oval 62"/>
              <p:cNvSpPr/>
              <p:nvPr/>
            </p:nvSpPr>
            <p:spPr bwMode="auto">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Oval 63"/>
              <p:cNvSpPr/>
              <p:nvPr/>
            </p:nvSpPr>
            <p:spPr bwMode="auto">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Oval 64"/>
              <p:cNvSpPr/>
              <p:nvPr/>
            </p:nvSpPr>
            <p:spPr bwMode="auto">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Oval 65"/>
              <p:cNvSpPr/>
              <p:nvPr/>
            </p:nvSpPr>
            <p:spPr bwMode="auto">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Oval 64"/>
              <p:cNvSpPr/>
              <p:nvPr/>
            </p:nvSpPr>
            <p:spPr bwMode="auto">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2" name="TextBox 46"/>
            <p:cNvSpPr txBox="1"/>
            <p:nvPr/>
          </p:nvSpPr>
          <p:spPr>
            <a:xfrm>
              <a:off x="7414364" y="3750586"/>
              <a:ext cx="832280"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Internet</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Can 45"/>
            <p:cNvSpPr/>
            <p:nvPr/>
          </p:nvSpPr>
          <p:spPr bwMode="auto">
            <a:xfrm rot="5400000">
              <a:off x="6272563" y="679919"/>
              <a:ext cx="245885" cy="5719344"/>
            </a:xfrm>
            <a:prstGeom prst="can">
              <a:avLst>
                <a:gd name="adj" fmla="val 64511"/>
              </a:avLst>
            </a:prstGeom>
            <a:solidFill>
              <a:srgbClr val="BEE9EE"/>
            </a:solidFill>
            <a:ln w="12700" cap="flat" cmpd="sng" algn="ctr">
              <a:solidFill>
                <a:sysClr val="window" lastClr="FFFFFF"/>
              </a:solidFill>
              <a:prstDash val="solid"/>
              <a:miter lim="800000"/>
            </a:ln>
            <a:effectLst/>
          </p:spPr>
          <p:txBody>
            <a:bodyPr rtlCol="0" anchor="ctr"/>
            <a:lstStyle/>
            <a:p>
              <a:pPr algn="ctr"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TextBox 46"/>
            <p:cNvSpPr txBox="1"/>
            <p:nvPr/>
          </p:nvSpPr>
          <p:spPr>
            <a:xfrm>
              <a:off x="7273038" y="3397977"/>
              <a:ext cx="1241045" cy="307777"/>
            </a:xfrm>
            <a:prstGeom prst="rect">
              <a:avLst/>
            </a:prstGeom>
            <a:noFill/>
          </p:spPr>
          <p:txBody>
            <a:bodyPr wrap="none" rtlCol="0">
              <a:spAutoFit/>
            </a:bodyPr>
            <a:lstStyle/>
            <a:p>
              <a:pPr algn="ctr" fontAlgn="ctr"/>
              <a:r>
                <a:rPr lang="en-US" sz="1400" b="1" dirty="0" smtClean="0">
                  <a:solidFill>
                    <a:schemeClr val="bg1">
                      <a:lumMod val="50000"/>
                    </a:schemeClr>
                  </a:solidFill>
                  <a:latin typeface="Huawei Sans" panose="020C0503030203020204" pitchFamily="34" charset="0"/>
                </a:rPr>
                <a:t>IPsec tunnel</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TextBox 63"/>
            <p:cNvSpPr txBox="1"/>
            <p:nvPr/>
          </p:nvSpPr>
          <p:spPr>
            <a:xfrm>
              <a:off x="2819506" y="3779881"/>
              <a:ext cx="931665"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Gateway 1</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 name="TextBox 63"/>
            <p:cNvSpPr txBox="1"/>
            <p:nvPr/>
          </p:nvSpPr>
          <p:spPr>
            <a:xfrm>
              <a:off x="5531611" y="3779881"/>
              <a:ext cx="973344"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NAT device</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7" name="图片 1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255180" y="3321922"/>
              <a:ext cx="540000" cy="442800"/>
            </a:xfrm>
            <a:prstGeom prst="rect">
              <a:avLst/>
            </a:prstGeom>
          </p:spPr>
        </p:pic>
        <p:sp>
          <p:nvSpPr>
            <p:cNvPr id="18" name="TextBox 63"/>
            <p:cNvSpPr txBox="1"/>
            <p:nvPr/>
          </p:nvSpPr>
          <p:spPr>
            <a:xfrm>
              <a:off x="9078853" y="3779881"/>
              <a:ext cx="931665"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Gateway 2</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77471" y="3312458"/>
              <a:ext cx="540000" cy="442174"/>
            </a:xfrm>
            <a:prstGeom prst="rect">
              <a:avLst/>
            </a:prstGeom>
          </p:spPr>
        </p:pic>
        <p:sp>
          <p:nvSpPr>
            <p:cNvPr id="20" name="TextBox 43"/>
            <p:cNvSpPr txBox="1"/>
            <p:nvPr/>
          </p:nvSpPr>
          <p:spPr>
            <a:xfrm>
              <a:off x="3574841" y="3137292"/>
              <a:ext cx="489236" cy="276999"/>
            </a:xfrm>
            <a:prstGeom prst="rect">
              <a:avLst/>
            </a:prstGeom>
            <a:noFill/>
          </p:spPr>
          <p:txBody>
            <a:bodyPr wrap="none" rtlCol="0">
              <a:spAutoFit/>
            </a:bodyPr>
            <a:lstStyle/>
            <a:p>
              <a:pPr fontAlgn="ctr"/>
              <a:r>
                <a:rPr lang="en-US" sz="1200" dirty="0" smtClean="0">
                  <a:latin typeface="Huawei Sans" panose="020C0503030203020204" pitchFamily="34" charset="0"/>
                </a:rPr>
                <a:t>IP: X</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TextBox 44"/>
            <p:cNvSpPr txBox="1"/>
            <p:nvPr/>
          </p:nvSpPr>
          <p:spPr>
            <a:xfrm>
              <a:off x="8774997" y="3137292"/>
              <a:ext cx="487633"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 Z</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TextBox 43"/>
            <p:cNvSpPr txBox="1"/>
            <p:nvPr/>
          </p:nvSpPr>
          <p:spPr>
            <a:xfrm>
              <a:off x="6204246" y="3137292"/>
              <a:ext cx="486030" cy="276999"/>
            </a:xfrm>
            <a:prstGeom prst="rect">
              <a:avLst/>
            </a:prstGeom>
            <a:noFill/>
          </p:spPr>
          <p:txBody>
            <a:bodyPr wrap="none" rtlCol="0">
              <a:spAutoFit/>
            </a:bodyPr>
            <a:lstStyle/>
            <a:p>
              <a:pPr fontAlgn="ctr"/>
              <a:r>
                <a:rPr lang="en-US" sz="1200" dirty="0" smtClean="0">
                  <a:latin typeface="Huawei Sans" panose="020C0503030203020204" pitchFamily="34" charset="0"/>
                </a:rPr>
                <a:t>IP: Y</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Freeform 186"/>
            <p:cNvSpPr>
              <a:spLocks noEditPoints="1"/>
            </p:cNvSpPr>
            <p:nvPr/>
          </p:nvSpPr>
          <p:spPr bwMode="auto">
            <a:xfrm>
              <a:off x="2458266" y="3321603"/>
              <a:ext cx="460303" cy="461612"/>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矩形 24"/>
            <p:cNvSpPr/>
            <p:nvPr/>
          </p:nvSpPr>
          <p:spPr>
            <a:xfrm>
              <a:off x="2615336" y="3063776"/>
              <a:ext cx="670376" cy="276999"/>
            </a:xfrm>
            <a:prstGeom prst="rect">
              <a:avLst/>
            </a:prstGeom>
          </p:spPr>
          <p:txBody>
            <a:bodyPr wrap="none">
              <a:spAutoFit/>
            </a:bodyPr>
            <a:lstStyle/>
            <a:p>
              <a:pPr algn="ctr" fontAlgn="ctr"/>
              <a:r>
                <a:rPr lang="en-US" sz="1200" dirty="0" smtClean="0">
                  <a:solidFill>
                    <a:schemeClr val="bg1">
                      <a:lumMod val="50000"/>
                    </a:schemeClr>
                  </a:solidFill>
                  <a:latin typeface="Huawei Sans" panose="020C0503030203020204" pitchFamily="34" charset="0"/>
                </a:rPr>
                <a:t>Branch</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8" name="直接箭头连接符 37"/>
            <p:cNvCxnSpPr/>
            <p:nvPr/>
          </p:nvCxnSpPr>
          <p:spPr>
            <a:xfrm>
              <a:off x="3947207" y="5045031"/>
              <a:ext cx="2994406" cy="0"/>
            </a:xfrm>
            <a:prstGeom prst="straightConnector1">
              <a:avLst/>
            </a:prstGeom>
            <a:ln w="25400">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7" name="椭圆 36"/>
            <p:cNvSpPr>
              <a:spLocks noChangeAspect="1"/>
            </p:cNvSpPr>
            <p:nvPr/>
          </p:nvSpPr>
          <p:spPr>
            <a:xfrm>
              <a:off x="6164789" y="3402860"/>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prstClr val="white"/>
                  </a:solidFill>
                  <a:latin typeface="Huawei Sans" panose="020C0503030203020204" pitchFamily="34" charset="0"/>
                </a:rPr>
                <a:t>S</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椭圆 38"/>
            <p:cNvSpPr>
              <a:spLocks noChangeAspect="1"/>
            </p:cNvSpPr>
            <p:nvPr/>
          </p:nvSpPr>
          <p:spPr>
            <a:xfrm>
              <a:off x="2296724" y="2618375"/>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prstClr val="white"/>
                  </a:solidFill>
                  <a:latin typeface="Huawei Sans" panose="020C0503030203020204" pitchFamily="34" charset="0"/>
                </a:rPr>
                <a:t>S</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TextBox 43"/>
            <p:cNvSpPr txBox="1"/>
            <p:nvPr/>
          </p:nvSpPr>
          <p:spPr>
            <a:xfrm>
              <a:off x="2578332" y="2605876"/>
              <a:ext cx="1140056" cy="276999"/>
            </a:xfrm>
            <a:prstGeom prst="rect">
              <a:avLst/>
            </a:prstGeom>
            <a:noFill/>
          </p:spPr>
          <p:txBody>
            <a:bodyPr wrap="none" rtlCol="0">
              <a:spAutoFit/>
            </a:bodyPr>
            <a:lstStyle/>
            <a:p>
              <a:pPr fontAlgn="ctr"/>
              <a:r>
                <a:rPr lang="en-US" sz="1200" dirty="0" smtClean="0">
                  <a:latin typeface="Huawei Sans" panose="020C0503030203020204" pitchFamily="34" charset="0"/>
                </a:rPr>
                <a:t>SNAT (NAPT)</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44" name="直接箭头连接符 43"/>
            <p:cNvCxnSpPr/>
            <p:nvPr/>
          </p:nvCxnSpPr>
          <p:spPr>
            <a:xfrm>
              <a:off x="6150159" y="4500505"/>
              <a:ext cx="1957617" cy="0"/>
            </a:xfrm>
            <a:prstGeom prst="straightConnector1">
              <a:avLst/>
            </a:prstGeom>
            <a:ln w="25400">
              <a:solidFill>
                <a:srgbClr val="D3394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42" name="Oval 4"/>
            <p:cNvSpPr>
              <a:spLocks noChangeAspect="1"/>
            </p:cNvSpPr>
            <p:nvPr/>
          </p:nvSpPr>
          <p:spPr>
            <a:xfrm>
              <a:off x="8121276" y="4362537"/>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3" name="组合 28"/>
            <p:cNvGrpSpPr>
              <a:grpSpLocks noChangeAspect="1"/>
            </p:cNvGrpSpPr>
            <p:nvPr/>
          </p:nvGrpSpPr>
          <p:grpSpPr>
            <a:xfrm>
              <a:off x="5861190" y="4356152"/>
              <a:ext cx="288969" cy="288969"/>
              <a:chOff x="5076056" y="3356992"/>
              <a:chExt cx="436268" cy="436268"/>
            </a:xfrm>
          </p:grpSpPr>
          <p:sp>
            <p:nvSpPr>
              <p:cNvPr id="46" name="椭圆 27"/>
              <p:cNvSpPr/>
              <p:nvPr/>
            </p:nvSpPr>
            <p:spPr bwMode="auto">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禁止符 23"/>
              <p:cNvSpPr/>
              <p:nvPr/>
            </p:nvSpPr>
            <p:spPr>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8" name="内容占位符 4"/>
            <p:cNvSpPr txBox="1">
              <a:spLocks/>
            </p:cNvSpPr>
            <p:nvPr/>
          </p:nvSpPr>
          <p:spPr>
            <a:xfrm>
              <a:off x="8428115" y="4253318"/>
              <a:ext cx="4132323" cy="48942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lnSpc>
                  <a:spcPct val="100000"/>
                </a:lnSpc>
                <a:buNone/>
                <a:defRPr/>
              </a:pPr>
              <a:r>
                <a:rPr lang="en-US" sz="1400" dirty="0" smtClean="0">
                  <a:latin typeface="Huawei Sans" panose="020C0503030203020204" pitchFamily="34" charset="0"/>
                </a:rPr>
                <a:t>Gateway 2 initiates traffic access. The NAT device is not configured with NAT Server and does not forward the traffic.</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49" name="直接箭头连接符 48"/>
            <p:cNvCxnSpPr/>
            <p:nvPr/>
          </p:nvCxnSpPr>
          <p:spPr>
            <a:xfrm>
              <a:off x="5758525" y="5518065"/>
              <a:ext cx="2994406" cy="0"/>
            </a:xfrm>
            <a:prstGeom prst="straightConnector1">
              <a:avLst/>
            </a:prstGeom>
            <a:ln w="25400">
              <a:solidFill>
                <a:srgbClr val="D3394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1" name="Oval 4"/>
            <p:cNvSpPr>
              <a:spLocks noChangeAspect="1"/>
            </p:cNvSpPr>
            <p:nvPr/>
          </p:nvSpPr>
          <p:spPr>
            <a:xfrm>
              <a:off x="6290789" y="4715766"/>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Oval 4"/>
            <p:cNvSpPr>
              <a:spLocks noChangeAspect="1"/>
            </p:cNvSpPr>
            <p:nvPr/>
          </p:nvSpPr>
          <p:spPr>
            <a:xfrm>
              <a:off x="6290789" y="5122297"/>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Text Placeholder 2"/>
            <p:cNvSpPr txBox="1">
              <a:spLocks/>
            </p:cNvSpPr>
            <p:nvPr/>
          </p:nvSpPr>
          <p:spPr>
            <a:xfrm>
              <a:off x="5758525" y="5527348"/>
              <a:ext cx="4251993" cy="589761"/>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lnSpc>
                  <a:spcPct val="100000"/>
                </a:lnSpc>
                <a:buNone/>
              </a:pPr>
              <a:r>
                <a:rPr lang="en-US" sz="1400" dirty="0" smtClean="0">
                  <a:solidFill>
                    <a:srgbClr val="D33941"/>
                  </a:solidFill>
                  <a:latin typeface="Huawei Sans" panose="020C0503030203020204" pitchFamily="34" charset="0"/>
                </a:rPr>
                <a:t>After gateway 1 initiates traffic access over a VPN tunnel, gateway 2 can initiate traffic access to gateway 1 before the NAT session times out.</a:t>
              </a:r>
              <a:endParaRPr lang="en-US" altLang="zh-CN" sz="1400" dirty="0">
                <a:solidFill>
                  <a:srgbClr val="D3394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95381390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Freeform 159"/>
          <p:cNvSpPr/>
          <p:nvPr/>
        </p:nvSpPr>
        <p:spPr>
          <a:xfrm flipH="1">
            <a:off x="9125778" y="3209669"/>
            <a:ext cx="1486008" cy="7767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9" name="组合 262"/>
          <p:cNvGrpSpPr/>
          <p:nvPr/>
        </p:nvGrpSpPr>
        <p:grpSpPr>
          <a:xfrm>
            <a:off x="10142443" y="3468435"/>
            <a:ext cx="394083" cy="480502"/>
            <a:chOff x="6378575" y="2882900"/>
            <a:chExt cx="858950" cy="865188"/>
          </a:xfrm>
          <a:solidFill>
            <a:schemeClr val="bg1">
              <a:lumMod val="50000"/>
            </a:schemeClr>
          </a:solidFill>
        </p:grpSpPr>
        <p:sp>
          <p:nvSpPr>
            <p:cNvPr id="31" name="Freeform 11"/>
            <p:cNvSpPr>
              <a:spLocks/>
            </p:cNvSpPr>
            <p:nvPr/>
          </p:nvSpPr>
          <p:spPr bwMode="auto">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Freeform 12"/>
            <p:cNvSpPr>
              <a:spLocks/>
            </p:cNvSpPr>
            <p:nvPr/>
          </p:nvSpPr>
          <p:spPr bwMode="auto">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Freeform 13"/>
            <p:cNvSpPr>
              <a:spLocks noEditPoints="1"/>
            </p:cNvSpPr>
            <p:nvPr/>
          </p:nvSpPr>
          <p:spPr bwMode="auto">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Freeform 14"/>
            <p:cNvSpPr>
              <a:spLocks noEditPoints="1"/>
            </p:cNvSpPr>
            <p:nvPr/>
          </p:nvSpPr>
          <p:spPr bwMode="auto">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0" name="矩形 29"/>
          <p:cNvSpPr/>
          <p:nvPr/>
        </p:nvSpPr>
        <p:spPr>
          <a:xfrm>
            <a:off x="9574761" y="3216176"/>
            <a:ext cx="421910" cy="276999"/>
          </a:xfrm>
          <a:prstGeom prst="rect">
            <a:avLst/>
          </a:prstGeom>
        </p:spPr>
        <p:txBody>
          <a:bodyPr wrap="none">
            <a:spAutoFit/>
          </a:bodyPr>
          <a:lstStyle/>
          <a:p>
            <a:pPr algn="ctr" fontAlgn="ctr"/>
            <a:r>
              <a:rPr lang="en-US" sz="1200" dirty="0" smtClean="0">
                <a:solidFill>
                  <a:schemeClr val="bg1">
                    <a:lumMod val="50000"/>
                  </a:schemeClr>
                </a:solidFill>
                <a:latin typeface="Huawei Sans" panose="020C0503030203020204" pitchFamily="34" charset="0"/>
              </a:rPr>
              <a:t>HQ</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Freeform 159"/>
          <p:cNvSpPr/>
          <p:nvPr/>
        </p:nvSpPr>
        <p:spPr>
          <a:xfrm flipH="1">
            <a:off x="2299120" y="3204644"/>
            <a:ext cx="1486008" cy="7767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smtClean="0"/>
              <a:t>NAT Traversal - Session Keepalive (2)</a:t>
            </a:r>
            <a:endParaRPr lang="en-US" altLang="zh-CN" dirty="0">
              <a:sym typeface="Huawei Sans" panose="020C0503030203020204" pitchFamily="34" charset="0"/>
            </a:endParaRPr>
          </a:p>
        </p:txBody>
      </p:sp>
      <p:sp>
        <p:nvSpPr>
          <p:cNvPr id="35" name="文本占位符 34"/>
          <p:cNvSpPr>
            <a:spLocks noGrp="1"/>
          </p:cNvSpPr>
          <p:nvPr>
            <p:ph type="body" sz="quarter" idx="10"/>
          </p:nvPr>
        </p:nvSpPr>
        <p:spPr/>
        <p:txBody>
          <a:bodyPr/>
          <a:lstStyle/>
          <a:p>
            <a:pPr algn="l"/>
            <a:r>
              <a:rPr lang="en-US" altLang="zh-CN" sz="1600" dirty="0"/>
              <a:t>To ensure that the </a:t>
            </a:r>
            <a:r>
              <a:rPr lang="en-US" altLang="zh-CN" sz="1600" dirty="0" smtClean="0"/>
              <a:t>sessions </a:t>
            </a:r>
            <a:r>
              <a:rPr lang="en-US" altLang="zh-CN" sz="1600" dirty="0"/>
              <a:t>on the NAT device do not age out, the device </a:t>
            </a:r>
            <a:r>
              <a:rPr lang="en-US" altLang="zh-CN" sz="1600" dirty="0" smtClean="0"/>
              <a:t>(gateway </a:t>
            </a:r>
            <a:r>
              <a:rPr lang="en-US" altLang="zh-CN" sz="1600" dirty="0"/>
              <a:t>1) behind the NAT device periodically sends NAT </a:t>
            </a:r>
            <a:r>
              <a:rPr lang="en-US" altLang="zh-CN" sz="1600" dirty="0" err="1"/>
              <a:t>Keepalive</a:t>
            </a:r>
            <a:r>
              <a:rPr lang="en-US" altLang="zh-CN" sz="1600" dirty="0"/>
              <a:t> packets to keep the NAT session alive. </a:t>
            </a:r>
            <a:r>
              <a:rPr lang="en-US" altLang="zh-CN" sz="1600" dirty="0" smtClean="0"/>
              <a:t>In this scenario, after detecting the </a:t>
            </a:r>
            <a:r>
              <a:rPr lang="en-US" altLang="zh-CN" sz="1600" dirty="0"/>
              <a:t>NAT device </a:t>
            </a:r>
            <a:r>
              <a:rPr lang="en-US" altLang="zh-CN" sz="1600" dirty="0" smtClean="0"/>
              <a:t>on </a:t>
            </a:r>
            <a:r>
              <a:rPr lang="en-US" altLang="zh-CN" sz="1600" dirty="0"/>
              <a:t>the intermediate path, </a:t>
            </a:r>
            <a:r>
              <a:rPr lang="en-US" altLang="zh-CN" sz="1600" dirty="0" smtClean="0"/>
              <a:t>gateway </a:t>
            </a:r>
            <a:r>
              <a:rPr lang="en-US" altLang="zh-CN" sz="1600" dirty="0"/>
              <a:t>1 sends a NAT </a:t>
            </a:r>
            <a:r>
              <a:rPr lang="en-US" altLang="zh-CN" sz="1600" dirty="0" err="1"/>
              <a:t>Keepalive</a:t>
            </a:r>
            <a:r>
              <a:rPr lang="en-US" altLang="zh-CN" sz="1600" dirty="0"/>
              <a:t> packet every 20s by default.</a:t>
            </a:r>
            <a:endParaRPr lang="en-US" altLang="zh-CN" sz="1600" dirty="0">
              <a:cs typeface="+mn-ea"/>
              <a:sym typeface="Huawei Sans" panose="020C0503030203020204" pitchFamily="34" charset="0"/>
            </a:endParaRPr>
          </a:p>
          <a:p>
            <a:pPr algn="l"/>
            <a:endParaRPr lang="zh-CN" altLang="en-US" sz="1600" dirty="0"/>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95834" y="3493372"/>
            <a:ext cx="540000" cy="442800"/>
          </a:xfrm>
          <a:prstGeom prst="rect">
            <a:avLst/>
          </a:prstGeom>
        </p:spPr>
      </p:pic>
      <p:grpSp>
        <p:nvGrpSpPr>
          <p:cNvPr id="5" name="组合 35"/>
          <p:cNvGrpSpPr/>
          <p:nvPr/>
        </p:nvGrpSpPr>
        <p:grpSpPr>
          <a:xfrm>
            <a:off x="6922773" y="3198291"/>
            <a:ext cx="1830006" cy="1037460"/>
            <a:chOff x="3269076" y="1744970"/>
            <a:chExt cx="1860118" cy="1054529"/>
          </a:xfrm>
          <a:solidFill>
            <a:schemeClr val="bg1">
              <a:lumMod val="75000"/>
            </a:schemeClr>
          </a:solidFill>
        </p:grpSpPr>
        <p:sp>
          <p:nvSpPr>
            <p:cNvPr id="6" name="矩形 36"/>
            <p:cNvSpPr/>
            <p:nvPr/>
          </p:nvSpPr>
          <p:spPr>
            <a:xfrm>
              <a:off x="3495526" y="2457907"/>
              <a:ext cx="1426464" cy="3415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Oval 62"/>
            <p:cNvSpPr/>
            <p:nvPr/>
          </p:nvSpPr>
          <p:spPr bwMode="auto">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Oval 63"/>
            <p:cNvSpPr/>
            <p:nvPr/>
          </p:nvSpPr>
          <p:spPr bwMode="auto">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Oval 64"/>
            <p:cNvSpPr/>
            <p:nvPr/>
          </p:nvSpPr>
          <p:spPr bwMode="auto">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Oval 65"/>
            <p:cNvSpPr/>
            <p:nvPr/>
          </p:nvSpPr>
          <p:spPr bwMode="auto">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Oval 64"/>
            <p:cNvSpPr/>
            <p:nvPr/>
          </p:nvSpPr>
          <p:spPr bwMode="auto">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2" name="TextBox 46"/>
          <p:cNvSpPr txBox="1"/>
          <p:nvPr/>
        </p:nvSpPr>
        <p:spPr>
          <a:xfrm>
            <a:off x="7414364" y="3922036"/>
            <a:ext cx="832280"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Internet</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Can 45"/>
          <p:cNvSpPr/>
          <p:nvPr/>
        </p:nvSpPr>
        <p:spPr bwMode="auto">
          <a:xfrm rot="5400000">
            <a:off x="6272563" y="851369"/>
            <a:ext cx="245885" cy="5719344"/>
          </a:xfrm>
          <a:prstGeom prst="can">
            <a:avLst>
              <a:gd name="adj" fmla="val 64511"/>
            </a:avLst>
          </a:prstGeom>
          <a:solidFill>
            <a:srgbClr val="BEE9EE"/>
          </a:solidFill>
          <a:ln w="12700" cap="flat" cmpd="sng" algn="ctr">
            <a:solidFill>
              <a:sysClr val="window" lastClr="FFFFFF"/>
            </a:solidFill>
            <a:prstDash val="solid"/>
            <a:miter lim="800000"/>
          </a:ln>
          <a:effectLst/>
        </p:spPr>
        <p:txBody>
          <a:bodyPr rtlCol="0" anchor="ctr"/>
          <a:lstStyle/>
          <a:p>
            <a:pPr algn="ctr"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TextBox 46"/>
          <p:cNvSpPr txBox="1"/>
          <p:nvPr/>
        </p:nvSpPr>
        <p:spPr>
          <a:xfrm>
            <a:off x="7273038" y="3569427"/>
            <a:ext cx="1241045" cy="307777"/>
          </a:xfrm>
          <a:prstGeom prst="rect">
            <a:avLst/>
          </a:prstGeom>
          <a:noFill/>
        </p:spPr>
        <p:txBody>
          <a:bodyPr wrap="none" rtlCol="0">
            <a:spAutoFit/>
          </a:bodyPr>
          <a:lstStyle/>
          <a:p>
            <a:pPr algn="ctr" fontAlgn="ctr"/>
            <a:r>
              <a:rPr lang="en-US" sz="1400" b="1" dirty="0" smtClean="0">
                <a:solidFill>
                  <a:schemeClr val="bg1">
                    <a:lumMod val="50000"/>
                  </a:schemeClr>
                </a:solidFill>
                <a:latin typeface="Huawei Sans" panose="020C0503030203020204" pitchFamily="34" charset="0"/>
              </a:rPr>
              <a:t>IPsec tunnel</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TextBox 63"/>
          <p:cNvSpPr txBox="1"/>
          <p:nvPr/>
        </p:nvSpPr>
        <p:spPr>
          <a:xfrm>
            <a:off x="2819506" y="3951331"/>
            <a:ext cx="931665"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Gateway 1</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 name="TextBox 63"/>
          <p:cNvSpPr txBox="1"/>
          <p:nvPr/>
        </p:nvSpPr>
        <p:spPr>
          <a:xfrm>
            <a:off x="5531611" y="3951331"/>
            <a:ext cx="973344"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NAT device</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7" name="图片 1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255180" y="3493372"/>
            <a:ext cx="540000" cy="442800"/>
          </a:xfrm>
          <a:prstGeom prst="rect">
            <a:avLst/>
          </a:prstGeom>
        </p:spPr>
      </p:pic>
      <p:sp>
        <p:nvSpPr>
          <p:cNvPr id="18" name="TextBox 63"/>
          <p:cNvSpPr txBox="1"/>
          <p:nvPr/>
        </p:nvSpPr>
        <p:spPr>
          <a:xfrm>
            <a:off x="9078853" y="3951331"/>
            <a:ext cx="931665"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Gateway 2</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77471" y="3483908"/>
            <a:ext cx="540000" cy="442174"/>
          </a:xfrm>
          <a:prstGeom prst="rect">
            <a:avLst/>
          </a:prstGeom>
        </p:spPr>
      </p:pic>
      <p:sp>
        <p:nvSpPr>
          <p:cNvPr id="20" name="TextBox 43"/>
          <p:cNvSpPr txBox="1"/>
          <p:nvPr/>
        </p:nvSpPr>
        <p:spPr>
          <a:xfrm>
            <a:off x="3574841" y="3308742"/>
            <a:ext cx="489236" cy="276999"/>
          </a:xfrm>
          <a:prstGeom prst="rect">
            <a:avLst/>
          </a:prstGeom>
          <a:noFill/>
        </p:spPr>
        <p:txBody>
          <a:bodyPr wrap="none" rtlCol="0">
            <a:spAutoFit/>
          </a:bodyPr>
          <a:lstStyle/>
          <a:p>
            <a:pPr fontAlgn="ctr"/>
            <a:r>
              <a:rPr lang="en-US" sz="1200" dirty="0" smtClean="0">
                <a:latin typeface="Huawei Sans" panose="020C0503030203020204" pitchFamily="34" charset="0"/>
              </a:rPr>
              <a:t>IP: X</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TextBox 44"/>
          <p:cNvSpPr txBox="1"/>
          <p:nvPr/>
        </p:nvSpPr>
        <p:spPr>
          <a:xfrm>
            <a:off x="8774997" y="3308742"/>
            <a:ext cx="487633"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 Z</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TextBox 43"/>
          <p:cNvSpPr txBox="1"/>
          <p:nvPr/>
        </p:nvSpPr>
        <p:spPr>
          <a:xfrm>
            <a:off x="6204246" y="3308742"/>
            <a:ext cx="486030" cy="276999"/>
          </a:xfrm>
          <a:prstGeom prst="rect">
            <a:avLst/>
          </a:prstGeom>
          <a:noFill/>
        </p:spPr>
        <p:txBody>
          <a:bodyPr wrap="none" rtlCol="0">
            <a:spAutoFit/>
          </a:bodyPr>
          <a:lstStyle/>
          <a:p>
            <a:pPr fontAlgn="ctr"/>
            <a:r>
              <a:rPr lang="en-US" sz="1200" dirty="0" smtClean="0">
                <a:latin typeface="Huawei Sans" panose="020C0503030203020204" pitchFamily="34" charset="0"/>
              </a:rPr>
              <a:t>IP: Y</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Freeform 186"/>
          <p:cNvSpPr>
            <a:spLocks noEditPoints="1"/>
          </p:cNvSpPr>
          <p:nvPr/>
        </p:nvSpPr>
        <p:spPr bwMode="auto">
          <a:xfrm>
            <a:off x="2458266" y="3493053"/>
            <a:ext cx="460303" cy="461612"/>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矩形 24"/>
          <p:cNvSpPr/>
          <p:nvPr/>
        </p:nvSpPr>
        <p:spPr>
          <a:xfrm>
            <a:off x="2615336" y="3216176"/>
            <a:ext cx="670376" cy="276999"/>
          </a:xfrm>
          <a:prstGeom prst="rect">
            <a:avLst/>
          </a:prstGeom>
        </p:spPr>
        <p:txBody>
          <a:bodyPr wrap="none">
            <a:spAutoFit/>
          </a:bodyPr>
          <a:lstStyle/>
          <a:p>
            <a:pPr algn="ctr" fontAlgn="ctr"/>
            <a:r>
              <a:rPr lang="en-US" sz="1200" dirty="0" smtClean="0">
                <a:solidFill>
                  <a:schemeClr val="bg1">
                    <a:lumMod val="50000"/>
                  </a:schemeClr>
                </a:solidFill>
                <a:latin typeface="Huawei Sans" panose="020C0503030203020204" pitchFamily="34" charset="0"/>
              </a:rPr>
              <a:t>Branch</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8" name="直接箭头连接符 37"/>
          <p:cNvCxnSpPr/>
          <p:nvPr/>
        </p:nvCxnSpPr>
        <p:spPr>
          <a:xfrm>
            <a:off x="2702011" y="4860346"/>
            <a:ext cx="2994406" cy="0"/>
          </a:xfrm>
          <a:prstGeom prst="straightConnector1">
            <a:avLst/>
          </a:prstGeom>
          <a:ln w="25400">
            <a:solidFill>
              <a:srgbClr val="D3394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7" name="椭圆 36"/>
          <p:cNvSpPr>
            <a:spLocks noChangeAspect="1"/>
          </p:cNvSpPr>
          <p:nvPr/>
        </p:nvSpPr>
        <p:spPr>
          <a:xfrm>
            <a:off x="6164789" y="3574310"/>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prstClr val="white"/>
                </a:solidFill>
                <a:latin typeface="Huawei Sans" panose="020C0503030203020204" pitchFamily="34" charset="0"/>
              </a:rPr>
              <a:t>S</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椭圆 38"/>
          <p:cNvSpPr>
            <a:spLocks noChangeAspect="1"/>
          </p:cNvSpPr>
          <p:nvPr/>
        </p:nvSpPr>
        <p:spPr>
          <a:xfrm>
            <a:off x="2296724" y="2789825"/>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prstClr val="white"/>
                </a:solidFill>
                <a:latin typeface="Huawei Sans" panose="020C0503030203020204" pitchFamily="34" charset="0"/>
              </a:rPr>
              <a:t>S</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TextBox 43"/>
          <p:cNvSpPr txBox="1"/>
          <p:nvPr/>
        </p:nvSpPr>
        <p:spPr>
          <a:xfrm>
            <a:off x="2578332" y="2777326"/>
            <a:ext cx="1140056" cy="276999"/>
          </a:xfrm>
          <a:prstGeom prst="rect">
            <a:avLst/>
          </a:prstGeom>
          <a:noFill/>
        </p:spPr>
        <p:txBody>
          <a:bodyPr wrap="none" rtlCol="0">
            <a:spAutoFit/>
          </a:bodyPr>
          <a:lstStyle/>
          <a:p>
            <a:pPr fontAlgn="ctr"/>
            <a:r>
              <a:rPr lang="en-US" sz="1200" dirty="0" smtClean="0">
                <a:latin typeface="Huawei Sans" panose="020C0503030203020204" pitchFamily="34" charset="0"/>
              </a:rPr>
              <a:t>SNAT (NAPT)</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50" name="直接箭头连接符 49"/>
          <p:cNvCxnSpPr/>
          <p:nvPr/>
        </p:nvCxnSpPr>
        <p:spPr>
          <a:xfrm>
            <a:off x="2702011" y="5485989"/>
            <a:ext cx="2994406" cy="0"/>
          </a:xfrm>
          <a:prstGeom prst="straightConnector1">
            <a:avLst/>
          </a:prstGeom>
          <a:ln w="25400">
            <a:solidFill>
              <a:srgbClr val="D3394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p:nvPr/>
        </p:nvCxnSpPr>
        <p:spPr>
          <a:xfrm>
            <a:off x="2702011" y="6022998"/>
            <a:ext cx="2994406" cy="0"/>
          </a:xfrm>
          <a:prstGeom prst="straightConnector1">
            <a:avLst/>
          </a:prstGeom>
          <a:ln w="25400">
            <a:solidFill>
              <a:srgbClr val="D3394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aphicFrame>
        <p:nvGraphicFramePr>
          <p:cNvPr id="26" name="表格 25"/>
          <p:cNvGraphicFramePr>
            <a:graphicFrameLocks noGrp="1"/>
          </p:cNvGraphicFramePr>
          <p:nvPr>
            <p:extLst/>
          </p:nvPr>
        </p:nvGraphicFramePr>
        <p:xfrm>
          <a:off x="2995835" y="4497114"/>
          <a:ext cx="2406758" cy="274320"/>
        </p:xfrm>
        <a:graphic>
          <a:graphicData uri="http://schemas.openxmlformats.org/drawingml/2006/table">
            <a:tbl>
              <a:tblPr firstRow="1" bandRow="1">
                <a:tableStyleId>{72833802-FEF1-4C79-8D5D-14CF1EAF98D9}</a:tableStyleId>
              </a:tblPr>
              <a:tblGrid>
                <a:gridCol w="335125"/>
                <a:gridCol w="1583480"/>
                <a:gridCol w="488153"/>
              </a:tblGrid>
              <a:tr h="235665">
                <a:tc>
                  <a:txBody>
                    <a:bodyPr/>
                    <a:lstStyle/>
                    <a:p>
                      <a:pPr algn="ctr" fontAlgn="ctr"/>
                      <a:r>
                        <a:rPr lang="en-US" sz="1200" dirty="0" smtClean="0">
                          <a:solidFill>
                            <a:srgbClr val="D33941"/>
                          </a:solidFill>
                          <a:latin typeface="Huawei Sans" panose="020C0503030203020204" pitchFamily="34" charset="0"/>
                        </a:rPr>
                        <a:t>IP</a:t>
                      </a:r>
                      <a:endParaRPr lang="en-US" altLang="zh-CN" sz="1200" dirty="0">
                        <a:solidFill>
                          <a:srgbClr val="D3394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solidFill>
                      <a:srgbClr val="F4FBFE"/>
                    </a:solidFill>
                  </a:tcPr>
                </a:tc>
                <a:tc>
                  <a:txBody>
                    <a:bodyPr/>
                    <a:lstStyle/>
                    <a:p>
                      <a:pPr algn="ctr" fontAlgn="ctr"/>
                      <a:r>
                        <a:rPr lang="en-US" sz="1200" dirty="0" smtClean="0">
                          <a:solidFill>
                            <a:srgbClr val="D33941"/>
                          </a:solidFill>
                          <a:latin typeface="Huawei Sans" panose="020C0503030203020204" pitchFamily="34" charset="0"/>
                        </a:rPr>
                        <a:t>UDP (port 4500)</a:t>
                      </a:r>
                      <a:endParaRPr lang="en-US" altLang="zh-CN" sz="1200" dirty="0">
                        <a:solidFill>
                          <a:srgbClr val="D3394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solidFill>
                      <a:srgbClr val="F4FBFE"/>
                    </a:solidFill>
                  </a:tcPr>
                </a:tc>
                <a:tc>
                  <a:txBody>
                    <a:bodyPr/>
                    <a:lstStyle/>
                    <a:p>
                      <a:pPr algn="ctr" fontAlgn="ctr"/>
                      <a:r>
                        <a:rPr lang="en-US" sz="1200" dirty="0" smtClean="0">
                          <a:solidFill>
                            <a:srgbClr val="D33941"/>
                          </a:solidFill>
                          <a:latin typeface="Huawei Sans" panose="020C0503030203020204" pitchFamily="34" charset="0"/>
                        </a:rPr>
                        <a:t>FF</a:t>
                      </a:r>
                      <a:endParaRPr lang="en-US" altLang="zh-CN" sz="1200" dirty="0">
                        <a:solidFill>
                          <a:srgbClr val="D3394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solidFill>
                      <a:srgbClr val="F4FBFE"/>
                    </a:solidFill>
                  </a:tcPr>
                </a:tc>
              </a:tr>
            </a:tbl>
          </a:graphicData>
        </a:graphic>
      </p:graphicFrame>
      <p:grpSp>
        <p:nvGrpSpPr>
          <p:cNvPr id="56" name="Group 3"/>
          <p:cNvGrpSpPr/>
          <p:nvPr/>
        </p:nvGrpSpPr>
        <p:grpSpPr>
          <a:xfrm rot="5400000">
            <a:off x="4068232" y="5125153"/>
            <a:ext cx="261965" cy="61979"/>
            <a:chOff x="559282" y="6488261"/>
            <a:chExt cx="261965" cy="61979"/>
          </a:xfrm>
          <a:solidFill>
            <a:schemeClr val="bg1">
              <a:lumMod val="50000"/>
            </a:schemeClr>
          </a:solidFill>
        </p:grpSpPr>
        <p:sp>
          <p:nvSpPr>
            <p:cNvPr id="57"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8" name="椭圆 27"/>
          <p:cNvSpPr/>
          <p:nvPr/>
        </p:nvSpPr>
        <p:spPr>
          <a:xfrm>
            <a:off x="5831113" y="4654633"/>
            <a:ext cx="333676" cy="333676"/>
          </a:xfrm>
          <a:custGeom>
            <a:avLst/>
            <a:gdLst>
              <a:gd name="connsiteX0" fmla="*/ 0 w 333676"/>
              <a:gd name="connsiteY0" fmla="*/ 166838 h 333676"/>
              <a:gd name="connsiteX1" fmla="*/ 166838 w 333676"/>
              <a:gd name="connsiteY1" fmla="*/ 0 h 333676"/>
              <a:gd name="connsiteX2" fmla="*/ 333676 w 333676"/>
              <a:gd name="connsiteY2" fmla="*/ 166838 h 333676"/>
              <a:gd name="connsiteX3" fmla="*/ 166838 w 333676"/>
              <a:gd name="connsiteY3" fmla="*/ 333676 h 333676"/>
              <a:gd name="connsiteX4" fmla="*/ 0 w 333676"/>
              <a:gd name="connsiteY4" fmla="*/ 166838 h 333676"/>
              <a:gd name="connsiteX0" fmla="*/ 166838 w 333676"/>
              <a:gd name="connsiteY0" fmla="*/ 0 h 333676"/>
              <a:gd name="connsiteX1" fmla="*/ 333676 w 333676"/>
              <a:gd name="connsiteY1" fmla="*/ 166838 h 333676"/>
              <a:gd name="connsiteX2" fmla="*/ 166838 w 333676"/>
              <a:gd name="connsiteY2" fmla="*/ 333676 h 333676"/>
              <a:gd name="connsiteX3" fmla="*/ 0 w 333676"/>
              <a:gd name="connsiteY3" fmla="*/ 166838 h 333676"/>
              <a:gd name="connsiteX4" fmla="*/ 258278 w 333676"/>
              <a:gd name="connsiteY4" fmla="*/ 91440 h 333676"/>
              <a:gd name="connsiteX0" fmla="*/ 166838 w 333676"/>
              <a:gd name="connsiteY0" fmla="*/ 0 h 333676"/>
              <a:gd name="connsiteX1" fmla="*/ 333676 w 333676"/>
              <a:gd name="connsiteY1" fmla="*/ 166838 h 333676"/>
              <a:gd name="connsiteX2" fmla="*/ 166838 w 333676"/>
              <a:gd name="connsiteY2" fmla="*/ 333676 h 333676"/>
              <a:gd name="connsiteX3" fmla="*/ 0 w 333676"/>
              <a:gd name="connsiteY3" fmla="*/ 166838 h 333676"/>
            </a:gdLst>
            <a:ahLst/>
            <a:cxnLst>
              <a:cxn ang="0">
                <a:pos x="connsiteX0" y="connsiteY0"/>
              </a:cxn>
              <a:cxn ang="0">
                <a:pos x="connsiteX1" y="connsiteY1"/>
              </a:cxn>
              <a:cxn ang="0">
                <a:pos x="connsiteX2" y="connsiteY2"/>
              </a:cxn>
              <a:cxn ang="0">
                <a:pos x="connsiteX3" y="connsiteY3"/>
              </a:cxn>
            </a:cxnLst>
            <a:rect l="l" t="t" r="r" b="b"/>
            <a:pathLst>
              <a:path w="333676" h="333676">
                <a:moveTo>
                  <a:pt x="166838" y="0"/>
                </a:moveTo>
                <a:cubicBezTo>
                  <a:pt x="258980" y="0"/>
                  <a:pt x="333676" y="74696"/>
                  <a:pt x="333676" y="166838"/>
                </a:cubicBezTo>
                <a:cubicBezTo>
                  <a:pt x="333676" y="258980"/>
                  <a:pt x="258980" y="333676"/>
                  <a:pt x="166838" y="333676"/>
                </a:cubicBezTo>
                <a:cubicBezTo>
                  <a:pt x="74696" y="333676"/>
                  <a:pt x="0" y="258980"/>
                  <a:pt x="0" y="166838"/>
                </a:cubicBezTo>
              </a:path>
            </a:pathLst>
          </a:custGeom>
          <a:noFill/>
          <a:ln w="19050">
            <a:solidFill>
              <a:srgbClr val="28BCF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椭圆 27"/>
          <p:cNvSpPr/>
          <p:nvPr/>
        </p:nvSpPr>
        <p:spPr>
          <a:xfrm>
            <a:off x="5831113" y="5289030"/>
            <a:ext cx="333676" cy="333676"/>
          </a:xfrm>
          <a:custGeom>
            <a:avLst/>
            <a:gdLst>
              <a:gd name="connsiteX0" fmla="*/ 0 w 333676"/>
              <a:gd name="connsiteY0" fmla="*/ 166838 h 333676"/>
              <a:gd name="connsiteX1" fmla="*/ 166838 w 333676"/>
              <a:gd name="connsiteY1" fmla="*/ 0 h 333676"/>
              <a:gd name="connsiteX2" fmla="*/ 333676 w 333676"/>
              <a:gd name="connsiteY2" fmla="*/ 166838 h 333676"/>
              <a:gd name="connsiteX3" fmla="*/ 166838 w 333676"/>
              <a:gd name="connsiteY3" fmla="*/ 333676 h 333676"/>
              <a:gd name="connsiteX4" fmla="*/ 0 w 333676"/>
              <a:gd name="connsiteY4" fmla="*/ 166838 h 333676"/>
              <a:gd name="connsiteX0" fmla="*/ 166838 w 333676"/>
              <a:gd name="connsiteY0" fmla="*/ 0 h 333676"/>
              <a:gd name="connsiteX1" fmla="*/ 333676 w 333676"/>
              <a:gd name="connsiteY1" fmla="*/ 166838 h 333676"/>
              <a:gd name="connsiteX2" fmla="*/ 166838 w 333676"/>
              <a:gd name="connsiteY2" fmla="*/ 333676 h 333676"/>
              <a:gd name="connsiteX3" fmla="*/ 0 w 333676"/>
              <a:gd name="connsiteY3" fmla="*/ 166838 h 333676"/>
              <a:gd name="connsiteX4" fmla="*/ 258278 w 333676"/>
              <a:gd name="connsiteY4" fmla="*/ 91440 h 333676"/>
              <a:gd name="connsiteX0" fmla="*/ 166838 w 333676"/>
              <a:gd name="connsiteY0" fmla="*/ 0 h 333676"/>
              <a:gd name="connsiteX1" fmla="*/ 333676 w 333676"/>
              <a:gd name="connsiteY1" fmla="*/ 166838 h 333676"/>
              <a:gd name="connsiteX2" fmla="*/ 166838 w 333676"/>
              <a:gd name="connsiteY2" fmla="*/ 333676 h 333676"/>
              <a:gd name="connsiteX3" fmla="*/ 0 w 333676"/>
              <a:gd name="connsiteY3" fmla="*/ 166838 h 333676"/>
            </a:gdLst>
            <a:ahLst/>
            <a:cxnLst>
              <a:cxn ang="0">
                <a:pos x="connsiteX0" y="connsiteY0"/>
              </a:cxn>
              <a:cxn ang="0">
                <a:pos x="connsiteX1" y="connsiteY1"/>
              </a:cxn>
              <a:cxn ang="0">
                <a:pos x="connsiteX2" y="connsiteY2"/>
              </a:cxn>
              <a:cxn ang="0">
                <a:pos x="connsiteX3" y="connsiteY3"/>
              </a:cxn>
            </a:cxnLst>
            <a:rect l="l" t="t" r="r" b="b"/>
            <a:pathLst>
              <a:path w="333676" h="333676">
                <a:moveTo>
                  <a:pt x="166838" y="0"/>
                </a:moveTo>
                <a:cubicBezTo>
                  <a:pt x="258980" y="0"/>
                  <a:pt x="333676" y="74696"/>
                  <a:pt x="333676" y="166838"/>
                </a:cubicBezTo>
                <a:cubicBezTo>
                  <a:pt x="333676" y="258980"/>
                  <a:pt x="258980" y="333676"/>
                  <a:pt x="166838" y="333676"/>
                </a:cubicBezTo>
                <a:cubicBezTo>
                  <a:pt x="74696" y="333676"/>
                  <a:pt x="0" y="258980"/>
                  <a:pt x="0" y="166838"/>
                </a:cubicBezTo>
              </a:path>
            </a:pathLst>
          </a:custGeom>
          <a:noFill/>
          <a:ln w="19050">
            <a:solidFill>
              <a:srgbClr val="28BCF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椭圆 27"/>
          <p:cNvSpPr/>
          <p:nvPr/>
        </p:nvSpPr>
        <p:spPr>
          <a:xfrm>
            <a:off x="5831113" y="5756589"/>
            <a:ext cx="333676" cy="333676"/>
          </a:xfrm>
          <a:custGeom>
            <a:avLst/>
            <a:gdLst>
              <a:gd name="connsiteX0" fmla="*/ 0 w 333676"/>
              <a:gd name="connsiteY0" fmla="*/ 166838 h 333676"/>
              <a:gd name="connsiteX1" fmla="*/ 166838 w 333676"/>
              <a:gd name="connsiteY1" fmla="*/ 0 h 333676"/>
              <a:gd name="connsiteX2" fmla="*/ 333676 w 333676"/>
              <a:gd name="connsiteY2" fmla="*/ 166838 h 333676"/>
              <a:gd name="connsiteX3" fmla="*/ 166838 w 333676"/>
              <a:gd name="connsiteY3" fmla="*/ 333676 h 333676"/>
              <a:gd name="connsiteX4" fmla="*/ 0 w 333676"/>
              <a:gd name="connsiteY4" fmla="*/ 166838 h 333676"/>
              <a:gd name="connsiteX0" fmla="*/ 166838 w 333676"/>
              <a:gd name="connsiteY0" fmla="*/ 0 h 333676"/>
              <a:gd name="connsiteX1" fmla="*/ 333676 w 333676"/>
              <a:gd name="connsiteY1" fmla="*/ 166838 h 333676"/>
              <a:gd name="connsiteX2" fmla="*/ 166838 w 333676"/>
              <a:gd name="connsiteY2" fmla="*/ 333676 h 333676"/>
              <a:gd name="connsiteX3" fmla="*/ 0 w 333676"/>
              <a:gd name="connsiteY3" fmla="*/ 166838 h 333676"/>
              <a:gd name="connsiteX4" fmla="*/ 258278 w 333676"/>
              <a:gd name="connsiteY4" fmla="*/ 91440 h 333676"/>
              <a:gd name="connsiteX0" fmla="*/ 166838 w 333676"/>
              <a:gd name="connsiteY0" fmla="*/ 0 h 333676"/>
              <a:gd name="connsiteX1" fmla="*/ 333676 w 333676"/>
              <a:gd name="connsiteY1" fmla="*/ 166838 h 333676"/>
              <a:gd name="connsiteX2" fmla="*/ 166838 w 333676"/>
              <a:gd name="connsiteY2" fmla="*/ 333676 h 333676"/>
              <a:gd name="connsiteX3" fmla="*/ 0 w 333676"/>
              <a:gd name="connsiteY3" fmla="*/ 166838 h 333676"/>
            </a:gdLst>
            <a:ahLst/>
            <a:cxnLst>
              <a:cxn ang="0">
                <a:pos x="connsiteX0" y="connsiteY0"/>
              </a:cxn>
              <a:cxn ang="0">
                <a:pos x="connsiteX1" y="connsiteY1"/>
              </a:cxn>
              <a:cxn ang="0">
                <a:pos x="connsiteX2" y="connsiteY2"/>
              </a:cxn>
              <a:cxn ang="0">
                <a:pos x="connsiteX3" y="connsiteY3"/>
              </a:cxn>
            </a:cxnLst>
            <a:rect l="l" t="t" r="r" b="b"/>
            <a:pathLst>
              <a:path w="333676" h="333676">
                <a:moveTo>
                  <a:pt x="166838" y="0"/>
                </a:moveTo>
                <a:cubicBezTo>
                  <a:pt x="258980" y="0"/>
                  <a:pt x="333676" y="74696"/>
                  <a:pt x="333676" y="166838"/>
                </a:cubicBezTo>
                <a:cubicBezTo>
                  <a:pt x="333676" y="258980"/>
                  <a:pt x="258980" y="333676"/>
                  <a:pt x="166838" y="333676"/>
                </a:cubicBezTo>
                <a:cubicBezTo>
                  <a:pt x="74696" y="333676"/>
                  <a:pt x="0" y="258980"/>
                  <a:pt x="0" y="166838"/>
                </a:cubicBezTo>
              </a:path>
            </a:pathLst>
          </a:custGeom>
          <a:noFill/>
          <a:ln w="19050">
            <a:solidFill>
              <a:srgbClr val="28BCF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椭圆 27"/>
          <p:cNvSpPr/>
          <p:nvPr/>
        </p:nvSpPr>
        <p:spPr>
          <a:xfrm>
            <a:off x="2213471" y="2283022"/>
            <a:ext cx="333676" cy="333676"/>
          </a:xfrm>
          <a:custGeom>
            <a:avLst/>
            <a:gdLst>
              <a:gd name="connsiteX0" fmla="*/ 0 w 333676"/>
              <a:gd name="connsiteY0" fmla="*/ 166838 h 333676"/>
              <a:gd name="connsiteX1" fmla="*/ 166838 w 333676"/>
              <a:gd name="connsiteY1" fmla="*/ 0 h 333676"/>
              <a:gd name="connsiteX2" fmla="*/ 333676 w 333676"/>
              <a:gd name="connsiteY2" fmla="*/ 166838 h 333676"/>
              <a:gd name="connsiteX3" fmla="*/ 166838 w 333676"/>
              <a:gd name="connsiteY3" fmla="*/ 333676 h 333676"/>
              <a:gd name="connsiteX4" fmla="*/ 0 w 333676"/>
              <a:gd name="connsiteY4" fmla="*/ 166838 h 333676"/>
              <a:gd name="connsiteX0" fmla="*/ 166838 w 333676"/>
              <a:gd name="connsiteY0" fmla="*/ 0 h 333676"/>
              <a:gd name="connsiteX1" fmla="*/ 333676 w 333676"/>
              <a:gd name="connsiteY1" fmla="*/ 166838 h 333676"/>
              <a:gd name="connsiteX2" fmla="*/ 166838 w 333676"/>
              <a:gd name="connsiteY2" fmla="*/ 333676 h 333676"/>
              <a:gd name="connsiteX3" fmla="*/ 0 w 333676"/>
              <a:gd name="connsiteY3" fmla="*/ 166838 h 333676"/>
              <a:gd name="connsiteX4" fmla="*/ 258278 w 333676"/>
              <a:gd name="connsiteY4" fmla="*/ 91440 h 333676"/>
              <a:gd name="connsiteX0" fmla="*/ 166838 w 333676"/>
              <a:gd name="connsiteY0" fmla="*/ 0 h 333676"/>
              <a:gd name="connsiteX1" fmla="*/ 333676 w 333676"/>
              <a:gd name="connsiteY1" fmla="*/ 166838 h 333676"/>
              <a:gd name="connsiteX2" fmla="*/ 166838 w 333676"/>
              <a:gd name="connsiteY2" fmla="*/ 333676 h 333676"/>
              <a:gd name="connsiteX3" fmla="*/ 0 w 333676"/>
              <a:gd name="connsiteY3" fmla="*/ 166838 h 333676"/>
            </a:gdLst>
            <a:ahLst/>
            <a:cxnLst>
              <a:cxn ang="0">
                <a:pos x="connsiteX0" y="connsiteY0"/>
              </a:cxn>
              <a:cxn ang="0">
                <a:pos x="connsiteX1" y="connsiteY1"/>
              </a:cxn>
              <a:cxn ang="0">
                <a:pos x="connsiteX2" y="connsiteY2"/>
              </a:cxn>
              <a:cxn ang="0">
                <a:pos x="connsiteX3" y="connsiteY3"/>
              </a:cxn>
            </a:cxnLst>
            <a:rect l="l" t="t" r="r" b="b"/>
            <a:pathLst>
              <a:path w="333676" h="333676">
                <a:moveTo>
                  <a:pt x="166838" y="0"/>
                </a:moveTo>
                <a:cubicBezTo>
                  <a:pt x="258980" y="0"/>
                  <a:pt x="333676" y="74696"/>
                  <a:pt x="333676" y="166838"/>
                </a:cubicBezTo>
                <a:cubicBezTo>
                  <a:pt x="333676" y="258980"/>
                  <a:pt x="258980" y="333676"/>
                  <a:pt x="166838" y="333676"/>
                </a:cubicBezTo>
                <a:cubicBezTo>
                  <a:pt x="74696" y="333676"/>
                  <a:pt x="0" y="258980"/>
                  <a:pt x="0" y="166838"/>
                </a:cubicBezTo>
              </a:path>
            </a:pathLst>
          </a:custGeom>
          <a:noFill/>
          <a:ln w="19050">
            <a:solidFill>
              <a:srgbClr val="28BCF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TextBox 43"/>
          <p:cNvSpPr txBox="1"/>
          <p:nvPr/>
        </p:nvSpPr>
        <p:spPr>
          <a:xfrm>
            <a:off x="2578332" y="2368613"/>
            <a:ext cx="1568058" cy="276999"/>
          </a:xfrm>
          <a:prstGeom prst="rect">
            <a:avLst/>
          </a:prstGeom>
          <a:noFill/>
        </p:spPr>
        <p:txBody>
          <a:bodyPr wrap="none" rtlCol="0">
            <a:spAutoFit/>
          </a:bodyPr>
          <a:lstStyle/>
          <a:p>
            <a:pPr fontAlgn="ctr"/>
            <a:r>
              <a:rPr lang="en-US" sz="1200" dirty="0" smtClean="0">
                <a:latin typeface="Huawei Sans" panose="020C0503030203020204" pitchFamily="34" charset="0"/>
              </a:rPr>
              <a:t>Update NAT entries</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422527318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prstGeom prst="rect">
            <a:avLst/>
          </a:prstGeom>
        </p:spPr>
        <p:txBody>
          <a:bodyPr/>
          <a:lstStyle/>
          <a:p>
            <a:r>
              <a:rPr lang="en-US" sz="2000" dirty="0" smtClean="0">
                <a:solidFill>
                  <a:schemeClr val="bg1">
                    <a:lumMod val="65000"/>
                  </a:schemeClr>
                </a:solidFill>
                <a:latin typeface="Huawei Sans" panose="020C0503030203020204" pitchFamily="34" charset="0"/>
              </a:rPr>
              <a:t>Overview of Campus Multi-Branch Interconnection</a:t>
            </a:r>
          </a:p>
          <a:p>
            <a:r>
              <a:rPr lang="en-US" sz="2000" b="1" dirty="0" smtClean="0">
                <a:latin typeface="Huawei Sans" panose="020C0503030203020204" pitchFamily="34" charset="0"/>
              </a:rPr>
              <a:t>Campus Multi-Branch Interconnection Technology: IPsec VPN</a:t>
            </a:r>
            <a:endParaRPr lang="en-US" altLang="zh-CN" sz="2400" b="1" dirty="0" smtClean="0">
              <a:latin typeface="Huawei Sans" panose="020C0503030203020204" pitchFamily="34" charset="0"/>
              <a:sym typeface="Huawei Sans" panose="020C0503030203020204" pitchFamily="34" charset="0"/>
            </a:endParaRPr>
          </a:p>
          <a:p>
            <a:pPr marL="714375" lvl="1" indent="-257175"/>
            <a:r>
              <a:rPr lang="en-US" sz="1800" dirty="0" smtClean="0">
                <a:solidFill>
                  <a:schemeClr val="bg1">
                    <a:lumMod val="65000"/>
                  </a:schemeClr>
                </a:solidFill>
                <a:latin typeface="Huawei Sans" panose="020C0503030203020204" pitchFamily="34" charset="0"/>
              </a:rPr>
              <a:t>Basic Concepts</a:t>
            </a:r>
          </a:p>
          <a:p>
            <a:pPr marL="714375" lvl="1" indent="-257175"/>
            <a:r>
              <a:rPr lang="en-US" sz="1800" dirty="0" smtClean="0">
                <a:solidFill>
                  <a:schemeClr val="bg1">
                    <a:lumMod val="65000"/>
                  </a:schemeClr>
                </a:solidFill>
                <a:latin typeface="Huawei Sans" panose="020C0503030203020204" pitchFamily="34" charset="0"/>
              </a:rPr>
              <a:t>IPsec</a:t>
            </a:r>
            <a:endParaRPr lang="en-US" altLang="zh-CN" sz="1800" dirty="0" smtClean="0">
              <a:solidFill>
                <a:schemeClr val="bg1">
                  <a:lumMod val="65000"/>
                </a:schemeClr>
              </a:solidFill>
              <a:latin typeface="Huawei Sans" panose="020C0503030203020204" pitchFamily="34" charset="0"/>
              <a:sym typeface="Huawei Sans" panose="020C0503030203020204" pitchFamily="34" charset="0"/>
            </a:endParaRPr>
          </a:p>
          <a:p>
            <a:pPr marL="714375" lvl="1" indent="-257175"/>
            <a:r>
              <a:rPr lang="en-US" sz="1800" dirty="0" smtClean="0">
                <a:solidFill>
                  <a:schemeClr val="bg1">
                    <a:lumMod val="65000"/>
                  </a:schemeClr>
                </a:solidFill>
                <a:latin typeface="Huawei Sans" panose="020C0503030203020204" pitchFamily="34" charset="0"/>
              </a:rPr>
              <a:t>IKE</a:t>
            </a:r>
          </a:p>
          <a:p>
            <a:pPr marL="714375" lvl="1" indent="-257175"/>
            <a:r>
              <a:rPr lang="en-US" sz="1800" dirty="0" smtClean="0">
                <a:solidFill>
                  <a:schemeClr val="bg1">
                    <a:lumMod val="65000"/>
                  </a:schemeClr>
                </a:solidFill>
                <a:latin typeface="Huawei Sans" panose="020C0503030203020204" pitchFamily="34" charset="0"/>
              </a:rPr>
              <a:t>Advanced IPsec Functions</a:t>
            </a:r>
            <a:endParaRPr lang="en-US" altLang="zh-CN" sz="1800" dirty="0" smtClean="0">
              <a:solidFill>
                <a:schemeClr val="bg1">
                  <a:lumMod val="65000"/>
                </a:schemeClr>
              </a:solidFill>
              <a:latin typeface="Huawei Sans" panose="020C0503030203020204" pitchFamily="34" charset="0"/>
              <a:sym typeface="Huawei Sans" panose="020C0503030203020204" pitchFamily="34" charset="0"/>
            </a:endParaRPr>
          </a:p>
          <a:p>
            <a:pPr marL="742950" lvl="1" indent="-285750">
              <a:buSzPct val="60000"/>
              <a:buFont typeface="Wingdings" panose="05000000000000000000" pitchFamily="2" charset="2"/>
              <a:buChar char="n"/>
            </a:pPr>
            <a:r>
              <a:rPr lang="en-US" sz="1800" b="1" dirty="0"/>
              <a:t>IPsec Configuration Examples</a:t>
            </a:r>
          </a:p>
          <a:p>
            <a:pPr marL="714375" lvl="1" indent="-257175"/>
            <a:r>
              <a:rPr lang="en-US" sz="1800" dirty="0" smtClean="0">
                <a:solidFill>
                  <a:schemeClr val="bg1">
                    <a:lumMod val="65000"/>
                  </a:schemeClr>
                </a:solidFill>
                <a:latin typeface="Huawei Sans" panose="020C0503030203020204" pitchFamily="34" charset="0"/>
              </a:rPr>
              <a:t>Example for Configuring Campus IPsec VPN Interconnection</a:t>
            </a:r>
            <a:endParaRPr lang="en-US" altLang="zh-CN" dirty="0" smtClean="0">
              <a:solidFill>
                <a:schemeClr val="bg1">
                  <a:lumMod val="65000"/>
                </a:schemeClr>
              </a:solidFill>
              <a:latin typeface="Huawei Sans" panose="020C0503030203020204" pitchFamily="34" charset="0"/>
              <a:sym typeface="Huawei Sans" panose="020C0503030203020204" pitchFamily="34" charset="0"/>
            </a:endParaRPr>
          </a:p>
          <a:p>
            <a:r>
              <a:rPr lang="en-US" sz="2000" dirty="0" smtClean="0">
                <a:solidFill>
                  <a:schemeClr val="bg1">
                    <a:lumMod val="65000"/>
                  </a:schemeClr>
                </a:solidFill>
                <a:latin typeface="Huawei Sans" panose="020C0503030203020204" pitchFamily="34" charset="0"/>
              </a:rPr>
              <a:t>Campus Multi-Branch Interconnection Technology: SD-WAN</a:t>
            </a:r>
            <a:endParaRPr lang="en-US" sz="2000" dirty="0">
              <a:solidFill>
                <a:schemeClr val="bg1">
                  <a:lumMod val="65000"/>
                </a:schemeClr>
              </a:solidFill>
              <a:latin typeface="Huawei Sans" panose="020C0503030203020204" pitchFamily="34" charset="0"/>
            </a:endParaRPr>
          </a:p>
        </p:txBody>
      </p:sp>
    </p:spTree>
    <p:extLst>
      <p:ext uri="{BB962C8B-B14F-4D97-AF65-F5344CB8AC3E}">
        <p14:creationId xmlns:p14="http://schemas.microsoft.com/office/powerpoint/2010/main" val="73412459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Configuring an IKE Proposal (1)</a:t>
            </a:r>
            <a:endParaRPr lang="en-US" altLang="zh-CN" dirty="0">
              <a:sym typeface="Huawei Sans" panose="020C0503030203020204" pitchFamily="34" charset="0"/>
            </a:endParaRPr>
          </a:p>
        </p:txBody>
      </p:sp>
      <p:sp>
        <p:nvSpPr>
          <p:cNvPr id="14" name="矩形 13"/>
          <p:cNvSpPr/>
          <p:nvPr/>
        </p:nvSpPr>
        <p:spPr>
          <a:xfrm>
            <a:off x="900926" y="1376710"/>
            <a:ext cx="10848160" cy="338554"/>
          </a:xfrm>
          <a:prstGeom prst="rect">
            <a:avLst/>
          </a:prstGeom>
          <a:solidFill>
            <a:srgbClr val="D9D9D9"/>
          </a:solidFill>
          <a:ln>
            <a:noFill/>
          </a:ln>
        </p:spPr>
        <p:txBody>
          <a:bodyPr wrap="square">
            <a:spAutoFit/>
          </a:bodyPr>
          <a:lstStyle/>
          <a:p>
            <a:pPr fontAlgn="ctr"/>
            <a:r>
              <a:rPr lang="en-US" sz="1600" dirty="0" smtClean="0">
                <a:latin typeface="Huawei Sans" panose="020C0503030203020204" pitchFamily="34" charset="0"/>
              </a:rPr>
              <a:t>[Huawei] </a:t>
            </a:r>
            <a:r>
              <a:rPr lang="en-US" sz="1600" b="1" dirty="0" err="1" smtClean="0">
                <a:latin typeface="Huawei Sans" panose="020C0503030203020204" pitchFamily="34" charset="0"/>
              </a:rPr>
              <a:t>ike</a:t>
            </a:r>
            <a:r>
              <a:rPr lang="en-US" sz="1600" b="1" dirty="0" smtClean="0">
                <a:latin typeface="Huawei Sans" panose="020C0503030203020204" pitchFamily="34" charset="0"/>
              </a:rPr>
              <a:t> proposal </a:t>
            </a:r>
            <a:r>
              <a:rPr lang="en-US" sz="1600" i="1" dirty="0" smtClean="0">
                <a:latin typeface="Huawei Sans" panose="020C0503030203020204" pitchFamily="34" charset="0"/>
              </a:rPr>
              <a:t>proposal-number</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p:cNvSpPr/>
          <p:nvPr/>
        </p:nvSpPr>
        <p:spPr>
          <a:xfrm>
            <a:off x="455612" y="944563"/>
            <a:ext cx="10908778" cy="338554"/>
          </a:xfrm>
          <a:prstGeom prst="rect">
            <a:avLst/>
          </a:prstGeom>
          <a:ln>
            <a:noFill/>
          </a:ln>
        </p:spPr>
        <p:txBody>
          <a:bodyPr wrap="square">
            <a:spAutoFit/>
          </a:bodyPr>
          <a:lstStyle/>
          <a:p>
            <a:pPr marL="342900" indent="-342900" fontAlgn="ctr">
              <a:buFont typeface="+mj-lt"/>
              <a:buAutoNum type="arabicPeriod"/>
            </a:pPr>
            <a:r>
              <a:rPr lang="en-US" sz="1600" dirty="0" smtClean="0">
                <a:latin typeface="Huawei Sans" panose="020C0503030203020204" pitchFamily="34" charset="0"/>
              </a:rPr>
              <a:t>Create an IKE proposal.</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6" name="矩形 15"/>
          <p:cNvSpPr/>
          <p:nvPr/>
        </p:nvSpPr>
        <p:spPr>
          <a:xfrm>
            <a:off x="900926" y="1789807"/>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Create an IKE proposal and enter the IKE proposal view.</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7" name="矩形 16"/>
          <p:cNvSpPr/>
          <p:nvPr/>
        </p:nvSpPr>
        <p:spPr>
          <a:xfrm>
            <a:off x="900926" y="2711221"/>
            <a:ext cx="10848160" cy="338554"/>
          </a:xfrm>
          <a:prstGeom prst="rect">
            <a:avLst/>
          </a:prstGeom>
          <a:solidFill>
            <a:srgbClr val="D9D9D9"/>
          </a:solidFill>
          <a:ln>
            <a:noFill/>
          </a:ln>
        </p:spPr>
        <p:txBody>
          <a:bodyPr wrap="square">
            <a:spAutoFit/>
          </a:bodyPr>
          <a:lstStyle/>
          <a:p>
            <a:pPr fontAlgn="ctr"/>
            <a:r>
              <a:rPr lang="en-US" sz="1600" dirty="0" smtClean="0">
                <a:latin typeface="Huawei Sans" panose="020C0503030203020204" pitchFamily="34" charset="0"/>
              </a:rPr>
              <a:t>[Huawei-ike-proposal-10]</a:t>
            </a:r>
            <a:r>
              <a:rPr lang="en-US" sz="1600" b="1" dirty="0" smtClean="0">
                <a:latin typeface="Huawei Sans" panose="020C0503030203020204" pitchFamily="34" charset="0"/>
              </a:rPr>
              <a:t>authentication-method { pre-share | </a:t>
            </a:r>
            <a:r>
              <a:rPr lang="en-US" sz="1600" b="1" dirty="0" err="1" smtClean="0">
                <a:latin typeface="Huawei Sans" panose="020C0503030203020204" pitchFamily="34" charset="0"/>
              </a:rPr>
              <a:t>rsa</a:t>
            </a:r>
            <a:r>
              <a:rPr lang="en-US" sz="1600" b="1" dirty="0" smtClean="0">
                <a:latin typeface="Huawei Sans" panose="020C0503030203020204" pitchFamily="34" charset="0"/>
              </a:rPr>
              <a:t>-signature | digital-envelope [ version 2.0 ]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8" name="矩形 17"/>
          <p:cNvSpPr/>
          <p:nvPr/>
        </p:nvSpPr>
        <p:spPr>
          <a:xfrm>
            <a:off x="455612" y="2279074"/>
            <a:ext cx="10908778" cy="338554"/>
          </a:xfrm>
          <a:prstGeom prst="rect">
            <a:avLst/>
          </a:prstGeom>
        </p:spPr>
        <p:txBody>
          <a:bodyPr wrap="square">
            <a:spAutoFit/>
          </a:bodyPr>
          <a:lstStyle/>
          <a:p>
            <a:pPr marL="342900" indent="-342900" fontAlgn="ctr">
              <a:buFont typeface="+mj-lt"/>
              <a:buAutoNum type="arabicPeriod" startAt="2"/>
            </a:pPr>
            <a:r>
              <a:rPr lang="en-US" sz="1600" dirty="0" smtClean="0">
                <a:latin typeface="Huawei Sans" panose="020C0503030203020204" pitchFamily="34" charset="0"/>
              </a:rPr>
              <a:t>Configure the authentication method for the IKEv1 proposal.</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9" name="矩形 18"/>
          <p:cNvSpPr/>
          <p:nvPr/>
        </p:nvSpPr>
        <p:spPr>
          <a:xfrm>
            <a:off x="900926" y="3198086"/>
            <a:ext cx="10608699" cy="830997"/>
          </a:xfrm>
          <a:prstGeom prst="rect">
            <a:avLst/>
          </a:prstGeom>
        </p:spPr>
        <p:txBody>
          <a:bodyPr wrap="square">
            <a:spAutoFit/>
          </a:bodyPr>
          <a:lstStyle/>
          <a:p>
            <a:pPr fontAlgn="ctr"/>
            <a:r>
              <a:rPr lang="en-US" sz="1600" dirty="0" smtClean="0">
                <a:latin typeface="Huawei Sans" panose="020C0503030203020204" pitchFamily="34" charset="0"/>
              </a:rPr>
              <a:t>By default, an IKE proposal uses PSK authentication.</a:t>
            </a:r>
          </a:p>
          <a:p>
            <a:pPr fontAlgn="ctr"/>
            <a:r>
              <a:rPr lang="en-US" sz="1600" dirty="0" smtClean="0">
                <a:latin typeface="Huawei Sans" panose="020C0503030203020204" pitchFamily="34" charset="0"/>
              </a:rPr>
              <a:t>In IKE negotiation, the authentication methods in the IKE proposals used by the IKE peers on both ends must be the same. Otherwise, IKE negotiation fails.</a:t>
            </a:r>
            <a:endParaRPr lang="en-US" sz="1600" dirty="0">
              <a:latin typeface="Huawei Sans" panose="020C0503030203020204" pitchFamily="34" charset="0"/>
            </a:endParaRPr>
          </a:p>
        </p:txBody>
      </p:sp>
      <p:sp>
        <p:nvSpPr>
          <p:cNvPr id="20" name="矩形 19"/>
          <p:cNvSpPr/>
          <p:nvPr/>
        </p:nvSpPr>
        <p:spPr>
          <a:xfrm>
            <a:off x="900926" y="4519110"/>
            <a:ext cx="10848161" cy="338554"/>
          </a:xfrm>
          <a:prstGeom prst="rect">
            <a:avLst/>
          </a:prstGeom>
          <a:solidFill>
            <a:srgbClr val="D9D9D9"/>
          </a:solidFill>
          <a:ln>
            <a:noFill/>
          </a:ln>
        </p:spPr>
        <p:txBody>
          <a:bodyPr wrap="square">
            <a:spAutoFit/>
          </a:bodyPr>
          <a:lstStyle/>
          <a:p>
            <a:pPr fontAlgn="ctr"/>
            <a:r>
              <a:rPr lang="en-US" sz="1600" dirty="0" smtClean="0">
                <a:latin typeface="Huawei Sans" panose="020C0503030203020204" pitchFamily="34" charset="0"/>
              </a:rPr>
              <a:t>[Huawei-ike-proposal-10]</a:t>
            </a:r>
            <a:r>
              <a:rPr lang="en-US" sz="1600" b="1" dirty="0" smtClean="0">
                <a:latin typeface="Huawei Sans" panose="020C0503030203020204" pitchFamily="34" charset="0"/>
              </a:rPr>
              <a:t>authentication-algorithm { md5 | sha1 | sha2-256 | sha2-384 | sha2-512 | sm3 }</a:t>
            </a:r>
            <a:endParaRPr lang="en-US" altLang="zh-CN" sz="1600" b="1"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1" name="矩形 20"/>
          <p:cNvSpPr/>
          <p:nvPr/>
        </p:nvSpPr>
        <p:spPr>
          <a:xfrm>
            <a:off x="455612" y="4086963"/>
            <a:ext cx="10908778" cy="338554"/>
          </a:xfrm>
          <a:prstGeom prst="rect">
            <a:avLst/>
          </a:prstGeom>
        </p:spPr>
        <p:txBody>
          <a:bodyPr wrap="square">
            <a:spAutoFit/>
          </a:bodyPr>
          <a:lstStyle/>
          <a:p>
            <a:pPr marL="342900" indent="-342900" fontAlgn="ctr">
              <a:buFont typeface="+mj-lt"/>
              <a:buAutoNum type="arabicPeriod" startAt="3"/>
            </a:pPr>
            <a:r>
              <a:rPr lang="en-US" sz="1600" dirty="0" smtClean="0">
                <a:latin typeface="Huawei Sans" panose="020C0503030203020204" pitchFamily="34" charset="0"/>
              </a:rPr>
              <a:t>Configure the authentication algorithm used in IKEv1 negotiation.</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2" name="矩形 21"/>
          <p:cNvSpPr/>
          <p:nvPr/>
        </p:nvSpPr>
        <p:spPr>
          <a:xfrm>
            <a:off x="900926" y="4951257"/>
            <a:ext cx="10608699" cy="338554"/>
          </a:xfrm>
          <a:prstGeom prst="rect">
            <a:avLst/>
          </a:prstGeom>
        </p:spPr>
        <p:txBody>
          <a:bodyPr wrap="square">
            <a:spAutoFit/>
          </a:bodyPr>
          <a:lstStyle/>
          <a:p>
            <a:pPr fontAlgn="ctr"/>
            <a:r>
              <a:rPr lang="en-US" sz="1600" dirty="0" smtClean="0">
                <a:latin typeface="Huawei Sans" panose="020C0503030203020204" pitchFamily="34" charset="0"/>
              </a:rPr>
              <a:t>By default, the SHA2-256 authentication algorithm is used for IKEv1 negotiation.</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654099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Overview of Traditional Enterprise WANs</a:t>
            </a:r>
            <a:endParaRPr lang="en-US" altLang="zh-CN" dirty="0">
              <a:sym typeface="Huawei Sans" panose="020C0503030203020204" pitchFamily="34" charset="0"/>
            </a:endParaRPr>
          </a:p>
        </p:txBody>
      </p:sp>
      <p:cxnSp>
        <p:nvCxnSpPr>
          <p:cNvPr id="67" name="直接连接符 66"/>
          <p:cNvCxnSpPr/>
          <p:nvPr/>
        </p:nvCxnSpPr>
        <p:spPr>
          <a:xfrm>
            <a:off x="3704199" y="2894417"/>
            <a:ext cx="635000" cy="0"/>
          </a:xfrm>
          <a:prstGeom prst="line">
            <a:avLst/>
          </a:prstGeom>
          <a:ln w="28575">
            <a:solidFill>
              <a:srgbClr val="BFBFBF"/>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H="1">
            <a:off x="1890305" y="2955048"/>
            <a:ext cx="266603" cy="258824"/>
          </a:xfrm>
          <a:prstGeom prst="line">
            <a:avLst/>
          </a:prstGeom>
          <a:ln w="28575">
            <a:solidFill>
              <a:srgbClr val="BFBFBF"/>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2011818" y="2622762"/>
            <a:ext cx="635000" cy="0"/>
          </a:xfrm>
          <a:prstGeom prst="line">
            <a:avLst/>
          </a:prstGeom>
          <a:ln w="28575">
            <a:solidFill>
              <a:srgbClr val="BFBFBF"/>
            </a:solidFill>
          </a:ln>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455613" y="1459026"/>
            <a:ext cx="5335805" cy="4733024"/>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圆角矩形 11"/>
          <p:cNvSpPr/>
          <p:nvPr/>
        </p:nvSpPr>
        <p:spPr>
          <a:xfrm>
            <a:off x="6000750" y="1459026"/>
            <a:ext cx="5409409" cy="4733024"/>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矩形 32"/>
          <p:cNvSpPr/>
          <p:nvPr/>
        </p:nvSpPr>
        <p:spPr>
          <a:xfrm>
            <a:off x="455614" y="3672942"/>
            <a:ext cx="5269410" cy="2580194"/>
          </a:xfrm>
          <a:prstGeom prst="rect">
            <a:avLst/>
          </a:prstGeom>
        </p:spPr>
        <p:txBody>
          <a:bodyPr wrap="square">
            <a:spAutoFit/>
          </a:bodyPr>
          <a:lstStyle/>
          <a:p>
            <a:pPr lvl="0" fontAlgn="ctr">
              <a:lnSpc>
                <a:spcPts val="2200"/>
              </a:lnSpc>
              <a:spcAft>
                <a:spcPts val="600"/>
              </a:spcAft>
            </a:pPr>
            <a:r>
              <a:rPr lang="en-US" sz="1200" dirty="0" smtClean="0">
                <a:solidFill>
                  <a:prstClr val="black"/>
                </a:solidFill>
                <a:latin typeface="Huawei Sans" panose="020C0503030203020204" pitchFamily="34" charset="0"/>
              </a:rPr>
              <a:t>A WAN is a long-distance communications network that connects multiple LANs or MANs across different geographic areas. With WANs, enterprises can connect their branches across the globe.</a:t>
            </a:r>
            <a:endPar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lvl="0" fontAlgn="ctr">
              <a:lnSpc>
                <a:spcPts val="2200"/>
              </a:lnSpc>
              <a:spcAft>
                <a:spcPts val="600"/>
              </a:spcAft>
            </a:pPr>
            <a:r>
              <a:rPr lang="en-US" sz="1200" b="1" dirty="0" smtClean="0">
                <a:solidFill>
                  <a:prstClr val="black"/>
                </a:solidFill>
                <a:latin typeface="Huawei Sans" panose="020C0503030203020204" pitchFamily="34" charset="0"/>
              </a:rPr>
              <a:t>Traditional enterprise WANs have two major interconnection modes:</a:t>
            </a:r>
          </a:p>
          <a:p>
            <a:pPr marL="285750" lvl="0" indent="-285750" fontAlgn="ctr">
              <a:lnSpc>
                <a:spcPts val="2200"/>
              </a:lnSpc>
              <a:spcAft>
                <a:spcPts val="600"/>
              </a:spcAft>
              <a:buFont typeface="Arial" panose="020B0604020202020204" pitchFamily="34" charset="0"/>
              <a:buChar char="•"/>
            </a:pPr>
            <a:r>
              <a:rPr lang="en-US" sz="1200" dirty="0" smtClean="0">
                <a:solidFill>
                  <a:prstClr val="black"/>
                </a:solidFill>
                <a:latin typeface="Huawei Sans" panose="020C0503030203020204" pitchFamily="34" charset="0"/>
              </a:rPr>
              <a:t>Enterprises deploy or rent carriers' fiber lines to build an interconnection network.</a:t>
            </a:r>
          </a:p>
          <a:p>
            <a:pPr marL="285750" lvl="0" indent="-285750" fontAlgn="ctr">
              <a:lnSpc>
                <a:spcPts val="2200"/>
              </a:lnSpc>
              <a:spcAft>
                <a:spcPts val="600"/>
              </a:spcAft>
              <a:buFont typeface="Arial" panose="020B0604020202020204" pitchFamily="34" charset="0"/>
              <a:buChar char="•"/>
            </a:pPr>
            <a:r>
              <a:rPr lang="en-US" sz="1200" dirty="0" smtClean="0">
                <a:solidFill>
                  <a:prstClr val="black"/>
                </a:solidFill>
                <a:latin typeface="Huawei Sans" panose="020C0503030203020204" pitchFamily="34" charset="0"/>
              </a:rPr>
              <a:t>Enterprises rent carriers' transmission or data networks to achieve interconnection.</a:t>
            </a:r>
            <a:endParaRPr lang="en-US" sz="1200" dirty="0">
              <a:solidFill>
                <a:prstClr val="black"/>
              </a:solidFill>
              <a:latin typeface="Huawei Sans" panose="020C0503030203020204" pitchFamily="34" charset="0"/>
            </a:endParaRPr>
          </a:p>
        </p:txBody>
      </p:sp>
      <p:sp>
        <p:nvSpPr>
          <p:cNvPr id="34" name="Freeform 159"/>
          <p:cNvSpPr/>
          <p:nvPr/>
        </p:nvSpPr>
        <p:spPr>
          <a:xfrm flipH="1">
            <a:off x="4339199" y="2391693"/>
            <a:ext cx="1350992" cy="70620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圆角矩形 34"/>
          <p:cNvSpPr/>
          <p:nvPr/>
        </p:nvSpPr>
        <p:spPr>
          <a:xfrm>
            <a:off x="455613" y="1050669"/>
            <a:ext cx="5335805"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rPr>
              <a:t>Concept of enterprise WANs</a:t>
            </a:r>
          </a:p>
        </p:txBody>
      </p:sp>
      <p:sp>
        <p:nvSpPr>
          <p:cNvPr id="36" name="圆角矩形 35"/>
          <p:cNvSpPr/>
          <p:nvPr/>
        </p:nvSpPr>
        <p:spPr>
          <a:xfrm>
            <a:off x="6000750" y="1050669"/>
            <a:ext cx="5409409"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rPr>
              <a:t>Constantly evolving WAN private line technologies</a:t>
            </a:r>
          </a:p>
        </p:txBody>
      </p:sp>
      <p:sp>
        <p:nvSpPr>
          <p:cNvPr id="44" name="Freeform 159"/>
          <p:cNvSpPr/>
          <p:nvPr/>
        </p:nvSpPr>
        <p:spPr>
          <a:xfrm flipH="1">
            <a:off x="804091" y="1856281"/>
            <a:ext cx="1440756" cy="75312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46" name="图片 4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1546" y="2434725"/>
            <a:ext cx="368827" cy="302438"/>
          </a:xfrm>
          <a:prstGeom prst="rect">
            <a:avLst/>
          </a:prstGeom>
        </p:spPr>
      </p:pic>
      <p:sp>
        <p:nvSpPr>
          <p:cNvPr id="47" name="Freeform 159"/>
          <p:cNvSpPr/>
          <p:nvPr/>
        </p:nvSpPr>
        <p:spPr>
          <a:xfrm flipH="1">
            <a:off x="553451" y="2919818"/>
            <a:ext cx="1440756" cy="75312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Freeform 186"/>
          <p:cNvSpPr>
            <a:spLocks noEditPoints="1"/>
          </p:cNvSpPr>
          <p:nvPr/>
        </p:nvSpPr>
        <p:spPr bwMode="auto">
          <a:xfrm>
            <a:off x="1177793" y="3117075"/>
            <a:ext cx="402880" cy="404024"/>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49"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50906" y="3071913"/>
            <a:ext cx="368827" cy="302438"/>
          </a:xfrm>
          <a:prstGeom prst="rect">
            <a:avLst/>
          </a:prstGeom>
        </p:spPr>
      </p:pic>
      <p:pic>
        <p:nvPicPr>
          <p:cNvPr id="50" name="图片 4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38857" y="2750043"/>
            <a:ext cx="368827" cy="302438"/>
          </a:xfrm>
          <a:prstGeom prst="rect">
            <a:avLst/>
          </a:prstGeom>
        </p:spPr>
      </p:pic>
      <p:sp>
        <p:nvSpPr>
          <p:cNvPr id="52" name="文本框 51"/>
          <p:cNvSpPr txBox="1"/>
          <p:nvPr/>
        </p:nvSpPr>
        <p:spPr>
          <a:xfrm>
            <a:off x="919222" y="2110733"/>
            <a:ext cx="595967"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DC</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 name="文本框 52"/>
          <p:cNvSpPr txBox="1"/>
          <p:nvPr/>
        </p:nvSpPr>
        <p:spPr>
          <a:xfrm>
            <a:off x="581787" y="3235623"/>
            <a:ext cx="596006"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HQ</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 name="Freeform 30"/>
          <p:cNvSpPr>
            <a:spLocks noEditPoints="1"/>
          </p:cNvSpPr>
          <p:nvPr/>
        </p:nvSpPr>
        <p:spPr bwMode="auto">
          <a:xfrm>
            <a:off x="1524469" y="1904646"/>
            <a:ext cx="261937" cy="638175"/>
          </a:xfrm>
          <a:custGeom>
            <a:avLst/>
            <a:gdLst/>
            <a:ahLst/>
            <a:cxnLst>
              <a:cxn ang="0">
                <a:pos x="2156" y="993"/>
              </a:cxn>
              <a:cxn ang="0">
                <a:pos x="4056" y="3975"/>
              </a:cxn>
              <a:cxn ang="0">
                <a:pos x="3497" y="2787"/>
              </a:cxn>
              <a:cxn ang="0">
                <a:pos x="3497" y="3320"/>
              </a:cxn>
              <a:cxn ang="0">
                <a:pos x="4076" y="4477"/>
              </a:cxn>
              <a:cxn ang="0">
                <a:pos x="3574" y="13182"/>
              </a:cxn>
              <a:cxn ang="0">
                <a:pos x="3574" y="13682"/>
              </a:cxn>
              <a:cxn ang="0">
                <a:pos x="3763" y="11440"/>
              </a:cxn>
              <a:cxn ang="0">
                <a:pos x="1316" y="11940"/>
              </a:cxn>
              <a:cxn ang="0">
                <a:pos x="4076" y="8829"/>
              </a:cxn>
              <a:cxn ang="0">
                <a:pos x="2822" y="8829"/>
              </a:cxn>
              <a:cxn ang="0">
                <a:pos x="1818" y="8458"/>
              </a:cxn>
              <a:cxn ang="0">
                <a:pos x="564" y="7088"/>
              </a:cxn>
              <a:cxn ang="0">
                <a:pos x="3679" y="7587"/>
              </a:cxn>
              <a:cxn ang="0">
                <a:pos x="1065" y="4477"/>
              </a:cxn>
              <a:cxn ang="0">
                <a:pos x="1096" y="4477"/>
              </a:cxn>
              <a:cxn ang="0">
                <a:pos x="2570" y="4976"/>
              </a:cxn>
              <a:cxn ang="0">
                <a:pos x="1086" y="4976"/>
              </a:cxn>
              <a:cxn ang="0">
                <a:pos x="3574" y="15423"/>
              </a:cxn>
              <a:cxn ang="0">
                <a:pos x="2822" y="15423"/>
              </a:cxn>
              <a:cxn ang="0">
                <a:pos x="2070" y="15423"/>
              </a:cxn>
              <a:cxn ang="0">
                <a:pos x="1316" y="15423"/>
              </a:cxn>
              <a:cxn ang="0">
                <a:pos x="564" y="15423"/>
              </a:cxn>
              <a:cxn ang="0">
                <a:pos x="2822" y="14552"/>
              </a:cxn>
              <a:cxn ang="0">
                <a:pos x="1316" y="14552"/>
              </a:cxn>
              <a:cxn ang="0">
                <a:pos x="564" y="14552"/>
              </a:cxn>
              <a:cxn ang="0">
                <a:pos x="3574" y="12811"/>
              </a:cxn>
              <a:cxn ang="0">
                <a:pos x="2822" y="12811"/>
              </a:cxn>
              <a:cxn ang="0">
                <a:pos x="2070" y="12811"/>
              </a:cxn>
              <a:cxn ang="0">
                <a:pos x="1316" y="12811"/>
              </a:cxn>
              <a:cxn ang="0">
                <a:pos x="564" y="12811"/>
              </a:cxn>
              <a:cxn ang="0">
                <a:pos x="3574" y="11070"/>
              </a:cxn>
              <a:cxn ang="0">
                <a:pos x="2822" y="11070"/>
              </a:cxn>
              <a:cxn ang="0">
                <a:pos x="2070" y="11070"/>
              </a:cxn>
              <a:cxn ang="0">
                <a:pos x="1316" y="11070"/>
              </a:cxn>
              <a:cxn ang="0">
                <a:pos x="564" y="11070"/>
              </a:cxn>
              <a:cxn ang="0">
                <a:pos x="3574" y="10199"/>
              </a:cxn>
              <a:cxn ang="0">
                <a:pos x="1316" y="10199"/>
              </a:cxn>
              <a:cxn ang="0">
                <a:pos x="564" y="10199"/>
              </a:cxn>
              <a:cxn ang="0">
                <a:pos x="2070" y="9329"/>
              </a:cxn>
              <a:cxn ang="0">
                <a:pos x="1316" y="9329"/>
              </a:cxn>
              <a:cxn ang="0">
                <a:pos x="564" y="9329"/>
              </a:cxn>
              <a:cxn ang="0">
                <a:pos x="3574" y="8458"/>
              </a:cxn>
              <a:cxn ang="0">
                <a:pos x="2070" y="8458"/>
              </a:cxn>
              <a:cxn ang="0">
                <a:pos x="3574" y="6717"/>
              </a:cxn>
              <a:cxn ang="0">
                <a:pos x="2070" y="6717"/>
              </a:cxn>
              <a:cxn ang="0">
                <a:pos x="1316" y="6717"/>
              </a:cxn>
              <a:cxn ang="0">
                <a:pos x="564" y="6717"/>
              </a:cxn>
              <a:cxn ang="0">
                <a:pos x="3574" y="5847"/>
              </a:cxn>
              <a:cxn ang="0">
                <a:pos x="2822" y="5847"/>
              </a:cxn>
              <a:cxn ang="0">
                <a:pos x="2070" y="5847"/>
              </a:cxn>
              <a:cxn ang="0">
                <a:pos x="564" y="5847"/>
              </a:cxn>
            </a:cxnLst>
            <a:rect l="0" t="0" r="r" b="b"/>
            <a:pathLst>
              <a:path w="4640" h="16096">
                <a:moveTo>
                  <a:pt x="0" y="16096"/>
                </a:moveTo>
                <a:lnTo>
                  <a:pt x="0" y="3975"/>
                </a:lnTo>
                <a:lnTo>
                  <a:pt x="584" y="3975"/>
                </a:lnTo>
                <a:lnTo>
                  <a:pt x="584" y="2624"/>
                </a:lnTo>
                <a:lnTo>
                  <a:pt x="2156" y="993"/>
                </a:lnTo>
                <a:lnTo>
                  <a:pt x="2156" y="0"/>
                </a:lnTo>
                <a:lnTo>
                  <a:pt x="2484" y="0"/>
                </a:lnTo>
                <a:lnTo>
                  <a:pt x="2484" y="1015"/>
                </a:lnTo>
                <a:lnTo>
                  <a:pt x="4056" y="2624"/>
                </a:lnTo>
                <a:lnTo>
                  <a:pt x="4056" y="3975"/>
                </a:lnTo>
                <a:lnTo>
                  <a:pt x="4640" y="3975"/>
                </a:lnTo>
                <a:lnTo>
                  <a:pt x="4640" y="16096"/>
                </a:lnTo>
                <a:lnTo>
                  <a:pt x="0" y="16096"/>
                </a:lnTo>
                <a:close/>
                <a:moveTo>
                  <a:pt x="1143" y="2787"/>
                </a:moveTo>
                <a:lnTo>
                  <a:pt x="3497" y="2787"/>
                </a:lnTo>
                <a:lnTo>
                  <a:pt x="3497" y="3158"/>
                </a:lnTo>
                <a:lnTo>
                  <a:pt x="1143" y="3158"/>
                </a:lnTo>
                <a:lnTo>
                  <a:pt x="1143" y="2787"/>
                </a:lnTo>
                <a:close/>
                <a:moveTo>
                  <a:pt x="1143" y="3320"/>
                </a:moveTo>
                <a:lnTo>
                  <a:pt x="3497" y="3320"/>
                </a:lnTo>
                <a:lnTo>
                  <a:pt x="3497" y="3692"/>
                </a:lnTo>
                <a:lnTo>
                  <a:pt x="1143" y="3692"/>
                </a:lnTo>
                <a:lnTo>
                  <a:pt x="1143" y="3320"/>
                </a:lnTo>
                <a:close/>
                <a:moveTo>
                  <a:pt x="3574" y="4477"/>
                </a:moveTo>
                <a:lnTo>
                  <a:pt x="4076" y="4477"/>
                </a:lnTo>
                <a:lnTo>
                  <a:pt x="4076" y="4976"/>
                </a:lnTo>
                <a:lnTo>
                  <a:pt x="3574" y="4976"/>
                </a:lnTo>
                <a:lnTo>
                  <a:pt x="3574" y="4477"/>
                </a:lnTo>
                <a:close/>
                <a:moveTo>
                  <a:pt x="1316" y="13182"/>
                </a:moveTo>
                <a:lnTo>
                  <a:pt x="3574" y="13182"/>
                </a:lnTo>
                <a:lnTo>
                  <a:pt x="3846" y="13182"/>
                </a:lnTo>
                <a:lnTo>
                  <a:pt x="4076" y="13182"/>
                </a:lnTo>
                <a:lnTo>
                  <a:pt x="4076" y="13682"/>
                </a:lnTo>
                <a:lnTo>
                  <a:pt x="3846" y="13682"/>
                </a:lnTo>
                <a:lnTo>
                  <a:pt x="3574" y="13682"/>
                </a:lnTo>
                <a:lnTo>
                  <a:pt x="1316" y="13682"/>
                </a:lnTo>
                <a:lnTo>
                  <a:pt x="1316" y="13182"/>
                </a:lnTo>
                <a:close/>
                <a:moveTo>
                  <a:pt x="1316" y="11440"/>
                </a:moveTo>
                <a:lnTo>
                  <a:pt x="3574" y="11440"/>
                </a:lnTo>
                <a:lnTo>
                  <a:pt x="3763" y="11440"/>
                </a:lnTo>
                <a:lnTo>
                  <a:pt x="4076" y="11440"/>
                </a:lnTo>
                <a:lnTo>
                  <a:pt x="4076" y="11940"/>
                </a:lnTo>
                <a:lnTo>
                  <a:pt x="3763" y="11940"/>
                </a:lnTo>
                <a:lnTo>
                  <a:pt x="3574" y="11940"/>
                </a:lnTo>
                <a:lnTo>
                  <a:pt x="1316" y="11940"/>
                </a:lnTo>
                <a:lnTo>
                  <a:pt x="1316" y="11440"/>
                </a:lnTo>
                <a:close/>
                <a:moveTo>
                  <a:pt x="2822" y="8829"/>
                </a:moveTo>
                <a:lnTo>
                  <a:pt x="3220" y="8829"/>
                </a:lnTo>
                <a:lnTo>
                  <a:pt x="3324" y="8829"/>
                </a:lnTo>
                <a:lnTo>
                  <a:pt x="4076" y="8829"/>
                </a:lnTo>
                <a:lnTo>
                  <a:pt x="4076" y="9329"/>
                </a:lnTo>
                <a:lnTo>
                  <a:pt x="3324" y="9329"/>
                </a:lnTo>
                <a:lnTo>
                  <a:pt x="3220" y="9329"/>
                </a:lnTo>
                <a:lnTo>
                  <a:pt x="2822" y="9329"/>
                </a:lnTo>
                <a:lnTo>
                  <a:pt x="2822" y="8829"/>
                </a:lnTo>
                <a:close/>
                <a:moveTo>
                  <a:pt x="564" y="7958"/>
                </a:moveTo>
                <a:lnTo>
                  <a:pt x="878" y="7958"/>
                </a:lnTo>
                <a:lnTo>
                  <a:pt x="1066" y="7958"/>
                </a:lnTo>
                <a:lnTo>
                  <a:pt x="1818" y="7958"/>
                </a:lnTo>
                <a:lnTo>
                  <a:pt x="1818" y="8458"/>
                </a:lnTo>
                <a:lnTo>
                  <a:pt x="1066" y="8458"/>
                </a:lnTo>
                <a:lnTo>
                  <a:pt x="878" y="8458"/>
                </a:lnTo>
                <a:lnTo>
                  <a:pt x="564" y="8458"/>
                </a:lnTo>
                <a:lnTo>
                  <a:pt x="564" y="7958"/>
                </a:lnTo>
                <a:close/>
                <a:moveTo>
                  <a:pt x="564" y="7088"/>
                </a:moveTo>
                <a:lnTo>
                  <a:pt x="3574" y="7088"/>
                </a:lnTo>
                <a:lnTo>
                  <a:pt x="3679" y="7088"/>
                </a:lnTo>
                <a:lnTo>
                  <a:pt x="4076" y="7088"/>
                </a:lnTo>
                <a:lnTo>
                  <a:pt x="4076" y="7587"/>
                </a:lnTo>
                <a:lnTo>
                  <a:pt x="3679" y="7587"/>
                </a:lnTo>
                <a:lnTo>
                  <a:pt x="3574" y="7587"/>
                </a:lnTo>
                <a:lnTo>
                  <a:pt x="564" y="7587"/>
                </a:lnTo>
                <a:lnTo>
                  <a:pt x="564" y="7088"/>
                </a:lnTo>
                <a:close/>
                <a:moveTo>
                  <a:pt x="564" y="4477"/>
                </a:moveTo>
                <a:lnTo>
                  <a:pt x="1065" y="4477"/>
                </a:lnTo>
                <a:lnTo>
                  <a:pt x="1065" y="4976"/>
                </a:lnTo>
                <a:lnTo>
                  <a:pt x="564" y="4976"/>
                </a:lnTo>
                <a:lnTo>
                  <a:pt x="564" y="4477"/>
                </a:lnTo>
                <a:close/>
                <a:moveTo>
                  <a:pt x="1086" y="4477"/>
                </a:moveTo>
                <a:lnTo>
                  <a:pt x="1096" y="4477"/>
                </a:lnTo>
                <a:lnTo>
                  <a:pt x="1160" y="4477"/>
                </a:lnTo>
                <a:lnTo>
                  <a:pt x="1164" y="4477"/>
                </a:lnTo>
                <a:lnTo>
                  <a:pt x="1382" y="4477"/>
                </a:lnTo>
                <a:lnTo>
                  <a:pt x="2570" y="4477"/>
                </a:lnTo>
                <a:lnTo>
                  <a:pt x="2570" y="4976"/>
                </a:lnTo>
                <a:lnTo>
                  <a:pt x="1382" y="4976"/>
                </a:lnTo>
                <a:lnTo>
                  <a:pt x="1164" y="4976"/>
                </a:lnTo>
                <a:lnTo>
                  <a:pt x="1160" y="4976"/>
                </a:lnTo>
                <a:lnTo>
                  <a:pt x="1096" y="4976"/>
                </a:lnTo>
                <a:lnTo>
                  <a:pt x="1086" y="4976"/>
                </a:lnTo>
                <a:lnTo>
                  <a:pt x="1086" y="4477"/>
                </a:lnTo>
                <a:close/>
                <a:moveTo>
                  <a:pt x="3574" y="14923"/>
                </a:moveTo>
                <a:lnTo>
                  <a:pt x="4076" y="14923"/>
                </a:lnTo>
                <a:lnTo>
                  <a:pt x="4076" y="15423"/>
                </a:lnTo>
                <a:lnTo>
                  <a:pt x="3574" y="15423"/>
                </a:lnTo>
                <a:lnTo>
                  <a:pt x="3574" y="14923"/>
                </a:lnTo>
                <a:close/>
                <a:moveTo>
                  <a:pt x="2822" y="14923"/>
                </a:moveTo>
                <a:lnTo>
                  <a:pt x="3324" y="14923"/>
                </a:lnTo>
                <a:lnTo>
                  <a:pt x="3324" y="15423"/>
                </a:lnTo>
                <a:lnTo>
                  <a:pt x="2822" y="15423"/>
                </a:lnTo>
                <a:lnTo>
                  <a:pt x="2822" y="14923"/>
                </a:lnTo>
                <a:close/>
                <a:moveTo>
                  <a:pt x="2070" y="14923"/>
                </a:moveTo>
                <a:lnTo>
                  <a:pt x="2570" y="14923"/>
                </a:lnTo>
                <a:lnTo>
                  <a:pt x="2570" y="15423"/>
                </a:lnTo>
                <a:lnTo>
                  <a:pt x="2070" y="15423"/>
                </a:lnTo>
                <a:lnTo>
                  <a:pt x="2070" y="14923"/>
                </a:lnTo>
                <a:close/>
                <a:moveTo>
                  <a:pt x="1316" y="14923"/>
                </a:moveTo>
                <a:lnTo>
                  <a:pt x="1818" y="14923"/>
                </a:lnTo>
                <a:lnTo>
                  <a:pt x="1818" y="15423"/>
                </a:lnTo>
                <a:lnTo>
                  <a:pt x="1316" y="15423"/>
                </a:lnTo>
                <a:lnTo>
                  <a:pt x="1316" y="14923"/>
                </a:lnTo>
                <a:close/>
                <a:moveTo>
                  <a:pt x="564" y="14923"/>
                </a:moveTo>
                <a:lnTo>
                  <a:pt x="1066" y="14923"/>
                </a:lnTo>
                <a:lnTo>
                  <a:pt x="1066" y="15423"/>
                </a:lnTo>
                <a:lnTo>
                  <a:pt x="564" y="15423"/>
                </a:lnTo>
                <a:lnTo>
                  <a:pt x="564" y="14923"/>
                </a:lnTo>
                <a:close/>
                <a:moveTo>
                  <a:pt x="2822" y="14052"/>
                </a:moveTo>
                <a:lnTo>
                  <a:pt x="3324" y="14052"/>
                </a:lnTo>
                <a:lnTo>
                  <a:pt x="3324" y="14552"/>
                </a:lnTo>
                <a:lnTo>
                  <a:pt x="2822" y="14552"/>
                </a:lnTo>
                <a:lnTo>
                  <a:pt x="2822" y="14052"/>
                </a:lnTo>
                <a:close/>
                <a:moveTo>
                  <a:pt x="1316" y="14052"/>
                </a:moveTo>
                <a:lnTo>
                  <a:pt x="1818" y="14052"/>
                </a:lnTo>
                <a:lnTo>
                  <a:pt x="1818" y="14552"/>
                </a:lnTo>
                <a:lnTo>
                  <a:pt x="1316" y="14552"/>
                </a:lnTo>
                <a:lnTo>
                  <a:pt x="1316" y="14052"/>
                </a:lnTo>
                <a:close/>
                <a:moveTo>
                  <a:pt x="564" y="14052"/>
                </a:moveTo>
                <a:lnTo>
                  <a:pt x="1066" y="14052"/>
                </a:lnTo>
                <a:lnTo>
                  <a:pt x="1066" y="14552"/>
                </a:lnTo>
                <a:lnTo>
                  <a:pt x="564" y="14552"/>
                </a:lnTo>
                <a:lnTo>
                  <a:pt x="564" y="14052"/>
                </a:lnTo>
                <a:close/>
                <a:moveTo>
                  <a:pt x="3574" y="12311"/>
                </a:moveTo>
                <a:lnTo>
                  <a:pt x="4076" y="12311"/>
                </a:lnTo>
                <a:lnTo>
                  <a:pt x="4076" y="12811"/>
                </a:lnTo>
                <a:lnTo>
                  <a:pt x="3574" y="12811"/>
                </a:lnTo>
                <a:lnTo>
                  <a:pt x="3574" y="12311"/>
                </a:lnTo>
                <a:close/>
                <a:moveTo>
                  <a:pt x="2822" y="12311"/>
                </a:moveTo>
                <a:lnTo>
                  <a:pt x="3324" y="12311"/>
                </a:lnTo>
                <a:lnTo>
                  <a:pt x="3324" y="12811"/>
                </a:lnTo>
                <a:lnTo>
                  <a:pt x="2822" y="12811"/>
                </a:lnTo>
                <a:lnTo>
                  <a:pt x="2822" y="12311"/>
                </a:lnTo>
                <a:close/>
                <a:moveTo>
                  <a:pt x="2070" y="12311"/>
                </a:moveTo>
                <a:lnTo>
                  <a:pt x="2570" y="12311"/>
                </a:lnTo>
                <a:lnTo>
                  <a:pt x="2570" y="12811"/>
                </a:lnTo>
                <a:lnTo>
                  <a:pt x="2070" y="12811"/>
                </a:lnTo>
                <a:lnTo>
                  <a:pt x="2070" y="12311"/>
                </a:lnTo>
                <a:close/>
                <a:moveTo>
                  <a:pt x="1316" y="12311"/>
                </a:moveTo>
                <a:lnTo>
                  <a:pt x="1818" y="12311"/>
                </a:lnTo>
                <a:lnTo>
                  <a:pt x="1818" y="12811"/>
                </a:lnTo>
                <a:lnTo>
                  <a:pt x="1316" y="12811"/>
                </a:lnTo>
                <a:lnTo>
                  <a:pt x="1316" y="12311"/>
                </a:lnTo>
                <a:close/>
                <a:moveTo>
                  <a:pt x="564" y="12311"/>
                </a:moveTo>
                <a:lnTo>
                  <a:pt x="1066" y="12311"/>
                </a:lnTo>
                <a:lnTo>
                  <a:pt x="1066" y="12811"/>
                </a:lnTo>
                <a:lnTo>
                  <a:pt x="564" y="12811"/>
                </a:lnTo>
                <a:lnTo>
                  <a:pt x="564" y="12311"/>
                </a:lnTo>
                <a:close/>
                <a:moveTo>
                  <a:pt x="3574" y="10570"/>
                </a:moveTo>
                <a:lnTo>
                  <a:pt x="4076" y="10570"/>
                </a:lnTo>
                <a:lnTo>
                  <a:pt x="4076" y="11070"/>
                </a:lnTo>
                <a:lnTo>
                  <a:pt x="3574" y="11070"/>
                </a:lnTo>
                <a:lnTo>
                  <a:pt x="3574" y="10570"/>
                </a:lnTo>
                <a:close/>
                <a:moveTo>
                  <a:pt x="2822" y="10570"/>
                </a:moveTo>
                <a:lnTo>
                  <a:pt x="3324" y="10570"/>
                </a:lnTo>
                <a:lnTo>
                  <a:pt x="3324" y="11070"/>
                </a:lnTo>
                <a:lnTo>
                  <a:pt x="2822" y="11070"/>
                </a:lnTo>
                <a:lnTo>
                  <a:pt x="2822" y="10570"/>
                </a:lnTo>
                <a:close/>
                <a:moveTo>
                  <a:pt x="2070" y="10570"/>
                </a:moveTo>
                <a:lnTo>
                  <a:pt x="2570" y="10570"/>
                </a:lnTo>
                <a:lnTo>
                  <a:pt x="2570" y="11070"/>
                </a:lnTo>
                <a:lnTo>
                  <a:pt x="2070" y="11070"/>
                </a:lnTo>
                <a:lnTo>
                  <a:pt x="2070" y="10570"/>
                </a:lnTo>
                <a:close/>
                <a:moveTo>
                  <a:pt x="1316" y="10570"/>
                </a:moveTo>
                <a:lnTo>
                  <a:pt x="1818" y="10570"/>
                </a:lnTo>
                <a:lnTo>
                  <a:pt x="1818" y="11070"/>
                </a:lnTo>
                <a:lnTo>
                  <a:pt x="1316" y="11070"/>
                </a:lnTo>
                <a:lnTo>
                  <a:pt x="1316" y="10570"/>
                </a:lnTo>
                <a:close/>
                <a:moveTo>
                  <a:pt x="564" y="10570"/>
                </a:moveTo>
                <a:lnTo>
                  <a:pt x="1066" y="10570"/>
                </a:lnTo>
                <a:lnTo>
                  <a:pt x="1066" y="11070"/>
                </a:lnTo>
                <a:lnTo>
                  <a:pt x="564" y="11070"/>
                </a:lnTo>
                <a:lnTo>
                  <a:pt x="564" y="10570"/>
                </a:lnTo>
                <a:close/>
                <a:moveTo>
                  <a:pt x="3574" y="9700"/>
                </a:moveTo>
                <a:lnTo>
                  <a:pt x="4076" y="9700"/>
                </a:lnTo>
                <a:lnTo>
                  <a:pt x="4076" y="10199"/>
                </a:lnTo>
                <a:lnTo>
                  <a:pt x="3574" y="10199"/>
                </a:lnTo>
                <a:lnTo>
                  <a:pt x="3574" y="9700"/>
                </a:lnTo>
                <a:close/>
                <a:moveTo>
                  <a:pt x="1316" y="9700"/>
                </a:moveTo>
                <a:lnTo>
                  <a:pt x="1818" y="9700"/>
                </a:lnTo>
                <a:lnTo>
                  <a:pt x="1818" y="10199"/>
                </a:lnTo>
                <a:lnTo>
                  <a:pt x="1316" y="10199"/>
                </a:lnTo>
                <a:lnTo>
                  <a:pt x="1316" y="9700"/>
                </a:lnTo>
                <a:close/>
                <a:moveTo>
                  <a:pt x="564" y="9700"/>
                </a:moveTo>
                <a:lnTo>
                  <a:pt x="1066" y="9700"/>
                </a:lnTo>
                <a:lnTo>
                  <a:pt x="1066" y="10199"/>
                </a:lnTo>
                <a:lnTo>
                  <a:pt x="564" y="10199"/>
                </a:lnTo>
                <a:lnTo>
                  <a:pt x="564" y="9700"/>
                </a:lnTo>
                <a:close/>
                <a:moveTo>
                  <a:pt x="2070" y="8829"/>
                </a:moveTo>
                <a:lnTo>
                  <a:pt x="2570" y="8829"/>
                </a:lnTo>
                <a:lnTo>
                  <a:pt x="2570" y="9329"/>
                </a:lnTo>
                <a:lnTo>
                  <a:pt x="2070" y="9329"/>
                </a:lnTo>
                <a:lnTo>
                  <a:pt x="2070" y="8829"/>
                </a:lnTo>
                <a:close/>
                <a:moveTo>
                  <a:pt x="1316" y="8829"/>
                </a:moveTo>
                <a:lnTo>
                  <a:pt x="1818" y="8829"/>
                </a:lnTo>
                <a:lnTo>
                  <a:pt x="1818" y="9329"/>
                </a:lnTo>
                <a:lnTo>
                  <a:pt x="1316" y="9329"/>
                </a:lnTo>
                <a:lnTo>
                  <a:pt x="1316" y="8829"/>
                </a:lnTo>
                <a:close/>
                <a:moveTo>
                  <a:pt x="564" y="8829"/>
                </a:moveTo>
                <a:lnTo>
                  <a:pt x="1066" y="8829"/>
                </a:lnTo>
                <a:lnTo>
                  <a:pt x="1066" y="9329"/>
                </a:lnTo>
                <a:lnTo>
                  <a:pt x="564" y="9329"/>
                </a:lnTo>
                <a:lnTo>
                  <a:pt x="564" y="8829"/>
                </a:lnTo>
                <a:close/>
                <a:moveTo>
                  <a:pt x="3574" y="7958"/>
                </a:moveTo>
                <a:lnTo>
                  <a:pt x="4076" y="7958"/>
                </a:lnTo>
                <a:lnTo>
                  <a:pt x="4076" y="8458"/>
                </a:lnTo>
                <a:lnTo>
                  <a:pt x="3574" y="8458"/>
                </a:lnTo>
                <a:lnTo>
                  <a:pt x="3574" y="7958"/>
                </a:lnTo>
                <a:close/>
                <a:moveTo>
                  <a:pt x="2070" y="7958"/>
                </a:moveTo>
                <a:lnTo>
                  <a:pt x="2570" y="7958"/>
                </a:lnTo>
                <a:lnTo>
                  <a:pt x="2570" y="8458"/>
                </a:lnTo>
                <a:lnTo>
                  <a:pt x="2070" y="8458"/>
                </a:lnTo>
                <a:lnTo>
                  <a:pt x="2070" y="7958"/>
                </a:lnTo>
                <a:close/>
                <a:moveTo>
                  <a:pt x="3574" y="6217"/>
                </a:moveTo>
                <a:lnTo>
                  <a:pt x="4076" y="6217"/>
                </a:lnTo>
                <a:lnTo>
                  <a:pt x="4076" y="6717"/>
                </a:lnTo>
                <a:lnTo>
                  <a:pt x="3574" y="6717"/>
                </a:lnTo>
                <a:lnTo>
                  <a:pt x="3574" y="6217"/>
                </a:lnTo>
                <a:close/>
                <a:moveTo>
                  <a:pt x="2070" y="6217"/>
                </a:moveTo>
                <a:lnTo>
                  <a:pt x="2570" y="6217"/>
                </a:lnTo>
                <a:lnTo>
                  <a:pt x="2570" y="6717"/>
                </a:lnTo>
                <a:lnTo>
                  <a:pt x="2070" y="6717"/>
                </a:lnTo>
                <a:lnTo>
                  <a:pt x="2070" y="6217"/>
                </a:lnTo>
                <a:close/>
                <a:moveTo>
                  <a:pt x="1316" y="6217"/>
                </a:moveTo>
                <a:lnTo>
                  <a:pt x="1818" y="6217"/>
                </a:lnTo>
                <a:lnTo>
                  <a:pt x="1818" y="6717"/>
                </a:lnTo>
                <a:lnTo>
                  <a:pt x="1316" y="6717"/>
                </a:lnTo>
                <a:lnTo>
                  <a:pt x="1316" y="6217"/>
                </a:lnTo>
                <a:close/>
                <a:moveTo>
                  <a:pt x="564" y="6217"/>
                </a:moveTo>
                <a:lnTo>
                  <a:pt x="1066" y="6217"/>
                </a:lnTo>
                <a:lnTo>
                  <a:pt x="1066" y="6717"/>
                </a:lnTo>
                <a:lnTo>
                  <a:pt x="564" y="6717"/>
                </a:lnTo>
                <a:lnTo>
                  <a:pt x="564" y="6217"/>
                </a:lnTo>
                <a:close/>
                <a:moveTo>
                  <a:pt x="3574" y="5347"/>
                </a:moveTo>
                <a:lnTo>
                  <a:pt x="4076" y="5347"/>
                </a:lnTo>
                <a:lnTo>
                  <a:pt x="4076" y="5847"/>
                </a:lnTo>
                <a:lnTo>
                  <a:pt x="3574" y="5847"/>
                </a:lnTo>
                <a:lnTo>
                  <a:pt x="3574" y="5347"/>
                </a:lnTo>
                <a:close/>
                <a:moveTo>
                  <a:pt x="2822" y="5347"/>
                </a:moveTo>
                <a:lnTo>
                  <a:pt x="3324" y="5347"/>
                </a:lnTo>
                <a:lnTo>
                  <a:pt x="3324" y="5847"/>
                </a:lnTo>
                <a:lnTo>
                  <a:pt x="2822" y="5847"/>
                </a:lnTo>
                <a:lnTo>
                  <a:pt x="2822" y="5347"/>
                </a:lnTo>
                <a:close/>
                <a:moveTo>
                  <a:pt x="2070" y="5347"/>
                </a:moveTo>
                <a:lnTo>
                  <a:pt x="2570" y="5347"/>
                </a:lnTo>
                <a:lnTo>
                  <a:pt x="2570" y="5847"/>
                </a:lnTo>
                <a:lnTo>
                  <a:pt x="2070" y="5847"/>
                </a:lnTo>
                <a:lnTo>
                  <a:pt x="2070" y="5347"/>
                </a:lnTo>
                <a:close/>
                <a:moveTo>
                  <a:pt x="564" y="5347"/>
                </a:moveTo>
                <a:lnTo>
                  <a:pt x="1066" y="5347"/>
                </a:lnTo>
                <a:lnTo>
                  <a:pt x="1066" y="5847"/>
                </a:lnTo>
                <a:lnTo>
                  <a:pt x="564" y="5847"/>
                </a:lnTo>
                <a:lnTo>
                  <a:pt x="564" y="5347"/>
                </a:lnTo>
                <a:close/>
              </a:path>
            </a:pathLst>
          </a:custGeom>
          <a:solidFill>
            <a:schemeClr val="bg1">
              <a:lumMod val="50000"/>
            </a:schemeClr>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 name="文本框 54"/>
          <p:cNvSpPr txBox="1"/>
          <p:nvPr/>
        </p:nvSpPr>
        <p:spPr>
          <a:xfrm>
            <a:off x="5014404" y="2688183"/>
            <a:ext cx="675787"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Branch</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56" name="组合 262"/>
          <p:cNvGrpSpPr/>
          <p:nvPr/>
        </p:nvGrpSpPr>
        <p:grpSpPr>
          <a:xfrm>
            <a:off x="4727815" y="2604586"/>
            <a:ext cx="313820" cy="382637"/>
            <a:chOff x="6378575" y="2882900"/>
            <a:chExt cx="858950" cy="865188"/>
          </a:xfrm>
          <a:solidFill>
            <a:schemeClr val="bg1">
              <a:lumMod val="50000"/>
            </a:schemeClr>
          </a:solidFill>
        </p:grpSpPr>
        <p:sp>
          <p:nvSpPr>
            <p:cNvPr id="57" name="Freeform 11"/>
            <p:cNvSpPr>
              <a:spLocks/>
            </p:cNvSpPr>
            <p:nvPr/>
          </p:nvSpPr>
          <p:spPr bwMode="auto">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8" name="Freeform 12"/>
            <p:cNvSpPr>
              <a:spLocks/>
            </p:cNvSpPr>
            <p:nvPr/>
          </p:nvSpPr>
          <p:spPr bwMode="auto">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9" name="Freeform 13"/>
            <p:cNvSpPr>
              <a:spLocks noEditPoints="1"/>
            </p:cNvSpPr>
            <p:nvPr/>
          </p:nvSpPr>
          <p:spPr bwMode="auto">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0" name="Freeform 14"/>
            <p:cNvSpPr>
              <a:spLocks noEditPoints="1"/>
            </p:cNvSpPr>
            <p:nvPr/>
          </p:nvSpPr>
          <p:spPr bwMode="auto">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cxnSp>
        <p:nvCxnSpPr>
          <p:cNvPr id="64" name="直接连接符 63"/>
          <p:cNvCxnSpPr/>
          <p:nvPr/>
        </p:nvCxnSpPr>
        <p:spPr>
          <a:xfrm>
            <a:off x="2155438" y="2955048"/>
            <a:ext cx="635000" cy="0"/>
          </a:xfrm>
          <a:prstGeom prst="line">
            <a:avLst/>
          </a:prstGeom>
          <a:ln w="28575">
            <a:solidFill>
              <a:srgbClr val="BFBFBF"/>
            </a:solidFill>
          </a:ln>
        </p:spPr>
        <p:style>
          <a:lnRef idx="1">
            <a:schemeClr val="accent1"/>
          </a:lnRef>
          <a:fillRef idx="0">
            <a:schemeClr val="accent1"/>
          </a:fillRef>
          <a:effectRef idx="0">
            <a:schemeClr val="accent1"/>
          </a:effectRef>
          <a:fontRef idx="minor">
            <a:schemeClr val="tx1"/>
          </a:fontRef>
        </p:style>
      </p:cxnSp>
      <p:sp>
        <p:nvSpPr>
          <p:cNvPr id="106" name="Rectangle 34"/>
          <p:cNvSpPr/>
          <p:nvPr/>
        </p:nvSpPr>
        <p:spPr>
          <a:xfrm>
            <a:off x="6878398" y="1955203"/>
            <a:ext cx="681542" cy="307746"/>
          </a:xfrm>
          <a:prstGeom prst="rect">
            <a:avLst/>
          </a:prstGeom>
        </p:spPr>
        <p:txBody>
          <a:bodyPr wrap="none" lIns="91413" tIns="45705" rIns="91413" bIns="45705">
            <a:spAutoFit/>
          </a:bodyPr>
          <a:lstStyle/>
          <a:p>
            <a:pPr algn="ctr" fontAlgn="ctr"/>
            <a:r>
              <a:rPr lang="en-US" sz="1400" b="1" dirty="0" smtClean="0">
                <a:latin typeface="Huawei Sans" panose="020C0503030203020204" pitchFamily="34" charset="0"/>
              </a:rPr>
              <a:t>1990s</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7" name="Rectangle 34"/>
          <p:cNvSpPr/>
          <p:nvPr/>
        </p:nvSpPr>
        <p:spPr>
          <a:xfrm>
            <a:off x="8502072" y="1825741"/>
            <a:ext cx="681542" cy="307746"/>
          </a:xfrm>
          <a:prstGeom prst="rect">
            <a:avLst/>
          </a:prstGeom>
        </p:spPr>
        <p:txBody>
          <a:bodyPr wrap="none" lIns="91413" tIns="45705" rIns="91413" bIns="45705">
            <a:spAutoFit/>
          </a:bodyPr>
          <a:lstStyle/>
          <a:p>
            <a:pPr algn="ctr" fontAlgn="ctr"/>
            <a:r>
              <a:rPr lang="en-US" sz="1400" b="1" dirty="0" smtClean="0">
                <a:latin typeface="Huawei Sans" panose="020C0503030203020204" pitchFamily="34" charset="0"/>
              </a:rPr>
              <a:t>2000s</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8" name="Rectangle 34"/>
          <p:cNvSpPr/>
          <p:nvPr/>
        </p:nvSpPr>
        <p:spPr>
          <a:xfrm>
            <a:off x="10233979" y="1685752"/>
            <a:ext cx="681542" cy="307746"/>
          </a:xfrm>
          <a:prstGeom prst="rect">
            <a:avLst/>
          </a:prstGeom>
        </p:spPr>
        <p:txBody>
          <a:bodyPr wrap="none" lIns="91413" tIns="45705" rIns="91413" bIns="45705">
            <a:spAutoFit/>
          </a:bodyPr>
          <a:lstStyle/>
          <a:p>
            <a:pPr algn="ctr" fontAlgn="ctr"/>
            <a:r>
              <a:rPr lang="en-US" sz="1400" b="1" dirty="0" smtClean="0">
                <a:latin typeface="Huawei Sans" panose="020C0503030203020204" pitchFamily="34" charset="0"/>
              </a:rPr>
              <a:t>2010s</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1" name="矩形 80"/>
          <p:cNvSpPr/>
          <p:nvPr/>
        </p:nvSpPr>
        <p:spPr>
          <a:xfrm>
            <a:off x="6013675" y="4275904"/>
            <a:ext cx="5239763" cy="1862048"/>
          </a:xfrm>
          <a:prstGeom prst="rect">
            <a:avLst/>
          </a:prstGeom>
        </p:spPr>
        <p:txBody>
          <a:bodyPr wrap="square">
            <a:spAutoFit/>
          </a:bodyPr>
          <a:lstStyle/>
          <a:p>
            <a:pPr marL="285750" indent="-285750" fontAlgn="ctr">
              <a:lnSpc>
                <a:spcPts val="2200"/>
              </a:lnSpc>
              <a:spcAft>
                <a:spcPts val="600"/>
              </a:spcAft>
              <a:buFont typeface="Arial" panose="020B0604020202020204" pitchFamily="34" charset="0"/>
              <a:buChar char="•"/>
            </a:pPr>
            <a:r>
              <a:rPr lang="en-US" sz="1200" dirty="0" smtClean="0">
                <a:solidFill>
                  <a:prstClr val="black"/>
                </a:solidFill>
                <a:latin typeface="Huawei Sans" panose="020C0503030203020204" pitchFamily="34" charset="0"/>
              </a:rPr>
              <a:t>With the rapid development of the Internet, it is possible to achieve branch interconnection through the Internet.</a:t>
            </a:r>
            <a:endPar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fontAlgn="ctr">
              <a:lnSpc>
                <a:spcPts val="2200"/>
              </a:lnSpc>
              <a:spcAft>
                <a:spcPts val="600"/>
              </a:spcAft>
              <a:buFont typeface="Arial" panose="020B0604020202020204" pitchFamily="34" charset="0"/>
              <a:buChar char="•"/>
            </a:pPr>
            <a:r>
              <a:rPr lang="en-US" sz="1200" dirty="0" smtClean="0">
                <a:solidFill>
                  <a:prstClr val="black"/>
                </a:solidFill>
                <a:latin typeface="Huawei Sans" panose="020C0503030203020204" pitchFamily="34" charset="0"/>
              </a:rPr>
              <a:t>Mission-critical applications, information, and data of traditional enterprises are typically stored inside the enterprise. As such, a small WAN bandwidth is required, service changes are not frequent, and WAN O&amp;M is generally performed by local teams.</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86" name="组合 85"/>
          <p:cNvGrpSpPr/>
          <p:nvPr/>
        </p:nvGrpSpPr>
        <p:grpSpPr>
          <a:xfrm>
            <a:off x="6435407" y="2045950"/>
            <a:ext cx="4930785" cy="766160"/>
            <a:chOff x="1018822" y="1027415"/>
            <a:chExt cx="10284608" cy="1852407"/>
          </a:xfrm>
        </p:grpSpPr>
        <p:grpSp>
          <p:nvGrpSpPr>
            <p:cNvPr id="99" name="组合 98"/>
            <p:cNvGrpSpPr/>
            <p:nvPr/>
          </p:nvGrpSpPr>
          <p:grpSpPr>
            <a:xfrm>
              <a:off x="1018822" y="1027415"/>
              <a:ext cx="10284608" cy="1852407"/>
              <a:chOff x="93626" y="2641015"/>
              <a:chExt cx="13213026" cy="3019190"/>
            </a:xfrm>
          </p:grpSpPr>
          <p:sp>
            <p:nvSpPr>
              <p:cNvPr id="103" name="任意多边形 102"/>
              <p:cNvSpPr/>
              <p:nvPr/>
            </p:nvSpPr>
            <p:spPr bwMode="auto">
              <a:xfrm>
                <a:off x="93626" y="3866290"/>
                <a:ext cx="6928363" cy="1783906"/>
              </a:xfrm>
              <a:custGeom>
                <a:avLst/>
                <a:gdLst>
                  <a:gd name="connsiteX0" fmla="*/ 0 w 2279904"/>
                  <a:gd name="connsiteY0" fmla="*/ 741680 h 741680"/>
                  <a:gd name="connsiteX1" fmla="*/ 877824 w 2279904"/>
                  <a:gd name="connsiteY1" fmla="*/ 119888 h 741680"/>
                  <a:gd name="connsiteX2" fmla="*/ 2279904 w 2279904"/>
                  <a:gd name="connsiteY2" fmla="*/ 22352 h 741680"/>
                  <a:gd name="connsiteX0" fmla="*/ 0 w 2279904"/>
                  <a:gd name="connsiteY0" fmla="*/ 822399 h 822399"/>
                  <a:gd name="connsiteX1" fmla="*/ 877824 w 2279904"/>
                  <a:gd name="connsiteY1" fmla="*/ 200607 h 822399"/>
                  <a:gd name="connsiteX2" fmla="*/ 2279904 w 2279904"/>
                  <a:gd name="connsiteY2" fmla="*/ 103071 h 822399"/>
                  <a:gd name="connsiteX0" fmla="*/ 0 w 2200374"/>
                  <a:gd name="connsiteY0" fmla="*/ 757232 h 757232"/>
                  <a:gd name="connsiteX1" fmla="*/ 877824 w 2200374"/>
                  <a:gd name="connsiteY1" fmla="*/ 135440 h 757232"/>
                  <a:gd name="connsiteX2" fmla="*/ 2200374 w 2200374"/>
                  <a:gd name="connsiteY2" fmla="*/ 132761 h 757232"/>
                  <a:gd name="connsiteX0" fmla="*/ 0 w 2200374"/>
                  <a:gd name="connsiteY0" fmla="*/ 884778 h 884778"/>
                  <a:gd name="connsiteX1" fmla="*/ 1213233 w 2200374"/>
                  <a:gd name="connsiteY1" fmla="*/ 50954 h 884778"/>
                  <a:gd name="connsiteX2" fmla="*/ 2200374 w 2200374"/>
                  <a:gd name="connsiteY2" fmla="*/ 260307 h 884778"/>
                  <a:gd name="connsiteX0" fmla="*/ 0 w 2200374"/>
                  <a:gd name="connsiteY0" fmla="*/ 884778 h 884778"/>
                  <a:gd name="connsiteX1" fmla="*/ 1102583 w 2200374"/>
                  <a:gd name="connsiteY1" fmla="*/ 50954 h 884778"/>
                  <a:gd name="connsiteX2" fmla="*/ 2200374 w 2200374"/>
                  <a:gd name="connsiteY2" fmla="*/ 260307 h 884778"/>
                  <a:gd name="connsiteX0" fmla="*/ 0 w 2200374"/>
                  <a:gd name="connsiteY0" fmla="*/ 884778 h 884778"/>
                  <a:gd name="connsiteX1" fmla="*/ 1102583 w 2200374"/>
                  <a:gd name="connsiteY1" fmla="*/ 50954 h 884778"/>
                  <a:gd name="connsiteX2" fmla="*/ 2200374 w 2200374"/>
                  <a:gd name="connsiteY2" fmla="*/ 260307 h 884778"/>
                  <a:gd name="connsiteX0" fmla="*/ 0 w 2200374"/>
                  <a:gd name="connsiteY0" fmla="*/ 877450 h 877450"/>
                  <a:gd name="connsiteX1" fmla="*/ 1102583 w 2200374"/>
                  <a:gd name="connsiteY1" fmla="*/ 43626 h 877450"/>
                  <a:gd name="connsiteX2" fmla="*/ 2200374 w 2200374"/>
                  <a:gd name="connsiteY2" fmla="*/ 252979 h 877450"/>
                  <a:gd name="connsiteX0" fmla="*/ 0 w 2200374"/>
                  <a:gd name="connsiteY0" fmla="*/ 831307 h 831307"/>
                  <a:gd name="connsiteX1" fmla="*/ 1092210 w 2200374"/>
                  <a:gd name="connsiteY1" fmla="*/ 58861 h 831307"/>
                  <a:gd name="connsiteX2" fmla="*/ 2200374 w 2200374"/>
                  <a:gd name="connsiteY2" fmla="*/ 206836 h 831307"/>
                  <a:gd name="connsiteX0" fmla="*/ 0 w 1980837"/>
                  <a:gd name="connsiteY0" fmla="*/ 730963 h 730963"/>
                  <a:gd name="connsiteX1" fmla="*/ 872673 w 1980837"/>
                  <a:gd name="connsiteY1" fmla="*/ 52376 h 730963"/>
                  <a:gd name="connsiteX2" fmla="*/ 1980837 w 1980837"/>
                  <a:gd name="connsiteY2" fmla="*/ 200351 h 730963"/>
                  <a:gd name="connsiteX0" fmla="*/ 0 w 2045407"/>
                  <a:gd name="connsiteY0" fmla="*/ 733906 h 733906"/>
                  <a:gd name="connsiteX1" fmla="*/ 872673 w 2045407"/>
                  <a:gd name="connsiteY1" fmla="*/ 55319 h 733906"/>
                  <a:gd name="connsiteX2" fmla="*/ 2045407 w 2045407"/>
                  <a:gd name="connsiteY2" fmla="*/ 195785 h 733906"/>
                  <a:gd name="connsiteX0" fmla="*/ 0 w 2045407"/>
                  <a:gd name="connsiteY0" fmla="*/ 760723 h 760723"/>
                  <a:gd name="connsiteX1" fmla="*/ 982442 w 2045407"/>
                  <a:gd name="connsiteY1" fmla="*/ 44592 h 760723"/>
                  <a:gd name="connsiteX2" fmla="*/ 2045407 w 2045407"/>
                  <a:gd name="connsiteY2" fmla="*/ 222602 h 760723"/>
                  <a:gd name="connsiteX0" fmla="*/ 0 w 2045407"/>
                  <a:gd name="connsiteY0" fmla="*/ 755722 h 755722"/>
                  <a:gd name="connsiteX1" fmla="*/ 982442 w 2045407"/>
                  <a:gd name="connsiteY1" fmla="*/ 39591 h 755722"/>
                  <a:gd name="connsiteX2" fmla="*/ 2045407 w 2045407"/>
                  <a:gd name="connsiteY2" fmla="*/ 217601 h 755722"/>
                  <a:gd name="connsiteX0" fmla="*/ 0 w 2775795"/>
                  <a:gd name="connsiteY0" fmla="*/ 716133 h 716133"/>
                  <a:gd name="connsiteX1" fmla="*/ 982442 w 2775795"/>
                  <a:gd name="connsiteY1" fmla="*/ 2 h 716133"/>
                  <a:gd name="connsiteX2" fmla="*/ 2775795 w 2775795"/>
                  <a:gd name="connsiteY2" fmla="*/ 709424 h 716133"/>
                  <a:gd name="connsiteX0" fmla="*/ 0 w 2775795"/>
                  <a:gd name="connsiteY0" fmla="*/ 730117 h 730117"/>
                  <a:gd name="connsiteX1" fmla="*/ 1389979 w 2775795"/>
                  <a:gd name="connsiteY1" fmla="*/ 1 h 730117"/>
                  <a:gd name="connsiteX2" fmla="*/ 2775795 w 2775795"/>
                  <a:gd name="connsiteY2" fmla="*/ 723408 h 730117"/>
                  <a:gd name="connsiteX0" fmla="*/ 0 w 2775795"/>
                  <a:gd name="connsiteY0" fmla="*/ 737109 h 737109"/>
                  <a:gd name="connsiteX1" fmla="*/ 1273540 w 2775795"/>
                  <a:gd name="connsiteY1" fmla="*/ 1 h 737109"/>
                  <a:gd name="connsiteX2" fmla="*/ 2775795 w 2775795"/>
                  <a:gd name="connsiteY2" fmla="*/ 730400 h 737109"/>
                  <a:gd name="connsiteX0" fmla="*/ 0 w 2775795"/>
                  <a:gd name="connsiteY0" fmla="*/ 741771 h 741771"/>
                  <a:gd name="connsiteX1" fmla="*/ 1400565 w 2775795"/>
                  <a:gd name="connsiteY1" fmla="*/ 1 h 741771"/>
                  <a:gd name="connsiteX2" fmla="*/ 2775795 w 2775795"/>
                  <a:gd name="connsiteY2" fmla="*/ 735062 h 741771"/>
                  <a:gd name="connsiteX0" fmla="*/ 0 w 2775795"/>
                  <a:gd name="connsiteY0" fmla="*/ 741771 h 741771"/>
                  <a:gd name="connsiteX1" fmla="*/ 1289419 w 2775795"/>
                  <a:gd name="connsiteY1" fmla="*/ 1 h 741771"/>
                  <a:gd name="connsiteX2" fmla="*/ 2775795 w 2775795"/>
                  <a:gd name="connsiteY2" fmla="*/ 735062 h 741771"/>
                  <a:gd name="connsiteX0" fmla="*/ 0 w 2775795"/>
                  <a:gd name="connsiteY0" fmla="*/ 741771 h 741771"/>
                  <a:gd name="connsiteX1" fmla="*/ 1416443 w 2775795"/>
                  <a:gd name="connsiteY1" fmla="*/ 1 h 741771"/>
                  <a:gd name="connsiteX2" fmla="*/ 2775795 w 2775795"/>
                  <a:gd name="connsiteY2" fmla="*/ 735062 h 741771"/>
                  <a:gd name="connsiteX0" fmla="*/ 0 w 7417180"/>
                  <a:gd name="connsiteY0" fmla="*/ 741771 h 741771"/>
                  <a:gd name="connsiteX1" fmla="*/ 1416443 w 7417180"/>
                  <a:gd name="connsiteY1" fmla="*/ 1 h 741771"/>
                  <a:gd name="connsiteX2" fmla="*/ 7417180 w 7417180"/>
                  <a:gd name="connsiteY2" fmla="*/ 735062 h 741771"/>
                  <a:gd name="connsiteX0" fmla="*/ 0 w 7417180"/>
                  <a:gd name="connsiteY0" fmla="*/ 741771 h 741771"/>
                  <a:gd name="connsiteX1" fmla="*/ 1416443 w 7417180"/>
                  <a:gd name="connsiteY1" fmla="*/ 1 h 741771"/>
                  <a:gd name="connsiteX2" fmla="*/ 7417180 w 7417180"/>
                  <a:gd name="connsiteY2" fmla="*/ 735062 h 741771"/>
                  <a:gd name="connsiteX0" fmla="*/ 0 w 7417180"/>
                  <a:gd name="connsiteY0" fmla="*/ 741771 h 741771"/>
                  <a:gd name="connsiteX1" fmla="*/ 1416443 w 7417180"/>
                  <a:gd name="connsiteY1" fmla="*/ 1 h 741771"/>
                  <a:gd name="connsiteX2" fmla="*/ 7417180 w 7417180"/>
                  <a:gd name="connsiteY2" fmla="*/ 735062 h 741771"/>
                  <a:gd name="connsiteX0" fmla="*/ 0 w 7417180"/>
                  <a:gd name="connsiteY0" fmla="*/ 744360 h 744360"/>
                  <a:gd name="connsiteX1" fmla="*/ 1416443 w 7417180"/>
                  <a:gd name="connsiteY1" fmla="*/ 2590 h 744360"/>
                  <a:gd name="connsiteX2" fmla="*/ 7417180 w 7417180"/>
                  <a:gd name="connsiteY2" fmla="*/ 737651 h 744360"/>
                  <a:gd name="connsiteX0" fmla="*/ 0 w 7417180"/>
                  <a:gd name="connsiteY0" fmla="*/ 741774 h 741774"/>
                  <a:gd name="connsiteX1" fmla="*/ 1416443 w 7417180"/>
                  <a:gd name="connsiteY1" fmla="*/ 4 h 741774"/>
                  <a:gd name="connsiteX2" fmla="*/ 7417180 w 7417180"/>
                  <a:gd name="connsiteY2" fmla="*/ 735065 h 741774"/>
                  <a:gd name="connsiteX0" fmla="*/ 0 w 5145674"/>
                  <a:gd name="connsiteY0" fmla="*/ 741774 h 741774"/>
                  <a:gd name="connsiteX1" fmla="*/ 1416443 w 5145674"/>
                  <a:gd name="connsiteY1" fmla="*/ 4 h 741774"/>
                  <a:gd name="connsiteX2" fmla="*/ 5145674 w 5145674"/>
                  <a:gd name="connsiteY2" fmla="*/ 735065 h 741774"/>
                  <a:gd name="connsiteX0" fmla="*/ 0 w 5145674"/>
                  <a:gd name="connsiteY0" fmla="*/ 741776 h 741776"/>
                  <a:gd name="connsiteX1" fmla="*/ 1416443 w 5145674"/>
                  <a:gd name="connsiteY1" fmla="*/ 6 h 741776"/>
                  <a:gd name="connsiteX2" fmla="*/ 5145674 w 5145674"/>
                  <a:gd name="connsiteY2" fmla="*/ 735067 h 741776"/>
                  <a:gd name="connsiteX0" fmla="*/ 0 w 5145674"/>
                  <a:gd name="connsiteY0" fmla="*/ 6709 h 6709"/>
                  <a:gd name="connsiteX1" fmla="*/ 5145674 w 5145674"/>
                  <a:gd name="connsiteY1" fmla="*/ 0 h 6709"/>
                  <a:gd name="connsiteX0" fmla="*/ 0 w 10000"/>
                  <a:gd name="connsiteY0" fmla="*/ 1094464 h 1094464"/>
                  <a:gd name="connsiteX1" fmla="*/ 10000 w 10000"/>
                  <a:gd name="connsiteY1" fmla="*/ 1084464 h 1094464"/>
                  <a:gd name="connsiteX0" fmla="*/ 0 w 10000"/>
                  <a:gd name="connsiteY0" fmla="*/ 1107105 h 1107105"/>
                  <a:gd name="connsiteX1" fmla="*/ 10000 w 10000"/>
                  <a:gd name="connsiteY1" fmla="*/ 1097105 h 1107105"/>
                  <a:gd name="connsiteX0" fmla="*/ 0 w 10007"/>
                  <a:gd name="connsiteY0" fmla="*/ 1113354 h 1113354"/>
                  <a:gd name="connsiteX1" fmla="*/ 10007 w 10007"/>
                  <a:gd name="connsiteY1" fmla="*/ 1079928 h 1113354"/>
                </a:gdLst>
                <a:ahLst/>
                <a:cxnLst>
                  <a:cxn ang="0">
                    <a:pos x="connsiteX0" y="connsiteY0"/>
                  </a:cxn>
                  <a:cxn ang="0">
                    <a:pos x="connsiteX1" y="connsiteY1"/>
                  </a:cxn>
                </a:cxnLst>
                <a:rect l="l" t="t" r="r" b="b"/>
                <a:pathLst>
                  <a:path w="10007" h="1113354">
                    <a:moveTo>
                      <a:pt x="0" y="1113354"/>
                    </a:moveTo>
                    <a:cubicBezTo>
                      <a:pt x="2542" y="-1345020"/>
                      <a:pt x="5854" y="1027038"/>
                      <a:pt x="10007" y="1079928"/>
                    </a:cubicBezTo>
                  </a:path>
                </a:pathLst>
              </a:custGeom>
              <a:solidFill>
                <a:schemeClr val="accent1">
                  <a:lumMod val="20000"/>
                  <a:lumOff val="80000"/>
                </a:schemeClr>
              </a:solidFill>
              <a:ln w="9525" cap="flat" cmpd="sng" algn="ctr">
                <a:solidFill>
                  <a:schemeClr val="tx2">
                    <a:lumMod val="50000"/>
                  </a:schemeClr>
                </a:solidFill>
                <a:prstDash val="solid"/>
                <a:round/>
                <a:headEnd type="none" w="med" len="med"/>
                <a:tailEnd type="none" w="med" len="med"/>
              </a:ln>
              <a:effectLst/>
            </p:spPr>
            <p:txBody>
              <a:bodyPr anchor="ct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1219028"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4" name="任意多边形 103"/>
              <p:cNvSpPr/>
              <p:nvPr/>
            </p:nvSpPr>
            <p:spPr bwMode="auto">
              <a:xfrm>
                <a:off x="3794056" y="3161665"/>
                <a:ext cx="6769901" cy="2488530"/>
              </a:xfrm>
              <a:custGeom>
                <a:avLst/>
                <a:gdLst>
                  <a:gd name="connsiteX0" fmla="*/ 0 w 2279904"/>
                  <a:gd name="connsiteY0" fmla="*/ 741680 h 741680"/>
                  <a:gd name="connsiteX1" fmla="*/ 877824 w 2279904"/>
                  <a:gd name="connsiteY1" fmla="*/ 119888 h 741680"/>
                  <a:gd name="connsiteX2" fmla="*/ 2279904 w 2279904"/>
                  <a:gd name="connsiteY2" fmla="*/ 22352 h 741680"/>
                  <a:gd name="connsiteX0" fmla="*/ 0 w 2279904"/>
                  <a:gd name="connsiteY0" fmla="*/ 822399 h 822399"/>
                  <a:gd name="connsiteX1" fmla="*/ 877824 w 2279904"/>
                  <a:gd name="connsiteY1" fmla="*/ 200607 h 822399"/>
                  <a:gd name="connsiteX2" fmla="*/ 2279904 w 2279904"/>
                  <a:gd name="connsiteY2" fmla="*/ 103071 h 822399"/>
                  <a:gd name="connsiteX0" fmla="*/ 0 w 2200374"/>
                  <a:gd name="connsiteY0" fmla="*/ 757232 h 757232"/>
                  <a:gd name="connsiteX1" fmla="*/ 877824 w 2200374"/>
                  <a:gd name="connsiteY1" fmla="*/ 135440 h 757232"/>
                  <a:gd name="connsiteX2" fmla="*/ 2200374 w 2200374"/>
                  <a:gd name="connsiteY2" fmla="*/ 132761 h 757232"/>
                  <a:gd name="connsiteX0" fmla="*/ 0 w 2200374"/>
                  <a:gd name="connsiteY0" fmla="*/ 884778 h 884778"/>
                  <a:gd name="connsiteX1" fmla="*/ 1213233 w 2200374"/>
                  <a:gd name="connsiteY1" fmla="*/ 50954 h 884778"/>
                  <a:gd name="connsiteX2" fmla="*/ 2200374 w 2200374"/>
                  <a:gd name="connsiteY2" fmla="*/ 260307 h 884778"/>
                  <a:gd name="connsiteX0" fmla="*/ 0 w 2200374"/>
                  <a:gd name="connsiteY0" fmla="*/ 884778 h 884778"/>
                  <a:gd name="connsiteX1" fmla="*/ 1102583 w 2200374"/>
                  <a:gd name="connsiteY1" fmla="*/ 50954 h 884778"/>
                  <a:gd name="connsiteX2" fmla="*/ 2200374 w 2200374"/>
                  <a:gd name="connsiteY2" fmla="*/ 260307 h 884778"/>
                  <a:gd name="connsiteX0" fmla="*/ 0 w 2200374"/>
                  <a:gd name="connsiteY0" fmla="*/ 884778 h 884778"/>
                  <a:gd name="connsiteX1" fmla="*/ 1102583 w 2200374"/>
                  <a:gd name="connsiteY1" fmla="*/ 50954 h 884778"/>
                  <a:gd name="connsiteX2" fmla="*/ 2200374 w 2200374"/>
                  <a:gd name="connsiteY2" fmla="*/ 260307 h 884778"/>
                  <a:gd name="connsiteX0" fmla="*/ 0 w 2200374"/>
                  <a:gd name="connsiteY0" fmla="*/ 877450 h 877450"/>
                  <a:gd name="connsiteX1" fmla="*/ 1102583 w 2200374"/>
                  <a:gd name="connsiteY1" fmla="*/ 43626 h 877450"/>
                  <a:gd name="connsiteX2" fmla="*/ 2200374 w 2200374"/>
                  <a:gd name="connsiteY2" fmla="*/ 252979 h 877450"/>
                  <a:gd name="connsiteX0" fmla="*/ 0 w 2200374"/>
                  <a:gd name="connsiteY0" fmla="*/ 831307 h 831307"/>
                  <a:gd name="connsiteX1" fmla="*/ 1092210 w 2200374"/>
                  <a:gd name="connsiteY1" fmla="*/ 58861 h 831307"/>
                  <a:gd name="connsiteX2" fmla="*/ 2200374 w 2200374"/>
                  <a:gd name="connsiteY2" fmla="*/ 206836 h 831307"/>
                  <a:gd name="connsiteX0" fmla="*/ 0 w 1980837"/>
                  <a:gd name="connsiteY0" fmla="*/ 730963 h 730963"/>
                  <a:gd name="connsiteX1" fmla="*/ 872673 w 1980837"/>
                  <a:gd name="connsiteY1" fmla="*/ 52376 h 730963"/>
                  <a:gd name="connsiteX2" fmla="*/ 1980837 w 1980837"/>
                  <a:gd name="connsiteY2" fmla="*/ 200351 h 730963"/>
                  <a:gd name="connsiteX0" fmla="*/ 0 w 2045407"/>
                  <a:gd name="connsiteY0" fmla="*/ 733906 h 733906"/>
                  <a:gd name="connsiteX1" fmla="*/ 872673 w 2045407"/>
                  <a:gd name="connsiteY1" fmla="*/ 55319 h 733906"/>
                  <a:gd name="connsiteX2" fmla="*/ 2045407 w 2045407"/>
                  <a:gd name="connsiteY2" fmla="*/ 195785 h 733906"/>
                  <a:gd name="connsiteX0" fmla="*/ 0 w 2045407"/>
                  <a:gd name="connsiteY0" fmla="*/ 760723 h 760723"/>
                  <a:gd name="connsiteX1" fmla="*/ 982442 w 2045407"/>
                  <a:gd name="connsiteY1" fmla="*/ 44592 h 760723"/>
                  <a:gd name="connsiteX2" fmla="*/ 2045407 w 2045407"/>
                  <a:gd name="connsiteY2" fmla="*/ 222602 h 760723"/>
                  <a:gd name="connsiteX0" fmla="*/ 0 w 2045407"/>
                  <a:gd name="connsiteY0" fmla="*/ 755722 h 755722"/>
                  <a:gd name="connsiteX1" fmla="*/ 982442 w 2045407"/>
                  <a:gd name="connsiteY1" fmla="*/ 39591 h 755722"/>
                  <a:gd name="connsiteX2" fmla="*/ 2045407 w 2045407"/>
                  <a:gd name="connsiteY2" fmla="*/ 217601 h 755722"/>
                  <a:gd name="connsiteX0" fmla="*/ 0 w 2775795"/>
                  <a:gd name="connsiteY0" fmla="*/ 716133 h 716133"/>
                  <a:gd name="connsiteX1" fmla="*/ 982442 w 2775795"/>
                  <a:gd name="connsiteY1" fmla="*/ 2 h 716133"/>
                  <a:gd name="connsiteX2" fmla="*/ 2775795 w 2775795"/>
                  <a:gd name="connsiteY2" fmla="*/ 709424 h 716133"/>
                  <a:gd name="connsiteX0" fmla="*/ 0 w 2775795"/>
                  <a:gd name="connsiteY0" fmla="*/ 730117 h 730117"/>
                  <a:gd name="connsiteX1" fmla="*/ 1389979 w 2775795"/>
                  <a:gd name="connsiteY1" fmla="*/ 1 h 730117"/>
                  <a:gd name="connsiteX2" fmla="*/ 2775795 w 2775795"/>
                  <a:gd name="connsiteY2" fmla="*/ 723408 h 730117"/>
                  <a:gd name="connsiteX0" fmla="*/ 0 w 2775795"/>
                  <a:gd name="connsiteY0" fmla="*/ 737109 h 737109"/>
                  <a:gd name="connsiteX1" fmla="*/ 1273540 w 2775795"/>
                  <a:gd name="connsiteY1" fmla="*/ 1 h 737109"/>
                  <a:gd name="connsiteX2" fmla="*/ 2775795 w 2775795"/>
                  <a:gd name="connsiteY2" fmla="*/ 730400 h 737109"/>
                  <a:gd name="connsiteX0" fmla="*/ 0 w 2775795"/>
                  <a:gd name="connsiteY0" fmla="*/ 741771 h 741771"/>
                  <a:gd name="connsiteX1" fmla="*/ 1400565 w 2775795"/>
                  <a:gd name="connsiteY1" fmla="*/ 1 h 741771"/>
                  <a:gd name="connsiteX2" fmla="*/ 2775795 w 2775795"/>
                  <a:gd name="connsiteY2" fmla="*/ 735062 h 741771"/>
                  <a:gd name="connsiteX0" fmla="*/ 0 w 2775795"/>
                  <a:gd name="connsiteY0" fmla="*/ 741771 h 741771"/>
                  <a:gd name="connsiteX1" fmla="*/ 1289419 w 2775795"/>
                  <a:gd name="connsiteY1" fmla="*/ 1 h 741771"/>
                  <a:gd name="connsiteX2" fmla="*/ 2775795 w 2775795"/>
                  <a:gd name="connsiteY2" fmla="*/ 735062 h 741771"/>
                  <a:gd name="connsiteX0" fmla="*/ 0 w 2775795"/>
                  <a:gd name="connsiteY0" fmla="*/ 741771 h 741771"/>
                  <a:gd name="connsiteX1" fmla="*/ 1416443 w 2775795"/>
                  <a:gd name="connsiteY1" fmla="*/ 1 h 741771"/>
                  <a:gd name="connsiteX2" fmla="*/ 2775795 w 2775795"/>
                  <a:gd name="connsiteY2" fmla="*/ 735062 h 741771"/>
                  <a:gd name="connsiteX0" fmla="*/ 0 w 2814442"/>
                  <a:gd name="connsiteY0" fmla="*/ 741771 h 753060"/>
                  <a:gd name="connsiteX1" fmla="*/ 1416443 w 2814442"/>
                  <a:gd name="connsiteY1" fmla="*/ 1 h 753060"/>
                  <a:gd name="connsiteX2" fmla="*/ 2814442 w 2814442"/>
                  <a:gd name="connsiteY2" fmla="*/ 753060 h 753060"/>
                  <a:gd name="connsiteX0" fmla="*/ 0 w 4684931"/>
                  <a:gd name="connsiteY0" fmla="*/ 741771 h 756060"/>
                  <a:gd name="connsiteX1" fmla="*/ 1416443 w 4684931"/>
                  <a:gd name="connsiteY1" fmla="*/ 1 h 756060"/>
                  <a:gd name="connsiteX2" fmla="*/ 4684931 w 4684931"/>
                  <a:gd name="connsiteY2" fmla="*/ 756060 h 756060"/>
                  <a:gd name="connsiteX0" fmla="*/ 0 w 4684931"/>
                  <a:gd name="connsiteY0" fmla="*/ 741771 h 756060"/>
                  <a:gd name="connsiteX1" fmla="*/ 1416443 w 4684931"/>
                  <a:gd name="connsiteY1" fmla="*/ 1 h 756060"/>
                  <a:gd name="connsiteX2" fmla="*/ 4684931 w 4684931"/>
                  <a:gd name="connsiteY2" fmla="*/ 756060 h 756060"/>
                  <a:gd name="connsiteX0" fmla="*/ 0 w 4704379"/>
                  <a:gd name="connsiteY0" fmla="*/ 741773 h 756062"/>
                  <a:gd name="connsiteX1" fmla="*/ 1416443 w 4704379"/>
                  <a:gd name="connsiteY1" fmla="*/ 3 h 756062"/>
                  <a:gd name="connsiteX2" fmla="*/ 4684931 w 4704379"/>
                  <a:gd name="connsiteY2" fmla="*/ 756062 h 756062"/>
                  <a:gd name="connsiteX0" fmla="*/ 0 w 4684931"/>
                  <a:gd name="connsiteY0" fmla="*/ 0 h 14289"/>
                  <a:gd name="connsiteX1" fmla="*/ 4684931 w 4684931"/>
                  <a:gd name="connsiteY1" fmla="*/ 14289 h 14289"/>
                  <a:gd name="connsiteX0" fmla="*/ 0 w 4684931"/>
                  <a:gd name="connsiteY0" fmla="*/ 658783 h 673072"/>
                  <a:gd name="connsiteX1" fmla="*/ 4684931 w 4684931"/>
                  <a:gd name="connsiteY1" fmla="*/ 673072 h 673072"/>
                  <a:gd name="connsiteX0" fmla="*/ 0 w 4684931"/>
                  <a:gd name="connsiteY0" fmla="*/ 788149 h 802438"/>
                  <a:gd name="connsiteX1" fmla="*/ 4684931 w 4684931"/>
                  <a:gd name="connsiteY1" fmla="*/ 802438 h 802438"/>
                  <a:gd name="connsiteX0" fmla="*/ 0 w 4684931"/>
                  <a:gd name="connsiteY0" fmla="*/ 861175 h 875464"/>
                  <a:gd name="connsiteX1" fmla="*/ 4684931 w 4684931"/>
                  <a:gd name="connsiteY1" fmla="*/ 875464 h 875464"/>
                  <a:gd name="connsiteX0" fmla="*/ 0 w 4727754"/>
                  <a:gd name="connsiteY0" fmla="*/ 922789 h 937078"/>
                  <a:gd name="connsiteX1" fmla="*/ 4684931 w 4727754"/>
                  <a:gd name="connsiteY1" fmla="*/ 937078 h 937078"/>
                  <a:gd name="connsiteX0" fmla="*/ 0 w 4729841"/>
                  <a:gd name="connsiteY0" fmla="*/ 698936 h 713225"/>
                  <a:gd name="connsiteX1" fmla="*/ 4684931 w 4729841"/>
                  <a:gd name="connsiteY1" fmla="*/ 713225 h 713225"/>
                  <a:gd name="connsiteX0" fmla="*/ 0 w 4729841"/>
                  <a:gd name="connsiteY0" fmla="*/ 751467 h 765756"/>
                  <a:gd name="connsiteX1" fmla="*/ 4684931 w 4729841"/>
                  <a:gd name="connsiteY1" fmla="*/ 765756 h 765756"/>
                  <a:gd name="connsiteX0" fmla="*/ 0 w 4729841"/>
                  <a:gd name="connsiteY0" fmla="*/ 754803 h 759702"/>
                  <a:gd name="connsiteX1" fmla="*/ 4684931 w 4729841"/>
                  <a:gd name="connsiteY1" fmla="*/ 759702 h 759702"/>
                  <a:gd name="connsiteX0" fmla="*/ 0 w 5060323"/>
                  <a:gd name="connsiteY0" fmla="*/ 773254 h 778153"/>
                  <a:gd name="connsiteX1" fmla="*/ 4684931 w 5060323"/>
                  <a:gd name="connsiteY1" fmla="*/ 778153 h 778153"/>
                </a:gdLst>
                <a:ahLst/>
                <a:cxnLst>
                  <a:cxn ang="0">
                    <a:pos x="connsiteX0" y="connsiteY0"/>
                  </a:cxn>
                  <a:cxn ang="0">
                    <a:pos x="connsiteX1" y="connsiteY1"/>
                  </a:cxn>
                </a:cxnLst>
                <a:rect l="l" t="t" r="r" b="b"/>
                <a:pathLst>
                  <a:path w="5060323" h="778153">
                    <a:moveTo>
                      <a:pt x="0" y="773254"/>
                    </a:moveTo>
                    <a:cubicBezTo>
                      <a:pt x="1607118" y="-611649"/>
                      <a:pt x="6431308" y="166195"/>
                      <a:pt x="4684931" y="778153"/>
                    </a:cubicBezTo>
                  </a:path>
                </a:pathLst>
              </a:custGeom>
              <a:solidFill>
                <a:schemeClr val="accent6">
                  <a:lumMod val="40000"/>
                  <a:lumOff val="60000"/>
                </a:schemeClr>
              </a:solidFill>
              <a:ln w="9525" cap="flat" cmpd="sng" algn="ctr">
                <a:solidFill>
                  <a:schemeClr val="accent6">
                    <a:lumMod val="75000"/>
                  </a:schemeClr>
                </a:solidFill>
                <a:prstDash val="solid"/>
                <a:round/>
                <a:headEnd type="none" w="med" len="med"/>
                <a:tailEnd type="none" w="med" len="med"/>
              </a:ln>
              <a:effectLst/>
            </p:spPr>
            <p:txBody>
              <a:bodyPr anchor="ct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1219028"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2" name="任意多边形 61"/>
              <p:cNvSpPr/>
              <p:nvPr/>
            </p:nvSpPr>
            <p:spPr bwMode="auto">
              <a:xfrm>
                <a:off x="7341672" y="2641015"/>
                <a:ext cx="5964980" cy="3019190"/>
              </a:xfrm>
              <a:custGeom>
                <a:avLst/>
                <a:gdLst>
                  <a:gd name="connsiteX0" fmla="*/ 0 w 2279904"/>
                  <a:gd name="connsiteY0" fmla="*/ 741680 h 741680"/>
                  <a:gd name="connsiteX1" fmla="*/ 877824 w 2279904"/>
                  <a:gd name="connsiteY1" fmla="*/ 119888 h 741680"/>
                  <a:gd name="connsiteX2" fmla="*/ 2279904 w 2279904"/>
                  <a:gd name="connsiteY2" fmla="*/ 22352 h 741680"/>
                  <a:gd name="connsiteX0" fmla="*/ 0 w 2279904"/>
                  <a:gd name="connsiteY0" fmla="*/ 822399 h 822399"/>
                  <a:gd name="connsiteX1" fmla="*/ 877824 w 2279904"/>
                  <a:gd name="connsiteY1" fmla="*/ 200607 h 822399"/>
                  <a:gd name="connsiteX2" fmla="*/ 2279904 w 2279904"/>
                  <a:gd name="connsiteY2" fmla="*/ 103071 h 822399"/>
                  <a:gd name="connsiteX0" fmla="*/ 0 w 2200374"/>
                  <a:gd name="connsiteY0" fmla="*/ 757232 h 757232"/>
                  <a:gd name="connsiteX1" fmla="*/ 877824 w 2200374"/>
                  <a:gd name="connsiteY1" fmla="*/ 135440 h 757232"/>
                  <a:gd name="connsiteX2" fmla="*/ 2200374 w 2200374"/>
                  <a:gd name="connsiteY2" fmla="*/ 132761 h 757232"/>
                  <a:gd name="connsiteX0" fmla="*/ 0 w 2200374"/>
                  <a:gd name="connsiteY0" fmla="*/ 884778 h 884778"/>
                  <a:gd name="connsiteX1" fmla="*/ 1213233 w 2200374"/>
                  <a:gd name="connsiteY1" fmla="*/ 50954 h 884778"/>
                  <a:gd name="connsiteX2" fmla="*/ 2200374 w 2200374"/>
                  <a:gd name="connsiteY2" fmla="*/ 260307 h 884778"/>
                  <a:gd name="connsiteX0" fmla="*/ 0 w 2200374"/>
                  <a:gd name="connsiteY0" fmla="*/ 884778 h 884778"/>
                  <a:gd name="connsiteX1" fmla="*/ 1102583 w 2200374"/>
                  <a:gd name="connsiteY1" fmla="*/ 50954 h 884778"/>
                  <a:gd name="connsiteX2" fmla="*/ 2200374 w 2200374"/>
                  <a:gd name="connsiteY2" fmla="*/ 260307 h 884778"/>
                  <a:gd name="connsiteX0" fmla="*/ 0 w 2200374"/>
                  <a:gd name="connsiteY0" fmla="*/ 884778 h 884778"/>
                  <a:gd name="connsiteX1" fmla="*/ 1102583 w 2200374"/>
                  <a:gd name="connsiteY1" fmla="*/ 50954 h 884778"/>
                  <a:gd name="connsiteX2" fmla="*/ 2200374 w 2200374"/>
                  <a:gd name="connsiteY2" fmla="*/ 260307 h 884778"/>
                  <a:gd name="connsiteX0" fmla="*/ 0 w 2200374"/>
                  <a:gd name="connsiteY0" fmla="*/ 877450 h 877450"/>
                  <a:gd name="connsiteX1" fmla="*/ 1102583 w 2200374"/>
                  <a:gd name="connsiteY1" fmla="*/ 43626 h 877450"/>
                  <a:gd name="connsiteX2" fmla="*/ 2200374 w 2200374"/>
                  <a:gd name="connsiteY2" fmla="*/ 252979 h 877450"/>
                  <a:gd name="connsiteX0" fmla="*/ 0 w 2200374"/>
                  <a:gd name="connsiteY0" fmla="*/ 831307 h 831307"/>
                  <a:gd name="connsiteX1" fmla="*/ 1092210 w 2200374"/>
                  <a:gd name="connsiteY1" fmla="*/ 58861 h 831307"/>
                  <a:gd name="connsiteX2" fmla="*/ 2200374 w 2200374"/>
                  <a:gd name="connsiteY2" fmla="*/ 206836 h 831307"/>
                  <a:gd name="connsiteX0" fmla="*/ 0 w 1980837"/>
                  <a:gd name="connsiteY0" fmla="*/ 730963 h 730963"/>
                  <a:gd name="connsiteX1" fmla="*/ 872673 w 1980837"/>
                  <a:gd name="connsiteY1" fmla="*/ 52376 h 730963"/>
                  <a:gd name="connsiteX2" fmla="*/ 1980837 w 1980837"/>
                  <a:gd name="connsiteY2" fmla="*/ 200351 h 730963"/>
                  <a:gd name="connsiteX0" fmla="*/ 0 w 2045407"/>
                  <a:gd name="connsiteY0" fmla="*/ 733906 h 733906"/>
                  <a:gd name="connsiteX1" fmla="*/ 872673 w 2045407"/>
                  <a:gd name="connsiteY1" fmla="*/ 55319 h 733906"/>
                  <a:gd name="connsiteX2" fmla="*/ 2045407 w 2045407"/>
                  <a:gd name="connsiteY2" fmla="*/ 195785 h 733906"/>
                  <a:gd name="connsiteX0" fmla="*/ 0 w 2045407"/>
                  <a:gd name="connsiteY0" fmla="*/ 760723 h 760723"/>
                  <a:gd name="connsiteX1" fmla="*/ 982442 w 2045407"/>
                  <a:gd name="connsiteY1" fmla="*/ 44592 h 760723"/>
                  <a:gd name="connsiteX2" fmla="*/ 2045407 w 2045407"/>
                  <a:gd name="connsiteY2" fmla="*/ 222602 h 760723"/>
                  <a:gd name="connsiteX0" fmla="*/ 0 w 2045407"/>
                  <a:gd name="connsiteY0" fmla="*/ 755722 h 755722"/>
                  <a:gd name="connsiteX1" fmla="*/ 982442 w 2045407"/>
                  <a:gd name="connsiteY1" fmla="*/ 39591 h 755722"/>
                  <a:gd name="connsiteX2" fmla="*/ 2045407 w 2045407"/>
                  <a:gd name="connsiteY2" fmla="*/ 217601 h 755722"/>
                  <a:gd name="connsiteX0" fmla="*/ 0 w 2775795"/>
                  <a:gd name="connsiteY0" fmla="*/ 716133 h 716133"/>
                  <a:gd name="connsiteX1" fmla="*/ 982442 w 2775795"/>
                  <a:gd name="connsiteY1" fmla="*/ 2 h 716133"/>
                  <a:gd name="connsiteX2" fmla="*/ 2775795 w 2775795"/>
                  <a:gd name="connsiteY2" fmla="*/ 709424 h 716133"/>
                  <a:gd name="connsiteX0" fmla="*/ 0 w 2775795"/>
                  <a:gd name="connsiteY0" fmla="*/ 730117 h 730117"/>
                  <a:gd name="connsiteX1" fmla="*/ 1389979 w 2775795"/>
                  <a:gd name="connsiteY1" fmla="*/ 1 h 730117"/>
                  <a:gd name="connsiteX2" fmla="*/ 2775795 w 2775795"/>
                  <a:gd name="connsiteY2" fmla="*/ 723408 h 730117"/>
                  <a:gd name="connsiteX0" fmla="*/ 0 w 2775795"/>
                  <a:gd name="connsiteY0" fmla="*/ 737109 h 737109"/>
                  <a:gd name="connsiteX1" fmla="*/ 1273540 w 2775795"/>
                  <a:gd name="connsiteY1" fmla="*/ 1 h 737109"/>
                  <a:gd name="connsiteX2" fmla="*/ 2775795 w 2775795"/>
                  <a:gd name="connsiteY2" fmla="*/ 730400 h 737109"/>
                  <a:gd name="connsiteX0" fmla="*/ 0 w 2775795"/>
                  <a:gd name="connsiteY0" fmla="*/ 741771 h 741771"/>
                  <a:gd name="connsiteX1" fmla="*/ 1400565 w 2775795"/>
                  <a:gd name="connsiteY1" fmla="*/ 1 h 741771"/>
                  <a:gd name="connsiteX2" fmla="*/ 2775795 w 2775795"/>
                  <a:gd name="connsiteY2" fmla="*/ 735062 h 741771"/>
                  <a:gd name="connsiteX0" fmla="*/ 0 w 2775795"/>
                  <a:gd name="connsiteY0" fmla="*/ 741771 h 741771"/>
                  <a:gd name="connsiteX1" fmla="*/ 1289419 w 2775795"/>
                  <a:gd name="connsiteY1" fmla="*/ 1 h 741771"/>
                  <a:gd name="connsiteX2" fmla="*/ 2775795 w 2775795"/>
                  <a:gd name="connsiteY2" fmla="*/ 735062 h 741771"/>
                  <a:gd name="connsiteX0" fmla="*/ 0 w 2775795"/>
                  <a:gd name="connsiteY0" fmla="*/ 741771 h 741771"/>
                  <a:gd name="connsiteX1" fmla="*/ 1416443 w 2775795"/>
                  <a:gd name="connsiteY1" fmla="*/ 1 h 741771"/>
                  <a:gd name="connsiteX2" fmla="*/ 2775795 w 2775795"/>
                  <a:gd name="connsiteY2" fmla="*/ 735062 h 741771"/>
                  <a:gd name="connsiteX0" fmla="*/ 0 w 2814442"/>
                  <a:gd name="connsiteY0" fmla="*/ 741771 h 753060"/>
                  <a:gd name="connsiteX1" fmla="*/ 1416443 w 2814442"/>
                  <a:gd name="connsiteY1" fmla="*/ 1 h 753060"/>
                  <a:gd name="connsiteX2" fmla="*/ 2814442 w 2814442"/>
                  <a:gd name="connsiteY2" fmla="*/ 753060 h 753060"/>
                  <a:gd name="connsiteX0" fmla="*/ 0 w 4684931"/>
                  <a:gd name="connsiteY0" fmla="*/ 741771 h 756060"/>
                  <a:gd name="connsiteX1" fmla="*/ 1416443 w 4684931"/>
                  <a:gd name="connsiteY1" fmla="*/ 1 h 756060"/>
                  <a:gd name="connsiteX2" fmla="*/ 4684931 w 4684931"/>
                  <a:gd name="connsiteY2" fmla="*/ 756060 h 756060"/>
                  <a:gd name="connsiteX0" fmla="*/ 0 w 4684931"/>
                  <a:gd name="connsiteY0" fmla="*/ 741771 h 756060"/>
                  <a:gd name="connsiteX1" fmla="*/ 1416443 w 4684931"/>
                  <a:gd name="connsiteY1" fmla="*/ 1 h 756060"/>
                  <a:gd name="connsiteX2" fmla="*/ 4684931 w 4684931"/>
                  <a:gd name="connsiteY2" fmla="*/ 756060 h 756060"/>
                  <a:gd name="connsiteX0" fmla="*/ 0 w 4704379"/>
                  <a:gd name="connsiteY0" fmla="*/ 741773 h 756062"/>
                  <a:gd name="connsiteX1" fmla="*/ 1416443 w 4704379"/>
                  <a:gd name="connsiteY1" fmla="*/ 3 h 756062"/>
                  <a:gd name="connsiteX2" fmla="*/ 4684931 w 4704379"/>
                  <a:gd name="connsiteY2" fmla="*/ 756062 h 756062"/>
                  <a:gd name="connsiteX0" fmla="*/ 0 w 4684931"/>
                  <a:gd name="connsiteY0" fmla="*/ 0 h 14289"/>
                  <a:gd name="connsiteX1" fmla="*/ 4684931 w 4684931"/>
                  <a:gd name="connsiteY1" fmla="*/ 14289 h 14289"/>
                  <a:gd name="connsiteX0" fmla="*/ 0 w 4684931"/>
                  <a:gd name="connsiteY0" fmla="*/ 658783 h 673072"/>
                  <a:gd name="connsiteX1" fmla="*/ 4684931 w 4684931"/>
                  <a:gd name="connsiteY1" fmla="*/ 673072 h 673072"/>
                  <a:gd name="connsiteX0" fmla="*/ 0 w 4684931"/>
                  <a:gd name="connsiteY0" fmla="*/ 788149 h 802438"/>
                  <a:gd name="connsiteX1" fmla="*/ 4684931 w 4684931"/>
                  <a:gd name="connsiteY1" fmla="*/ 802438 h 802438"/>
                  <a:gd name="connsiteX0" fmla="*/ 0 w 4684931"/>
                  <a:gd name="connsiteY0" fmla="*/ 861175 h 875464"/>
                  <a:gd name="connsiteX1" fmla="*/ 4684931 w 4684931"/>
                  <a:gd name="connsiteY1" fmla="*/ 875464 h 875464"/>
                  <a:gd name="connsiteX0" fmla="*/ 0 w 4727754"/>
                  <a:gd name="connsiteY0" fmla="*/ 922789 h 937078"/>
                  <a:gd name="connsiteX1" fmla="*/ 4684931 w 4727754"/>
                  <a:gd name="connsiteY1" fmla="*/ 937078 h 937078"/>
                  <a:gd name="connsiteX0" fmla="*/ 0 w 4729841"/>
                  <a:gd name="connsiteY0" fmla="*/ 698936 h 713225"/>
                  <a:gd name="connsiteX1" fmla="*/ 4684931 w 4729841"/>
                  <a:gd name="connsiteY1" fmla="*/ 713225 h 713225"/>
                  <a:gd name="connsiteX0" fmla="*/ 0 w 4729841"/>
                  <a:gd name="connsiteY0" fmla="*/ 751467 h 765756"/>
                  <a:gd name="connsiteX1" fmla="*/ 4684931 w 4729841"/>
                  <a:gd name="connsiteY1" fmla="*/ 765756 h 765756"/>
                  <a:gd name="connsiteX0" fmla="*/ 0 w 4738385"/>
                  <a:gd name="connsiteY0" fmla="*/ 964103 h 978392"/>
                  <a:gd name="connsiteX1" fmla="*/ 4448561 w 4738385"/>
                  <a:gd name="connsiteY1" fmla="*/ 315439 h 978392"/>
                  <a:gd name="connsiteX2" fmla="*/ 4684931 w 4738385"/>
                  <a:gd name="connsiteY2" fmla="*/ 978392 h 978392"/>
                  <a:gd name="connsiteX0" fmla="*/ 0 w 4882598"/>
                  <a:gd name="connsiteY0" fmla="*/ 648664 h 662953"/>
                  <a:gd name="connsiteX1" fmla="*/ 4448561 w 4882598"/>
                  <a:gd name="connsiteY1" fmla="*/ 0 h 662953"/>
                  <a:gd name="connsiteX2" fmla="*/ 4684931 w 4882598"/>
                  <a:gd name="connsiteY2" fmla="*/ 662953 h 662953"/>
                  <a:gd name="connsiteX0" fmla="*/ 0 w 4882598"/>
                  <a:gd name="connsiteY0" fmla="*/ 835237 h 849526"/>
                  <a:gd name="connsiteX1" fmla="*/ 4448561 w 4882598"/>
                  <a:gd name="connsiteY1" fmla="*/ 186573 h 849526"/>
                  <a:gd name="connsiteX2" fmla="*/ 4684931 w 4882598"/>
                  <a:gd name="connsiteY2" fmla="*/ 849526 h 849526"/>
                  <a:gd name="connsiteX0" fmla="*/ 0 w 4306606"/>
                  <a:gd name="connsiteY0" fmla="*/ 829758 h 850307"/>
                  <a:gd name="connsiteX1" fmla="*/ 3872569 w 4306606"/>
                  <a:gd name="connsiteY1" fmla="*/ 187354 h 850307"/>
                  <a:gd name="connsiteX2" fmla="*/ 4108939 w 4306606"/>
                  <a:gd name="connsiteY2" fmla="*/ 850307 h 850307"/>
                  <a:gd name="connsiteX0" fmla="*/ 0 w 4421904"/>
                  <a:gd name="connsiteY0" fmla="*/ 829758 h 850307"/>
                  <a:gd name="connsiteX1" fmla="*/ 3872569 w 4421904"/>
                  <a:gd name="connsiteY1" fmla="*/ 187354 h 850307"/>
                  <a:gd name="connsiteX2" fmla="*/ 4250411 w 4421904"/>
                  <a:gd name="connsiteY2" fmla="*/ 850307 h 850307"/>
                  <a:gd name="connsiteX0" fmla="*/ 0 w 4591958"/>
                  <a:gd name="connsiteY0" fmla="*/ 829758 h 853437"/>
                  <a:gd name="connsiteX1" fmla="*/ 3872569 w 4591958"/>
                  <a:gd name="connsiteY1" fmla="*/ 187354 h 853437"/>
                  <a:gd name="connsiteX2" fmla="*/ 4447461 w 4591958"/>
                  <a:gd name="connsiteY2" fmla="*/ 853437 h 853437"/>
                  <a:gd name="connsiteX0" fmla="*/ 0 w 4447461"/>
                  <a:gd name="connsiteY0" fmla="*/ 829758 h 853437"/>
                  <a:gd name="connsiteX1" fmla="*/ 3872569 w 4447461"/>
                  <a:gd name="connsiteY1" fmla="*/ 187354 h 853437"/>
                  <a:gd name="connsiteX2" fmla="*/ 4447461 w 4447461"/>
                  <a:gd name="connsiteY2" fmla="*/ 853437 h 853437"/>
                  <a:gd name="connsiteX0" fmla="*/ 0 w 4538013"/>
                  <a:gd name="connsiteY0" fmla="*/ 999378 h 1023057"/>
                  <a:gd name="connsiteX1" fmla="*/ 4458666 w 4538013"/>
                  <a:gd name="connsiteY1" fmla="*/ 166051 h 1023057"/>
                  <a:gd name="connsiteX2" fmla="*/ 4447461 w 4538013"/>
                  <a:gd name="connsiteY2" fmla="*/ 1023057 h 1023057"/>
                  <a:gd name="connsiteX0" fmla="*/ 0 w 4458666"/>
                  <a:gd name="connsiteY0" fmla="*/ 999378 h 1023057"/>
                  <a:gd name="connsiteX1" fmla="*/ 4458666 w 4458666"/>
                  <a:gd name="connsiteY1" fmla="*/ 166051 h 1023057"/>
                  <a:gd name="connsiteX2" fmla="*/ 4447461 w 4458666"/>
                  <a:gd name="connsiteY2" fmla="*/ 1023057 h 1023057"/>
                  <a:gd name="connsiteX0" fmla="*/ 0 w 4458666"/>
                  <a:gd name="connsiteY0" fmla="*/ 999378 h 1023057"/>
                  <a:gd name="connsiteX1" fmla="*/ 4458666 w 4458666"/>
                  <a:gd name="connsiteY1" fmla="*/ 166051 h 1023057"/>
                  <a:gd name="connsiteX2" fmla="*/ 4447461 w 4458666"/>
                  <a:gd name="connsiteY2" fmla="*/ 1023057 h 1023057"/>
                  <a:gd name="connsiteX0" fmla="*/ 0 w 4458666"/>
                  <a:gd name="connsiteY0" fmla="*/ 920410 h 944089"/>
                  <a:gd name="connsiteX1" fmla="*/ 4458666 w 4458666"/>
                  <a:gd name="connsiteY1" fmla="*/ 87083 h 944089"/>
                  <a:gd name="connsiteX2" fmla="*/ 4447461 w 4458666"/>
                  <a:gd name="connsiteY2" fmla="*/ 944089 h 944089"/>
                </a:gdLst>
                <a:ahLst/>
                <a:cxnLst>
                  <a:cxn ang="0">
                    <a:pos x="connsiteX0" y="connsiteY0"/>
                  </a:cxn>
                  <a:cxn ang="0">
                    <a:pos x="connsiteX1" y="connsiteY1"/>
                  </a:cxn>
                  <a:cxn ang="0">
                    <a:pos x="connsiteX2" y="connsiteY2"/>
                  </a:cxn>
                </a:cxnLst>
                <a:rect l="l" t="t" r="r" b="b"/>
                <a:pathLst>
                  <a:path w="4458666" h="944089">
                    <a:moveTo>
                      <a:pt x="0" y="920410"/>
                    </a:moveTo>
                    <a:cubicBezTo>
                      <a:pt x="1482854" y="704189"/>
                      <a:pt x="3006128" y="-297632"/>
                      <a:pt x="4458666" y="87083"/>
                    </a:cubicBezTo>
                    <a:cubicBezTo>
                      <a:pt x="4446657" y="665392"/>
                      <a:pt x="4447059" y="275793"/>
                      <a:pt x="4447461" y="944089"/>
                    </a:cubicBezTo>
                  </a:path>
                </a:pathLst>
              </a:custGeom>
              <a:solidFill>
                <a:schemeClr val="accent2">
                  <a:lumMod val="20000"/>
                  <a:lumOff val="80000"/>
                </a:schemeClr>
              </a:solidFill>
              <a:ln w="9525" cap="flat" cmpd="sng" algn="ctr">
                <a:solidFill>
                  <a:schemeClr val="accent2">
                    <a:lumMod val="60000"/>
                    <a:lumOff val="40000"/>
                  </a:schemeClr>
                </a:solidFill>
                <a:prstDash val="solid"/>
                <a:round/>
                <a:headEnd type="none" w="med" len="med"/>
                <a:tailEnd type="none" w="med" len="med"/>
              </a:ln>
              <a:effectLst/>
            </p:spPr>
            <p:txBody>
              <a:bodyPr anchor="ct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1219028"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100" name="TextBox 25"/>
            <p:cNvSpPr txBox="1"/>
            <p:nvPr/>
          </p:nvSpPr>
          <p:spPr>
            <a:xfrm>
              <a:off x="1944911" y="2015770"/>
              <a:ext cx="1244465" cy="74413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1219028" eaLnBrk="1" fontAlgn="ctr" latinLnBrk="0" hangingPunct="1">
                <a:lnSpc>
                  <a:spcPct val="100000"/>
                </a:lnSpc>
                <a:spcBef>
                  <a:spcPts val="0"/>
                </a:spcBef>
                <a:spcAft>
                  <a:spcPts val="0"/>
                </a:spcAft>
                <a:buClrTx/>
                <a:buSzTx/>
                <a:buFontTx/>
                <a:buNone/>
                <a:tabLst/>
                <a:defRPr/>
              </a:pPr>
              <a:r>
                <a:rPr lang="en-US" sz="1400" b="1" dirty="0" smtClean="0">
                  <a:latin typeface="Huawei Sans" panose="020C0503030203020204" pitchFamily="34" charset="0"/>
                </a:rPr>
                <a:t>TDM</a:t>
              </a:r>
              <a:endParaRPr kumimoji="0" lang="en-US" altLang="zh-CN" sz="1400" b="1" i="0" u="none" strike="noStrike" kern="0" cap="none" spc="0" normalizeH="0" baseline="0" noProof="0" dirty="0" smtClean="0">
                <a:ln>
                  <a:noFill/>
                </a:ln>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1" name="TextBox 26"/>
            <p:cNvSpPr txBox="1"/>
            <p:nvPr/>
          </p:nvSpPr>
          <p:spPr>
            <a:xfrm>
              <a:off x="8949535" y="1872101"/>
              <a:ext cx="1425015" cy="74413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1219028" eaLnBrk="1" fontAlgn="ctr" latinLnBrk="0" hangingPunct="1">
                <a:lnSpc>
                  <a:spcPct val="100000"/>
                </a:lnSpc>
                <a:spcBef>
                  <a:spcPts val="0"/>
                </a:spcBef>
                <a:spcAft>
                  <a:spcPts val="0"/>
                </a:spcAft>
                <a:buClrTx/>
                <a:buSzTx/>
                <a:buFontTx/>
                <a:buNone/>
                <a:tabLst/>
                <a:defRPr/>
              </a:pPr>
              <a:r>
                <a:rPr lang="en-US" sz="1400" b="1" dirty="0" smtClean="0">
                  <a:latin typeface="Huawei Sans" panose="020C0503030203020204" pitchFamily="34" charset="0"/>
                </a:rPr>
                <a:t>Cloud</a:t>
              </a:r>
              <a:endParaRPr kumimoji="0" lang="en-US" altLang="zh-CN" sz="1400" b="1" i="0" u="none" strike="noStrike" kern="0" cap="none" spc="0" normalizeH="0" baseline="0" noProof="0" dirty="0" smtClean="0">
                <a:ln>
                  <a:noFill/>
                </a:ln>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2" name="TextBox 27"/>
            <p:cNvSpPr txBox="1"/>
            <p:nvPr/>
          </p:nvSpPr>
          <p:spPr>
            <a:xfrm>
              <a:off x="5010640" y="1844608"/>
              <a:ext cx="1873050" cy="74413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1219028" eaLnBrk="1" fontAlgn="ctr" latinLnBrk="0" hangingPunct="1">
                <a:lnSpc>
                  <a:spcPct val="100000"/>
                </a:lnSpc>
                <a:spcBef>
                  <a:spcPts val="0"/>
                </a:spcBef>
                <a:spcAft>
                  <a:spcPts val="0"/>
                </a:spcAft>
                <a:buClrTx/>
                <a:buSzTx/>
                <a:buFontTx/>
                <a:buNone/>
                <a:tabLst/>
                <a:defRPr/>
              </a:pPr>
              <a:r>
                <a:rPr lang="en-US" sz="1400" b="1" dirty="0" smtClean="0">
                  <a:latin typeface="Huawei Sans" panose="020C0503030203020204" pitchFamily="34" charset="0"/>
                </a:rPr>
                <a:t>IP/MPLS</a:t>
              </a:r>
              <a:endParaRPr kumimoji="0" lang="en-US" altLang="zh-CN" sz="1400" b="1" i="0" u="none" strike="noStrike" kern="0" cap="none" spc="0" normalizeH="0" baseline="0" noProof="0" dirty="0" smtClean="0">
                <a:ln>
                  <a:noFill/>
                </a:ln>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cxnSp>
        <p:nvCxnSpPr>
          <p:cNvPr id="88" name="直接箭头连接符 87"/>
          <p:cNvCxnSpPr/>
          <p:nvPr/>
        </p:nvCxnSpPr>
        <p:spPr bwMode="auto">
          <a:xfrm flipV="1">
            <a:off x="6415963" y="1771459"/>
            <a:ext cx="0" cy="2328140"/>
          </a:xfrm>
          <a:prstGeom prst="straightConnector1">
            <a:avLst/>
          </a:prstGeom>
          <a:solidFill>
            <a:srgbClr val="4F81BD"/>
          </a:solidFill>
          <a:ln w="9525" cap="flat" cmpd="sng" algn="ctr">
            <a:solidFill>
              <a:schemeClr val="bg1">
                <a:lumMod val="50000"/>
              </a:schemeClr>
            </a:solidFill>
            <a:prstDash val="solid"/>
            <a:round/>
            <a:headEnd type="none" w="med" len="med"/>
            <a:tailEnd type="triangle"/>
          </a:ln>
          <a:effectLst/>
        </p:spPr>
      </p:cxnSp>
      <p:cxnSp>
        <p:nvCxnSpPr>
          <p:cNvPr id="90" name="直接箭头连接符 89"/>
          <p:cNvCxnSpPr/>
          <p:nvPr/>
        </p:nvCxnSpPr>
        <p:spPr bwMode="auto">
          <a:xfrm>
            <a:off x="6096000" y="2862022"/>
            <a:ext cx="5310251" cy="0"/>
          </a:xfrm>
          <a:prstGeom prst="straightConnector1">
            <a:avLst/>
          </a:prstGeom>
          <a:solidFill>
            <a:srgbClr val="4F81BD"/>
          </a:solidFill>
          <a:ln w="9525" cap="flat" cmpd="sng" algn="ctr">
            <a:solidFill>
              <a:schemeClr val="bg1">
                <a:lumMod val="50000"/>
              </a:schemeClr>
            </a:solidFill>
            <a:prstDash val="solid"/>
            <a:round/>
            <a:headEnd type="none" w="med" len="med"/>
            <a:tailEnd type="triangle" w="med" len="med"/>
          </a:ln>
          <a:effectLst/>
        </p:spPr>
      </p:cxnSp>
      <p:cxnSp>
        <p:nvCxnSpPr>
          <p:cNvPr id="91" name="直接连接符 90"/>
          <p:cNvCxnSpPr/>
          <p:nvPr/>
        </p:nvCxnSpPr>
        <p:spPr bwMode="auto">
          <a:xfrm>
            <a:off x="7881696" y="2871996"/>
            <a:ext cx="0" cy="1227605"/>
          </a:xfrm>
          <a:prstGeom prst="line">
            <a:avLst/>
          </a:prstGeom>
          <a:solidFill>
            <a:srgbClr val="4F81BD"/>
          </a:solidFill>
          <a:ln w="9525" cap="flat" cmpd="sng" algn="ctr">
            <a:solidFill>
              <a:schemeClr val="bg1">
                <a:lumMod val="50000"/>
              </a:schemeClr>
            </a:solidFill>
            <a:prstDash val="solid"/>
            <a:round/>
            <a:headEnd type="none" w="med" len="med"/>
            <a:tailEnd type="none" w="med" len="med"/>
          </a:ln>
          <a:effectLst/>
        </p:spPr>
      </p:cxnSp>
      <p:cxnSp>
        <p:nvCxnSpPr>
          <p:cNvPr id="92" name="直接连接符 91"/>
          <p:cNvCxnSpPr/>
          <p:nvPr/>
        </p:nvCxnSpPr>
        <p:spPr bwMode="auto">
          <a:xfrm>
            <a:off x="9672103" y="2858736"/>
            <a:ext cx="0" cy="1253649"/>
          </a:xfrm>
          <a:prstGeom prst="line">
            <a:avLst/>
          </a:prstGeom>
          <a:solidFill>
            <a:srgbClr val="4F81BD"/>
          </a:solidFill>
          <a:ln w="9525" cap="flat" cmpd="sng" algn="ctr">
            <a:solidFill>
              <a:schemeClr val="bg1">
                <a:lumMod val="50000"/>
              </a:schemeClr>
            </a:solidFill>
            <a:prstDash val="solid"/>
            <a:round/>
            <a:headEnd type="none" w="med" len="med"/>
            <a:tailEnd type="none" w="med" len="med"/>
          </a:ln>
          <a:effectLst/>
        </p:spPr>
      </p:cxnSp>
      <p:sp>
        <p:nvSpPr>
          <p:cNvPr id="93" name="TextBox 25"/>
          <p:cNvSpPr txBox="1"/>
          <p:nvPr/>
        </p:nvSpPr>
        <p:spPr>
          <a:xfrm>
            <a:off x="6669718" y="3190012"/>
            <a:ext cx="1011815"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1219028" eaLnBrk="1" fontAlgn="ctr" latinLnBrk="0" hangingPunct="1">
              <a:lnSpc>
                <a:spcPct val="100000"/>
              </a:lnSpc>
              <a:spcBef>
                <a:spcPts val="0"/>
              </a:spcBef>
              <a:spcAft>
                <a:spcPts val="0"/>
              </a:spcAft>
              <a:buClrTx/>
              <a:buSzTx/>
              <a:buFontTx/>
              <a:buNone/>
              <a:tabLst/>
              <a:defRPr/>
            </a:pPr>
            <a:r>
              <a:rPr lang="en-US" sz="1400" b="1" dirty="0" smtClean="0">
                <a:solidFill>
                  <a:prstClr val="black"/>
                </a:solidFill>
                <a:latin typeface="Huawei Sans" panose="020C0503030203020204" pitchFamily="34" charset="0"/>
              </a:rPr>
              <a:t>SDH/PDH</a:t>
            </a:r>
            <a:endParaRPr kumimoji="0" lang="en-US" altLang="zh-CN" sz="14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4" name="TextBox 25"/>
          <p:cNvSpPr txBox="1"/>
          <p:nvPr/>
        </p:nvSpPr>
        <p:spPr>
          <a:xfrm>
            <a:off x="7881696" y="3190012"/>
            <a:ext cx="1790408" cy="469359"/>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1219028" eaLnBrk="1" fontAlgn="ctr" latinLnBrk="0" hangingPunct="1">
              <a:lnSpc>
                <a:spcPct val="100000"/>
              </a:lnSpc>
              <a:spcBef>
                <a:spcPts val="0"/>
              </a:spcBef>
              <a:spcAft>
                <a:spcPts val="0"/>
              </a:spcAft>
              <a:buClrTx/>
              <a:buSzTx/>
              <a:buFontTx/>
              <a:buNone/>
              <a:tabLst/>
              <a:defRPr/>
            </a:pPr>
            <a:r>
              <a:rPr lang="en-US" sz="1400" b="1" dirty="0" smtClean="0">
                <a:solidFill>
                  <a:prstClr val="black"/>
                </a:solidFill>
                <a:latin typeface="Huawei Sans" panose="020C0503030203020204" pitchFamily="34" charset="0"/>
              </a:rPr>
              <a:t>MPLS VPN</a:t>
            </a:r>
          </a:p>
          <a:p>
            <a:pPr marL="0" marR="0" lvl="0" indent="0" algn="ctr" defTabSz="1219028" eaLnBrk="1" fontAlgn="ctr" latinLnBrk="0" hangingPunct="1">
              <a:lnSpc>
                <a:spcPct val="100000"/>
              </a:lnSpc>
              <a:spcBef>
                <a:spcPts val="0"/>
              </a:spcBef>
              <a:spcAft>
                <a:spcPts val="0"/>
              </a:spcAft>
              <a:buClrTx/>
              <a:buSzTx/>
              <a:buFontTx/>
              <a:buNone/>
              <a:tabLst/>
              <a:defRPr/>
            </a:pPr>
            <a:r>
              <a:rPr lang="en-US" sz="1000" b="1" dirty="0" smtClean="0">
                <a:latin typeface="Huawei Sans" panose="020C0503030203020204" pitchFamily="34" charset="0"/>
              </a:rPr>
              <a:t>/IPsec VPN/OTN, </a:t>
            </a:r>
            <a:r>
              <a:rPr lang="en-US" sz="1000" b="1" dirty="0" err="1" smtClean="0">
                <a:latin typeface="Huawei Sans" panose="020C0503030203020204" pitchFamily="34" charset="0"/>
              </a:rPr>
              <a:t>etc</a:t>
            </a:r>
            <a:endParaRPr kumimoji="0" lang="en-US" altLang="zh-CN" sz="100" b="0" i="0" u="none" strike="noStrike" kern="0" cap="none" spc="0" normalizeH="0" baseline="0" noProof="0" dirty="0" smtClean="0">
              <a:ln>
                <a:noFill/>
              </a:ln>
              <a:solidFill>
                <a:srgbClr val="FFFFFF">
                  <a:lumMod val="50000"/>
                </a:srgb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5" name="TextBox 25"/>
          <p:cNvSpPr txBox="1"/>
          <p:nvPr/>
        </p:nvSpPr>
        <p:spPr>
          <a:xfrm>
            <a:off x="9803947" y="3190012"/>
            <a:ext cx="1432555" cy="615553"/>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1219028" eaLnBrk="1" fontAlgn="ctr" latinLnBrk="0" hangingPunct="1">
              <a:lnSpc>
                <a:spcPct val="100000"/>
              </a:lnSpc>
              <a:spcBef>
                <a:spcPts val="0"/>
              </a:spcBef>
              <a:spcAft>
                <a:spcPts val="0"/>
              </a:spcAft>
              <a:buClrTx/>
              <a:buSzTx/>
              <a:buFontTx/>
              <a:buNone/>
              <a:tabLst/>
              <a:defRPr/>
            </a:pPr>
            <a:r>
              <a:rPr lang="en-US" sz="1400" b="1" dirty="0" smtClean="0">
                <a:solidFill>
                  <a:srgbClr val="000000"/>
                </a:solidFill>
                <a:latin typeface="Huawei Sans" panose="020C0503030203020204" pitchFamily="34" charset="0"/>
              </a:rPr>
              <a:t>SD-WAN</a:t>
            </a:r>
          </a:p>
          <a:p>
            <a:pPr marL="0" marR="0" lvl="0" indent="0" algn="ctr" defTabSz="1219028" eaLnBrk="1" fontAlgn="ctr" latinLnBrk="0" hangingPunct="1">
              <a:lnSpc>
                <a:spcPct val="100000"/>
              </a:lnSpc>
              <a:spcBef>
                <a:spcPts val="0"/>
              </a:spcBef>
              <a:spcAft>
                <a:spcPts val="0"/>
              </a:spcAft>
              <a:buClrTx/>
              <a:buSzTx/>
              <a:buFontTx/>
              <a:buNone/>
              <a:tabLst/>
              <a:defRPr/>
            </a:pPr>
            <a:r>
              <a:rPr lang="en-US" sz="1000" b="1" dirty="0" smtClean="0">
                <a:solidFill>
                  <a:srgbClr val="FFFFFF">
                    <a:lumMod val="50000"/>
                  </a:srgbClr>
                </a:solidFill>
                <a:latin typeface="Huawei Sans" panose="020C0503030203020204" pitchFamily="34" charset="0"/>
              </a:rPr>
              <a:t>(Hybrid WAN, SDN controller)</a:t>
            </a:r>
            <a:endParaRPr lang="en-US" sz="1000" b="1" dirty="0">
              <a:solidFill>
                <a:srgbClr val="FFFFFF">
                  <a:lumMod val="50000"/>
                </a:srgbClr>
              </a:solidFill>
              <a:latin typeface="Huawei Sans" panose="020C0503030203020204" pitchFamily="34" charset="0"/>
            </a:endParaRPr>
          </a:p>
        </p:txBody>
      </p:sp>
      <p:sp>
        <p:nvSpPr>
          <p:cNvPr id="96" name="文本框 28"/>
          <p:cNvSpPr txBox="1"/>
          <p:nvPr/>
        </p:nvSpPr>
        <p:spPr>
          <a:xfrm>
            <a:off x="5947795" y="1583343"/>
            <a:ext cx="553998" cy="1421501"/>
          </a:xfrm>
          <a:prstGeom prst="rect">
            <a:avLst/>
          </a:prstGeom>
          <a:noFill/>
        </p:spPr>
        <p:txBody>
          <a:bodyPr vert="vert270"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1219028" eaLnBrk="1" fontAlgn="ctr" latinLnBrk="0" hangingPunct="1">
              <a:lnSpc>
                <a:spcPct val="100000"/>
              </a:lnSpc>
              <a:spcBef>
                <a:spcPts val="0"/>
              </a:spcBef>
              <a:spcAft>
                <a:spcPts val="0"/>
              </a:spcAft>
              <a:buClrTx/>
              <a:buSzTx/>
              <a:buFontTx/>
              <a:buNone/>
              <a:tabLst/>
              <a:defRPr/>
            </a:pPr>
            <a:r>
              <a:rPr lang="en-US" sz="1200" b="1" dirty="0" smtClean="0">
                <a:latin typeface="Huawei Sans" panose="020C0503030203020204" pitchFamily="34" charset="0"/>
              </a:rPr>
              <a:t>Technological revolutions</a:t>
            </a:r>
            <a:endParaRPr lang="en-US" sz="1200" b="1" dirty="0">
              <a:latin typeface="Huawei Sans" panose="020C0503030203020204" pitchFamily="34" charset="0"/>
            </a:endParaRPr>
          </a:p>
        </p:txBody>
      </p:sp>
      <p:sp>
        <p:nvSpPr>
          <p:cNvPr id="97" name="文本框 29"/>
          <p:cNvSpPr txBox="1"/>
          <p:nvPr/>
        </p:nvSpPr>
        <p:spPr>
          <a:xfrm>
            <a:off x="5965565" y="2805366"/>
            <a:ext cx="553998" cy="1129147"/>
          </a:xfrm>
          <a:prstGeom prst="rect">
            <a:avLst/>
          </a:prstGeom>
          <a:noFill/>
        </p:spPr>
        <p:txBody>
          <a:bodyPr vert="vert270"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1219028" eaLnBrk="1" fontAlgn="ctr" latinLnBrk="0" hangingPunct="1">
              <a:lnSpc>
                <a:spcPct val="100000"/>
              </a:lnSpc>
              <a:spcBef>
                <a:spcPts val="0"/>
              </a:spcBef>
              <a:spcAft>
                <a:spcPts val="0"/>
              </a:spcAft>
              <a:buClrTx/>
              <a:buSzTx/>
              <a:buFontTx/>
              <a:buNone/>
              <a:tabLst/>
              <a:defRPr/>
            </a:pPr>
            <a:r>
              <a:rPr lang="en-US" sz="1200" b="1" dirty="0" smtClean="0">
                <a:latin typeface="Huawei Sans" panose="020C0503030203020204" pitchFamily="34" charset="0"/>
              </a:rPr>
              <a:t>Private line solution</a:t>
            </a:r>
            <a:endParaRPr lang="en-US" sz="1200" b="1" dirty="0">
              <a:latin typeface="Huawei Sans" panose="020C0503030203020204" pitchFamily="34" charset="0"/>
            </a:endParaRPr>
          </a:p>
        </p:txBody>
      </p:sp>
      <p:sp>
        <p:nvSpPr>
          <p:cNvPr id="98" name="文本框 30"/>
          <p:cNvSpPr txBox="1"/>
          <p:nvPr/>
        </p:nvSpPr>
        <p:spPr>
          <a:xfrm>
            <a:off x="6244418" y="4748066"/>
            <a:ext cx="369332" cy="92398"/>
          </a:xfrm>
          <a:prstGeom prst="rect">
            <a:avLst/>
          </a:prstGeom>
          <a:noFill/>
        </p:spPr>
        <p:txBody>
          <a:bodyPr vert="eaVert"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defTabSz="1219028" eaLnBrk="1" fontAlgn="ctr" latinLnBrk="0" hangingPunct="1">
              <a:lnSpc>
                <a:spcPct val="100000"/>
              </a:lnSpc>
              <a:spcBef>
                <a:spcPts val="0"/>
              </a:spcBef>
              <a:spcAft>
                <a:spcPts val="0"/>
              </a:spcAft>
              <a:buClrTx/>
              <a:buSzTx/>
              <a:buFontTx/>
              <a:buNone/>
              <a:tabLst/>
              <a:defRPr/>
            </a:pPr>
            <a:endParaRPr kumimoji="0" lang="en-US" altLang="zh-CN" sz="1200" b="1" i="0" u="none" strike="noStrike" kern="0" cap="none" spc="0" normalizeH="0" baseline="0" noProof="0" dirty="0" smtClean="0">
              <a:ln>
                <a:noFill/>
              </a:ln>
              <a:solidFill>
                <a:srgbClr val="C00000"/>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37" name="组合 35"/>
          <p:cNvGrpSpPr/>
          <p:nvPr/>
        </p:nvGrpSpPr>
        <p:grpSpPr>
          <a:xfrm>
            <a:off x="2420422" y="2287712"/>
            <a:ext cx="1543534" cy="875054"/>
            <a:chOff x="3269076" y="1744970"/>
            <a:chExt cx="1860118" cy="1054529"/>
          </a:xfrm>
          <a:solidFill>
            <a:schemeClr val="bg1">
              <a:lumMod val="75000"/>
            </a:schemeClr>
          </a:solidFill>
        </p:grpSpPr>
        <p:sp>
          <p:nvSpPr>
            <p:cNvPr id="38" name="矩形 36"/>
            <p:cNvSpPr/>
            <p:nvPr/>
          </p:nvSpPr>
          <p:spPr>
            <a:xfrm>
              <a:off x="3495526" y="2457907"/>
              <a:ext cx="1426464" cy="3415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Oval 62"/>
            <p:cNvSpPr/>
            <p:nvPr/>
          </p:nvSpPr>
          <p:spPr bwMode="auto">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 name="Oval 63"/>
            <p:cNvSpPr/>
            <p:nvPr/>
          </p:nvSpPr>
          <p:spPr bwMode="auto">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 name="Oval 64"/>
            <p:cNvSpPr/>
            <p:nvPr/>
          </p:nvSpPr>
          <p:spPr bwMode="auto">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 name="Oval 65"/>
            <p:cNvSpPr/>
            <p:nvPr/>
          </p:nvSpPr>
          <p:spPr bwMode="auto">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 name="Oval 64"/>
            <p:cNvSpPr/>
            <p:nvPr/>
          </p:nvSpPr>
          <p:spPr bwMode="auto">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61" name="文本框 60"/>
          <p:cNvSpPr txBox="1"/>
          <p:nvPr/>
        </p:nvSpPr>
        <p:spPr>
          <a:xfrm>
            <a:off x="2502542" y="2507946"/>
            <a:ext cx="1366616" cy="646331"/>
          </a:xfrm>
          <a:prstGeom prst="rect">
            <a:avLst/>
          </a:prstGeom>
          <a:noFill/>
        </p:spPr>
        <p:txBody>
          <a:bodyPr wrap="square" rtlCol="0">
            <a:spAutoFit/>
          </a:bodyPr>
          <a:lstStyle/>
          <a:p>
            <a:pPr algn="ctr" fontAlgn="ctr"/>
            <a:r>
              <a:rPr lang="en-US" sz="1200" dirty="0" smtClean="0">
                <a:latin typeface="Huawei Sans" panose="020C0503030203020204" pitchFamily="34" charset="0"/>
              </a:rPr>
              <a:t>Traditional carrier private line/MPLS</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381091942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Configuring an IKE Proposal (2)</a:t>
            </a:r>
            <a:endParaRPr lang="en-US" altLang="zh-CN" dirty="0">
              <a:sym typeface="Huawei Sans" panose="020C0503030203020204" pitchFamily="34" charset="0"/>
            </a:endParaRPr>
          </a:p>
        </p:txBody>
      </p:sp>
      <p:sp>
        <p:nvSpPr>
          <p:cNvPr id="14" name="矩形 13"/>
          <p:cNvSpPr/>
          <p:nvPr/>
        </p:nvSpPr>
        <p:spPr>
          <a:xfrm>
            <a:off x="895351" y="1376710"/>
            <a:ext cx="10853737" cy="338554"/>
          </a:xfrm>
          <a:prstGeom prst="rect">
            <a:avLst/>
          </a:prstGeom>
          <a:solidFill>
            <a:srgbClr val="D9D9D9"/>
          </a:solidFill>
          <a:ln>
            <a:noFill/>
          </a:ln>
        </p:spPr>
        <p:txBody>
          <a:bodyPr wrap="square">
            <a:spAutoFit/>
          </a:bodyPr>
          <a:lstStyle/>
          <a:p>
            <a:pPr fontAlgn="ctr"/>
            <a:r>
              <a:rPr lang="en-US" sz="1600" dirty="0" smtClean="0">
                <a:latin typeface="Huawei Sans" panose="020C0503030203020204" pitchFamily="34" charset="0"/>
              </a:rPr>
              <a:t>[Huawei-ike-proposal-10]</a:t>
            </a:r>
            <a:r>
              <a:rPr lang="en-US" sz="1600" b="1" dirty="0" smtClean="0">
                <a:latin typeface="Huawei Sans" panose="020C0503030203020204" pitchFamily="34" charset="0"/>
              </a:rPr>
              <a:t>encryption-algorithm { des | 3des | aes-128 | aes-192 | aes-256 | sm1 | sm4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p:cNvSpPr/>
          <p:nvPr/>
        </p:nvSpPr>
        <p:spPr>
          <a:xfrm>
            <a:off x="455614" y="944563"/>
            <a:ext cx="10728325" cy="338554"/>
          </a:xfrm>
          <a:prstGeom prst="rect">
            <a:avLst/>
          </a:prstGeom>
        </p:spPr>
        <p:txBody>
          <a:bodyPr wrap="square">
            <a:spAutoFit/>
          </a:bodyPr>
          <a:lstStyle/>
          <a:p>
            <a:pPr marL="342900" indent="-342900" fontAlgn="ctr">
              <a:buFont typeface="+mj-lt"/>
              <a:buAutoNum type="arabicPeriod" startAt="4"/>
            </a:pPr>
            <a:r>
              <a:rPr lang="en-US" sz="1600" dirty="0" smtClean="0">
                <a:latin typeface="Huawei Sans" panose="020C0503030203020204" pitchFamily="34" charset="0"/>
              </a:rPr>
              <a:t>Configure the encryption algorithm used in IKE negotiation.</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6" name="矩形 15"/>
          <p:cNvSpPr/>
          <p:nvPr/>
        </p:nvSpPr>
        <p:spPr>
          <a:xfrm>
            <a:off x="895352" y="1808857"/>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By default, the AES-256 encryption algorithm is used for IKE negotiation.</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7" name="矩形 16"/>
          <p:cNvSpPr/>
          <p:nvPr/>
        </p:nvSpPr>
        <p:spPr>
          <a:xfrm>
            <a:off x="895351" y="2711221"/>
            <a:ext cx="10853737" cy="584775"/>
          </a:xfrm>
          <a:prstGeom prst="rect">
            <a:avLst/>
          </a:prstGeom>
          <a:solidFill>
            <a:srgbClr val="D9D9D9"/>
          </a:solidFill>
          <a:ln>
            <a:noFill/>
          </a:ln>
        </p:spPr>
        <p:txBody>
          <a:bodyPr wrap="square">
            <a:spAutoFit/>
          </a:bodyPr>
          <a:lstStyle/>
          <a:p>
            <a:pPr fontAlgn="ctr"/>
            <a:r>
              <a:rPr lang="en-US" sz="1600" dirty="0" smtClean="0">
                <a:latin typeface="Huawei Sans" panose="020C0503030203020204" pitchFamily="34" charset="0"/>
              </a:rPr>
              <a:t>[Huawei-ike-proposal-10]</a:t>
            </a:r>
            <a:r>
              <a:rPr lang="en-US" sz="1600" b="1" dirty="0" smtClean="0">
                <a:latin typeface="Huawei Sans" panose="020C0503030203020204" pitchFamily="34" charset="0"/>
              </a:rPr>
              <a:t>dh { group1 | group2 | group5 | group14 | group15 | group16 | group18 | group19 | group20 | group21 | group24 }  </a:t>
            </a:r>
            <a:endParaRPr lang="en-US" altLang="zh-CN" sz="1600" b="1"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8" name="矩形 17"/>
          <p:cNvSpPr/>
          <p:nvPr/>
        </p:nvSpPr>
        <p:spPr>
          <a:xfrm>
            <a:off x="455614" y="2279074"/>
            <a:ext cx="10728325" cy="338554"/>
          </a:xfrm>
          <a:prstGeom prst="rect">
            <a:avLst/>
          </a:prstGeom>
        </p:spPr>
        <p:txBody>
          <a:bodyPr wrap="square">
            <a:spAutoFit/>
          </a:bodyPr>
          <a:lstStyle/>
          <a:p>
            <a:pPr marL="342900" indent="-342900" fontAlgn="ctr">
              <a:buFont typeface="+mj-lt"/>
              <a:buAutoNum type="arabicPeriod" startAt="5"/>
            </a:pPr>
            <a:r>
              <a:rPr lang="en-US" sz="1600" dirty="0" smtClean="0">
                <a:latin typeface="Huawei Sans" panose="020C0503030203020204" pitchFamily="34" charset="0"/>
              </a:rPr>
              <a:t>Configure the DH group used in IKE negotiation.</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9" name="矩形 18"/>
          <p:cNvSpPr/>
          <p:nvPr/>
        </p:nvSpPr>
        <p:spPr>
          <a:xfrm>
            <a:off x="895352" y="3380146"/>
            <a:ext cx="10608699" cy="338554"/>
          </a:xfrm>
          <a:prstGeom prst="rect">
            <a:avLst/>
          </a:prstGeom>
        </p:spPr>
        <p:txBody>
          <a:bodyPr wrap="square">
            <a:spAutoFit/>
          </a:bodyPr>
          <a:lstStyle/>
          <a:p>
            <a:pPr fontAlgn="ctr"/>
            <a:r>
              <a:rPr lang="en-US" sz="1600" dirty="0" smtClean="0">
                <a:latin typeface="Huawei Sans" panose="020C0503030203020204" pitchFamily="34" charset="0"/>
              </a:rPr>
              <a:t>By default, the DH group used in IKE negotiation is </a:t>
            </a:r>
            <a:r>
              <a:rPr lang="en-US" sz="1600" b="1" dirty="0" smtClean="0">
                <a:latin typeface="Huawei Sans" panose="020C0503030203020204" pitchFamily="34" charset="0"/>
              </a:rPr>
              <a:t>group14</a:t>
            </a:r>
            <a:r>
              <a:rPr lang="en-US" sz="1600" dirty="0" smtClean="0">
                <a:latin typeface="Huawei Sans" panose="020C0503030203020204" pitchFamily="34" charset="0"/>
              </a:rPr>
              <a:t>.</a:t>
            </a:r>
            <a:endParaRPr lang="en-US" sz="1600" dirty="0">
              <a:latin typeface="Huawei Sans" panose="020C0503030203020204" pitchFamily="34" charset="0"/>
            </a:endParaRPr>
          </a:p>
        </p:txBody>
      </p:sp>
    </p:spTree>
    <p:extLst>
      <p:ext uri="{BB962C8B-B14F-4D97-AF65-F5344CB8AC3E}">
        <p14:creationId xmlns:p14="http://schemas.microsoft.com/office/powerpoint/2010/main" val="387159172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Configuring an IKE Peer (1)</a:t>
            </a:r>
            <a:endParaRPr lang="en-US" altLang="zh-CN" dirty="0">
              <a:sym typeface="Huawei Sans" panose="020C0503030203020204" pitchFamily="34" charset="0"/>
            </a:endParaRPr>
          </a:p>
        </p:txBody>
      </p:sp>
      <p:sp>
        <p:nvSpPr>
          <p:cNvPr id="14" name="矩形 13"/>
          <p:cNvSpPr/>
          <p:nvPr/>
        </p:nvSpPr>
        <p:spPr>
          <a:xfrm>
            <a:off x="904875" y="1376710"/>
            <a:ext cx="10844212" cy="338554"/>
          </a:xfrm>
          <a:prstGeom prst="rect">
            <a:avLst/>
          </a:prstGeom>
          <a:solidFill>
            <a:srgbClr val="D9D9D9"/>
          </a:solidFill>
          <a:ln>
            <a:noFill/>
          </a:ln>
        </p:spPr>
        <p:txBody>
          <a:bodyPr wrap="square">
            <a:spAutoFit/>
          </a:bodyPr>
          <a:lstStyle/>
          <a:p>
            <a:pPr fontAlgn="ctr"/>
            <a:r>
              <a:rPr lang="en-US" sz="1600" dirty="0" smtClean="0">
                <a:solidFill>
                  <a:prstClr val="black"/>
                </a:solidFill>
                <a:latin typeface="Huawei Sans" panose="020C0503030203020204" pitchFamily="34" charset="0"/>
              </a:rPr>
              <a:t>[Huawei] </a:t>
            </a:r>
            <a:r>
              <a:rPr lang="en-US" sz="1600" b="1" dirty="0" err="1" smtClean="0">
                <a:solidFill>
                  <a:prstClr val="black"/>
                </a:solidFill>
                <a:latin typeface="Huawei Sans" panose="020C0503030203020204" pitchFamily="34" charset="0"/>
              </a:rPr>
              <a:t>ike</a:t>
            </a:r>
            <a:r>
              <a:rPr lang="en-US" sz="1600" b="1" dirty="0" smtClean="0">
                <a:solidFill>
                  <a:prstClr val="black"/>
                </a:solidFill>
                <a:latin typeface="Huawei Sans" panose="020C0503030203020204" pitchFamily="34" charset="0"/>
              </a:rPr>
              <a:t> peer </a:t>
            </a:r>
            <a:r>
              <a:rPr lang="en-US" sz="1600" i="1" dirty="0" smtClean="0">
                <a:solidFill>
                  <a:prstClr val="black"/>
                </a:solidFill>
                <a:latin typeface="Huawei Sans" panose="020C0503030203020204" pitchFamily="34" charset="0"/>
              </a:rPr>
              <a:t>peer-name</a:t>
            </a:r>
            <a:endParaRPr lang="en-US" altLang="zh-CN" sz="1600" i="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p:cNvSpPr/>
          <p:nvPr/>
        </p:nvSpPr>
        <p:spPr>
          <a:xfrm>
            <a:off x="455612" y="944563"/>
            <a:ext cx="10728325" cy="338554"/>
          </a:xfrm>
          <a:prstGeom prst="rect">
            <a:avLst/>
          </a:prstGeom>
        </p:spPr>
        <p:txBody>
          <a:bodyPr wrap="square">
            <a:spAutoFit/>
          </a:bodyPr>
          <a:lstStyle/>
          <a:p>
            <a:pPr marL="342900" indent="-342900" fontAlgn="ctr">
              <a:buFont typeface="+mj-lt"/>
              <a:buAutoNum type="arabicPeriod"/>
            </a:pPr>
            <a:r>
              <a:rPr lang="en-US" sz="1600" dirty="0" smtClean="0">
                <a:latin typeface="Huawei Sans" panose="020C0503030203020204" pitchFamily="34" charset="0"/>
              </a:rPr>
              <a:t>Create an IKE peer and enter the IKE peer view.</a:t>
            </a:r>
            <a:endParaRPr lang="en-US" altLang="zh-CN" sz="16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6" name="矩形 15"/>
          <p:cNvSpPr/>
          <p:nvPr/>
        </p:nvSpPr>
        <p:spPr>
          <a:xfrm>
            <a:off x="904875" y="1808857"/>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By default, no IKE peer is created in the system.</a:t>
            </a:r>
            <a:endParaRPr lang="en-US" altLang="zh-CN" sz="16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7" name="矩形 16"/>
          <p:cNvSpPr/>
          <p:nvPr/>
        </p:nvSpPr>
        <p:spPr>
          <a:xfrm>
            <a:off x="904875" y="2711221"/>
            <a:ext cx="10844212" cy="338554"/>
          </a:xfrm>
          <a:prstGeom prst="rect">
            <a:avLst/>
          </a:prstGeom>
          <a:solidFill>
            <a:srgbClr val="D9D9D9"/>
          </a:solidFill>
          <a:ln>
            <a:noFill/>
          </a:ln>
        </p:spPr>
        <p:txBody>
          <a:bodyPr wrap="square">
            <a:spAutoFit/>
          </a:bodyPr>
          <a:lstStyle/>
          <a:p>
            <a:pPr fontAlgn="ctr"/>
            <a:r>
              <a:rPr lang="en-US" sz="1600" dirty="0" smtClean="0">
                <a:solidFill>
                  <a:prstClr val="black"/>
                </a:solidFill>
                <a:latin typeface="Huawei Sans" panose="020C0503030203020204" pitchFamily="34" charset="0"/>
              </a:rPr>
              <a:t>[Huawei-ike-peer-R2] </a:t>
            </a:r>
            <a:r>
              <a:rPr lang="en-US" sz="1600" b="1" dirty="0" smtClean="0">
                <a:solidFill>
                  <a:prstClr val="black"/>
                </a:solidFill>
                <a:latin typeface="Huawei Sans" panose="020C0503030203020204" pitchFamily="34" charset="0"/>
              </a:rPr>
              <a:t>version { 1 | 2 } </a:t>
            </a:r>
            <a:endParaRPr lang="en-US" altLang="zh-CN" sz="1600" b="1" i="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8" name="矩形 17"/>
          <p:cNvSpPr/>
          <p:nvPr/>
        </p:nvSpPr>
        <p:spPr>
          <a:xfrm>
            <a:off x="455612" y="2279074"/>
            <a:ext cx="10728325" cy="338554"/>
          </a:xfrm>
          <a:prstGeom prst="rect">
            <a:avLst/>
          </a:prstGeom>
        </p:spPr>
        <p:txBody>
          <a:bodyPr wrap="square">
            <a:spAutoFit/>
          </a:bodyPr>
          <a:lstStyle/>
          <a:p>
            <a:pPr marL="342900" indent="-342900" fontAlgn="ctr">
              <a:buFont typeface="+mj-lt"/>
              <a:buAutoNum type="arabicPeriod" startAt="2"/>
            </a:pPr>
            <a:r>
              <a:rPr lang="en-US" sz="1600" dirty="0" smtClean="0">
                <a:solidFill>
                  <a:prstClr val="black"/>
                </a:solidFill>
                <a:latin typeface="Huawei Sans" panose="020C0503030203020204" pitchFamily="34" charset="0"/>
              </a:rPr>
              <a:t>Configure the IKE protocol version used by IKE peers.</a:t>
            </a:r>
            <a:endParaRPr lang="en-US" altLang="zh-CN" sz="16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9" name="矩形 18"/>
          <p:cNvSpPr/>
          <p:nvPr/>
        </p:nvSpPr>
        <p:spPr>
          <a:xfrm>
            <a:off x="904875" y="3181438"/>
            <a:ext cx="10608699" cy="338554"/>
          </a:xfrm>
          <a:prstGeom prst="rect">
            <a:avLst/>
          </a:prstGeom>
        </p:spPr>
        <p:txBody>
          <a:bodyPr wrap="square">
            <a:spAutoFit/>
          </a:bodyPr>
          <a:lstStyle/>
          <a:p>
            <a:pPr fontAlgn="ctr"/>
            <a:r>
              <a:rPr lang="en-US" sz="1600" dirty="0" smtClean="0">
                <a:solidFill>
                  <a:prstClr val="black"/>
                </a:solidFill>
                <a:latin typeface="Huawei Sans" panose="020C0503030203020204" pitchFamily="34" charset="0"/>
              </a:rPr>
              <a:t>By default, an IKE peer supports IKEv1 and IKEv2.</a:t>
            </a:r>
            <a:endParaRPr lang="en-US" sz="1600" dirty="0">
              <a:solidFill>
                <a:prstClr val="black"/>
              </a:solidFill>
              <a:latin typeface="Huawei Sans" panose="020C0503030203020204" pitchFamily="34" charset="0"/>
            </a:endParaRPr>
          </a:p>
        </p:txBody>
      </p:sp>
      <p:sp>
        <p:nvSpPr>
          <p:cNvPr id="20" name="矩形 19"/>
          <p:cNvSpPr/>
          <p:nvPr/>
        </p:nvSpPr>
        <p:spPr>
          <a:xfrm>
            <a:off x="904875" y="4077750"/>
            <a:ext cx="10844212" cy="338554"/>
          </a:xfrm>
          <a:prstGeom prst="rect">
            <a:avLst/>
          </a:prstGeom>
          <a:solidFill>
            <a:srgbClr val="D9D9D9"/>
          </a:solidFill>
          <a:ln>
            <a:noFill/>
          </a:ln>
        </p:spPr>
        <p:txBody>
          <a:bodyPr wrap="square">
            <a:spAutoFit/>
          </a:bodyPr>
          <a:lstStyle/>
          <a:p>
            <a:pPr fontAlgn="ctr"/>
            <a:r>
              <a:rPr lang="en-US" sz="1600" dirty="0" smtClean="0">
                <a:solidFill>
                  <a:prstClr val="black"/>
                </a:solidFill>
                <a:latin typeface="Huawei Sans" panose="020C0503030203020204" pitchFamily="34" charset="0"/>
              </a:rPr>
              <a:t>[Huawei-ike-peer-R2] </a:t>
            </a:r>
            <a:r>
              <a:rPr lang="en-US" sz="1600" b="1" dirty="0" smtClean="0">
                <a:solidFill>
                  <a:prstClr val="black"/>
                </a:solidFill>
                <a:latin typeface="Huawei Sans" panose="020C0503030203020204" pitchFamily="34" charset="0"/>
              </a:rPr>
              <a:t>exchange-mode { main | aggressive | auto }  </a:t>
            </a:r>
            <a:endParaRPr lang="en-US" altLang="zh-CN" sz="1600" b="1" i="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1" name="矩形 20"/>
          <p:cNvSpPr/>
          <p:nvPr/>
        </p:nvSpPr>
        <p:spPr>
          <a:xfrm>
            <a:off x="455612" y="3645603"/>
            <a:ext cx="10728325" cy="338554"/>
          </a:xfrm>
          <a:prstGeom prst="rect">
            <a:avLst/>
          </a:prstGeom>
        </p:spPr>
        <p:txBody>
          <a:bodyPr wrap="square">
            <a:spAutoFit/>
          </a:bodyPr>
          <a:lstStyle/>
          <a:p>
            <a:pPr marL="342900" indent="-342900" fontAlgn="ctr">
              <a:buFont typeface="+mj-lt"/>
              <a:buAutoNum type="arabicPeriod" startAt="3"/>
            </a:pPr>
            <a:r>
              <a:rPr lang="en-US" sz="1600" dirty="0" smtClean="0">
                <a:solidFill>
                  <a:prstClr val="black"/>
                </a:solidFill>
                <a:latin typeface="Huawei Sans" panose="020C0503030203020204" pitchFamily="34" charset="0"/>
              </a:rPr>
              <a:t>Configure the negotiation mode in IKEv1 phase 1.</a:t>
            </a:r>
            <a:endParaRPr lang="en-US" altLang="zh-CN" sz="16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2" name="矩形 21"/>
          <p:cNvSpPr/>
          <p:nvPr/>
        </p:nvSpPr>
        <p:spPr>
          <a:xfrm>
            <a:off x="904875" y="4547967"/>
            <a:ext cx="10428249" cy="1323439"/>
          </a:xfrm>
          <a:prstGeom prst="rect">
            <a:avLst/>
          </a:prstGeom>
        </p:spPr>
        <p:txBody>
          <a:bodyPr wrap="square">
            <a:spAutoFit/>
          </a:bodyPr>
          <a:lstStyle/>
          <a:p>
            <a:pPr fontAlgn="ctr"/>
            <a:r>
              <a:rPr lang="en-US" sz="1600" dirty="0" smtClean="0">
                <a:solidFill>
                  <a:prstClr val="black"/>
                </a:solidFill>
                <a:latin typeface="Huawei Sans" panose="020C0503030203020204" pitchFamily="34" charset="0"/>
              </a:rPr>
              <a:t>By default, the main mode is used in IKEv1 phase 1.</a:t>
            </a:r>
          </a:p>
          <a:p>
            <a:pPr marL="285750" indent="-285750" fontAlgn="ctr">
              <a:buFont typeface="Arial" panose="020B0604020202020204" pitchFamily="34" charset="0"/>
              <a:buChar char="•"/>
            </a:pPr>
            <a:r>
              <a:rPr lang="en-US" sz="1600" dirty="0" smtClean="0">
                <a:solidFill>
                  <a:prstClr val="black"/>
                </a:solidFill>
                <a:latin typeface="Huawei Sans" panose="020C0503030203020204" pitchFamily="34" charset="0"/>
              </a:rPr>
              <a:t>Main mode: protects identities.</a:t>
            </a:r>
          </a:p>
          <a:p>
            <a:pPr marL="285750" indent="-285750" fontAlgn="ctr">
              <a:buFont typeface="Arial" panose="020B0604020202020204" pitchFamily="34" charset="0"/>
              <a:buChar char="•"/>
            </a:pPr>
            <a:r>
              <a:rPr lang="en-US" sz="1600" dirty="0" smtClean="0">
                <a:solidFill>
                  <a:prstClr val="black"/>
                </a:solidFill>
                <a:latin typeface="Huawei Sans" panose="020C0503030203020204" pitchFamily="34" charset="0"/>
              </a:rPr>
              <a:t>Aggressive mode: provides faster negotiation speed, but cannot protect identities.</a:t>
            </a:r>
          </a:p>
          <a:p>
            <a:pPr marL="285750" indent="-285750" fontAlgn="ctr">
              <a:buFont typeface="Arial" panose="020B0604020202020204" pitchFamily="34" charset="0"/>
              <a:buChar char="•"/>
            </a:pPr>
            <a:r>
              <a:rPr lang="en-US" sz="1600" dirty="0" smtClean="0">
                <a:solidFill>
                  <a:prstClr val="black"/>
                </a:solidFill>
                <a:latin typeface="Huawei Sans" panose="020C0503030203020204" pitchFamily="34" charset="0"/>
              </a:rPr>
              <a:t>Auto-sensing mode: A device uses the main mode if it serves as the IKE negotiation initiator. If it serves as the responder, it can use either the main or aggressive mode.</a:t>
            </a:r>
            <a:endParaRPr lang="en-US" sz="1600"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92596894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Configuring an IKE Peer (2)</a:t>
            </a:r>
            <a:endParaRPr lang="en-US" altLang="zh-CN" dirty="0">
              <a:sym typeface="Huawei Sans" panose="020C0503030203020204" pitchFamily="34" charset="0"/>
            </a:endParaRPr>
          </a:p>
        </p:txBody>
      </p:sp>
      <p:sp>
        <p:nvSpPr>
          <p:cNvPr id="14" name="矩形 13"/>
          <p:cNvSpPr/>
          <p:nvPr/>
        </p:nvSpPr>
        <p:spPr>
          <a:xfrm>
            <a:off x="904875" y="1376710"/>
            <a:ext cx="10844212" cy="830997"/>
          </a:xfrm>
          <a:prstGeom prst="rect">
            <a:avLst/>
          </a:prstGeom>
          <a:solidFill>
            <a:srgbClr val="D9D9D9"/>
          </a:solidFill>
          <a:ln>
            <a:noFill/>
          </a:ln>
        </p:spPr>
        <p:txBody>
          <a:bodyPr wrap="square">
            <a:spAutoFit/>
          </a:bodyPr>
          <a:lstStyle/>
          <a:p>
            <a:pPr fontAlgn="ctr"/>
            <a:r>
              <a:rPr lang="en-US" sz="1600" dirty="0" smtClean="0">
                <a:solidFill>
                  <a:prstClr val="black"/>
                </a:solidFill>
                <a:latin typeface="Huawei Sans" panose="020C0503030203020204" pitchFamily="34" charset="0"/>
              </a:rPr>
              <a:t>[Huawei-ike-peer-R2]</a:t>
            </a:r>
            <a:r>
              <a:rPr lang="en-US" sz="1600" b="1" dirty="0" smtClean="0">
                <a:solidFill>
                  <a:prstClr val="black"/>
                </a:solidFill>
                <a:latin typeface="Huawei Sans" panose="020C0503030203020204" pitchFamily="34" charset="0"/>
              </a:rPr>
              <a:t>remote-address { [ </a:t>
            </a:r>
            <a:r>
              <a:rPr lang="en-US" sz="1600" b="1" dirty="0" err="1" smtClean="0">
                <a:solidFill>
                  <a:prstClr val="black"/>
                </a:solidFill>
                <a:latin typeface="Huawei Sans" panose="020C0503030203020204" pitchFamily="34" charset="0"/>
              </a:rPr>
              <a:t>vpn</a:t>
            </a:r>
            <a:r>
              <a:rPr lang="en-US" sz="1600" b="1" dirty="0" smtClean="0">
                <a:solidFill>
                  <a:prstClr val="black"/>
                </a:solidFill>
                <a:latin typeface="Huawei Sans" panose="020C0503030203020204" pitchFamily="34" charset="0"/>
              </a:rPr>
              <a:t>-instance </a:t>
            </a:r>
            <a:r>
              <a:rPr lang="en-US" sz="1600" i="1" dirty="0" err="1" smtClean="0">
                <a:solidFill>
                  <a:prstClr val="black"/>
                </a:solidFill>
                <a:latin typeface="Huawei Sans" panose="020C0503030203020204" pitchFamily="34" charset="0"/>
              </a:rPr>
              <a:t>vpn</a:t>
            </a:r>
            <a:r>
              <a:rPr lang="en-US" sz="1600" i="1" dirty="0" smtClean="0">
                <a:solidFill>
                  <a:prstClr val="black"/>
                </a:solidFill>
                <a:latin typeface="Huawei Sans" panose="020C0503030203020204" pitchFamily="34" charset="0"/>
              </a:rPr>
              <a:t>-instance-name</a:t>
            </a:r>
            <a:r>
              <a:rPr lang="en-US" sz="1600" b="1" dirty="0" smtClean="0">
                <a:solidFill>
                  <a:prstClr val="black"/>
                </a:solidFill>
                <a:latin typeface="Huawei Sans" panose="020C0503030203020204" pitchFamily="34" charset="0"/>
              </a:rPr>
              <a:t> ] { </a:t>
            </a:r>
            <a:r>
              <a:rPr lang="en-US" sz="1600" i="1" dirty="0" smtClean="0">
                <a:solidFill>
                  <a:prstClr val="black"/>
                </a:solidFill>
                <a:latin typeface="Huawei Sans" panose="020C0503030203020204" pitchFamily="34" charset="0"/>
              </a:rPr>
              <a:t>start-ipv4-address [ end-ipv4-address </a:t>
            </a:r>
            <a:r>
              <a:rPr lang="en-US" sz="1600" b="1" dirty="0" smtClean="0">
                <a:solidFill>
                  <a:prstClr val="black"/>
                </a:solidFill>
                <a:latin typeface="Huawei Sans" panose="020C0503030203020204" pitchFamily="34" charset="0"/>
              </a:rPr>
              <a:t>] | </a:t>
            </a:r>
            <a:r>
              <a:rPr lang="en-US" sz="1600" i="1" dirty="0" smtClean="0">
                <a:solidFill>
                  <a:prstClr val="black"/>
                </a:solidFill>
                <a:latin typeface="Huawei Sans" panose="020C0503030203020204" pitchFamily="34" charset="0"/>
              </a:rPr>
              <a:t>start-ipv6-address [ end-ipv6-address </a:t>
            </a:r>
            <a:r>
              <a:rPr lang="en-US" sz="1600" b="1" dirty="0" smtClean="0">
                <a:solidFill>
                  <a:prstClr val="black"/>
                </a:solidFill>
                <a:latin typeface="Huawei Sans" panose="020C0503030203020204" pitchFamily="34" charset="0"/>
              </a:rPr>
              <a:t>] | host-name </a:t>
            </a:r>
            <a:r>
              <a:rPr lang="en-US" sz="1600" i="1" dirty="0" err="1" smtClean="0">
                <a:solidFill>
                  <a:prstClr val="black"/>
                </a:solidFill>
                <a:latin typeface="Huawei Sans" panose="020C0503030203020204" pitchFamily="34" charset="0"/>
              </a:rPr>
              <a:t>host-name</a:t>
            </a:r>
            <a:r>
              <a:rPr lang="en-US" sz="1600" b="1" dirty="0" smtClean="0">
                <a:solidFill>
                  <a:prstClr val="black"/>
                </a:solidFill>
                <a:latin typeface="Huawei Sans" panose="020C0503030203020204" pitchFamily="34" charset="0"/>
              </a:rPr>
              <a:t> } | </a:t>
            </a:r>
            <a:r>
              <a:rPr lang="en-US" sz="1600" b="1" dirty="0" err="1" smtClean="0">
                <a:solidFill>
                  <a:prstClr val="black"/>
                </a:solidFill>
                <a:latin typeface="Huawei Sans" panose="020C0503030203020204" pitchFamily="34" charset="0"/>
              </a:rPr>
              <a:t>ip</a:t>
            </a:r>
            <a:r>
              <a:rPr lang="en-US" sz="1600" b="1" dirty="0" smtClean="0">
                <a:solidFill>
                  <a:prstClr val="black"/>
                </a:solidFill>
                <a:latin typeface="Huawei Sans" panose="020C0503030203020204" pitchFamily="34" charset="0"/>
              </a:rPr>
              <a:t>-pool </a:t>
            </a:r>
            <a:r>
              <a:rPr lang="en-US" sz="1600" i="1" dirty="0" smtClean="0">
                <a:solidFill>
                  <a:prstClr val="black"/>
                </a:solidFill>
                <a:latin typeface="Huawei Sans" panose="020C0503030203020204" pitchFamily="34" charset="0"/>
              </a:rPr>
              <a:t>pool-number </a:t>
            </a:r>
            <a:r>
              <a:rPr lang="en-US" sz="1600" b="1" dirty="0" smtClean="0">
                <a:solidFill>
                  <a:prstClr val="black"/>
                </a:solidFill>
                <a:latin typeface="Huawei Sans" panose="020C0503030203020204" pitchFamily="34" charset="0"/>
              </a:rPr>
              <a:t>| authentication-address </a:t>
            </a:r>
            <a:r>
              <a:rPr lang="en-US" sz="1600" i="1" dirty="0" smtClean="0">
                <a:solidFill>
                  <a:prstClr val="black"/>
                </a:solidFill>
                <a:latin typeface="Huawei Sans" panose="020C0503030203020204" pitchFamily="34" charset="0"/>
              </a:rPr>
              <a:t>start-ipv4-address [ end-ipv4-address </a:t>
            </a:r>
            <a:r>
              <a:rPr lang="en-US" sz="1600" b="1" dirty="0" smtClean="0">
                <a:solidFill>
                  <a:prstClr val="black"/>
                </a:solidFill>
                <a:latin typeface="Huawei Sans" panose="020C0503030203020204" pitchFamily="34" charset="0"/>
              </a:rPr>
              <a:t>] }</a:t>
            </a:r>
            <a:endParaRPr lang="en-US" altLang="zh-CN" sz="1600" i="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p:cNvSpPr/>
          <p:nvPr/>
        </p:nvSpPr>
        <p:spPr>
          <a:xfrm>
            <a:off x="455612" y="944563"/>
            <a:ext cx="10728325" cy="338554"/>
          </a:xfrm>
          <a:prstGeom prst="rect">
            <a:avLst/>
          </a:prstGeom>
        </p:spPr>
        <p:txBody>
          <a:bodyPr wrap="square">
            <a:spAutoFit/>
          </a:bodyPr>
          <a:lstStyle/>
          <a:p>
            <a:pPr marL="342900" indent="-342900" fontAlgn="ctr">
              <a:buFont typeface="+mj-lt"/>
              <a:buAutoNum type="arabicPeriod" startAt="4"/>
            </a:pPr>
            <a:r>
              <a:rPr lang="en-US" sz="1600" dirty="0" smtClean="0">
                <a:latin typeface="Huawei Sans" panose="020C0503030203020204" pitchFamily="34" charset="0"/>
              </a:rPr>
              <a:t>Configure the remote IP address, an address segment, or a domain name used in IKE negotiation.</a:t>
            </a:r>
            <a:endParaRPr lang="en-US" altLang="zh-CN" sz="16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6" name="矩形 15"/>
          <p:cNvSpPr/>
          <p:nvPr/>
        </p:nvSpPr>
        <p:spPr>
          <a:xfrm>
            <a:off x="904875" y="2261129"/>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By default, an IKE peer has no remote IP address, address segment, or domain name configured.</a:t>
            </a:r>
            <a:endParaRPr lang="en-US" altLang="zh-CN" sz="16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7" name="矩形 16"/>
          <p:cNvSpPr/>
          <p:nvPr/>
        </p:nvSpPr>
        <p:spPr>
          <a:xfrm>
            <a:off x="904875" y="3163493"/>
            <a:ext cx="10844212" cy="338554"/>
          </a:xfrm>
          <a:prstGeom prst="rect">
            <a:avLst/>
          </a:prstGeom>
          <a:solidFill>
            <a:srgbClr val="D9D9D9"/>
          </a:solidFill>
          <a:ln>
            <a:noFill/>
          </a:ln>
        </p:spPr>
        <p:txBody>
          <a:bodyPr wrap="square">
            <a:spAutoFit/>
          </a:bodyPr>
          <a:lstStyle/>
          <a:p>
            <a:pPr fontAlgn="ctr"/>
            <a:r>
              <a:rPr lang="en-US" sz="1600" dirty="0" smtClean="0">
                <a:solidFill>
                  <a:prstClr val="black"/>
                </a:solidFill>
                <a:latin typeface="Huawei Sans" panose="020C0503030203020204" pitchFamily="34" charset="0"/>
              </a:rPr>
              <a:t>[Huawei-ike-peer-R2] </a:t>
            </a:r>
            <a:r>
              <a:rPr lang="en-US" sz="1600" b="1" dirty="0" smtClean="0">
                <a:solidFill>
                  <a:prstClr val="black"/>
                </a:solidFill>
                <a:latin typeface="Huawei Sans" panose="020C0503030203020204" pitchFamily="34" charset="0"/>
              </a:rPr>
              <a:t>pre-shared-key</a:t>
            </a:r>
            <a:r>
              <a:rPr lang="en-US" sz="1600" dirty="0" smtClean="0">
                <a:solidFill>
                  <a:prstClr val="black"/>
                </a:solidFill>
                <a:latin typeface="Huawei Sans" panose="020C0503030203020204" pitchFamily="34" charset="0"/>
              </a:rPr>
              <a:t> key</a:t>
            </a:r>
            <a:endParaRPr lang="en-US" altLang="zh-CN" sz="1600" b="1" i="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8" name="矩形 17"/>
          <p:cNvSpPr/>
          <p:nvPr/>
        </p:nvSpPr>
        <p:spPr>
          <a:xfrm>
            <a:off x="455612" y="2731346"/>
            <a:ext cx="10728325" cy="338554"/>
          </a:xfrm>
          <a:prstGeom prst="rect">
            <a:avLst/>
          </a:prstGeom>
        </p:spPr>
        <p:txBody>
          <a:bodyPr wrap="square">
            <a:spAutoFit/>
          </a:bodyPr>
          <a:lstStyle/>
          <a:p>
            <a:pPr marL="342900" indent="-342900" fontAlgn="ctr">
              <a:buFont typeface="+mj-lt"/>
              <a:buAutoNum type="arabicPeriod" startAt="5"/>
            </a:pPr>
            <a:r>
              <a:rPr lang="en-US" sz="1600" dirty="0" smtClean="0">
                <a:solidFill>
                  <a:prstClr val="black"/>
                </a:solidFill>
                <a:latin typeface="Huawei Sans" panose="020C0503030203020204" pitchFamily="34" charset="0"/>
              </a:rPr>
              <a:t>Configure identity authentication parameters.</a:t>
            </a:r>
            <a:endParaRPr lang="en-US" altLang="zh-CN" sz="16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9" name="矩形 18"/>
          <p:cNvSpPr/>
          <p:nvPr/>
        </p:nvSpPr>
        <p:spPr>
          <a:xfrm>
            <a:off x="904875" y="3633710"/>
            <a:ext cx="10608699" cy="584775"/>
          </a:xfrm>
          <a:prstGeom prst="rect">
            <a:avLst/>
          </a:prstGeom>
        </p:spPr>
        <p:txBody>
          <a:bodyPr wrap="square">
            <a:spAutoFit/>
          </a:bodyPr>
          <a:lstStyle/>
          <a:p>
            <a:pPr fontAlgn="ctr"/>
            <a:r>
              <a:rPr lang="en-US" sz="1600" dirty="0" smtClean="0">
                <a:latin typeface="Huawei Sans" panose="020C0503030203020204" pitchFamily="34" charset="0"/>
              </a:rPr>
              <a:t>By default, the PSK used by IKE peers is not configured when IKE peers use PSK authentication during IKE negotiation.</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3317241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Configuring an IPsec Proposal (1)</a:t>
            </a:r>
            <a:endParaRPr lang="en-US" altLang="zh-CN" dirty="0">
              <a:sym typeface="Huawei Sans" panose="020C0503030203020204" pitchFamily="34" charset="0"/>
            </a:endParaRPr>
          </a:p>
        </p:txBody>
      </p:sp>
      <p:sp>
        <p:nvSpPr>
          <p:cNvPr id="14" name="矩形 13"/>
          <p:cNvSpPr/>
          <p:nvPr/>
        </p:nvSpPr>
        <p:spPr>
          <a:xfrm>
            <a:off x="895350" y="1376710"/>
            <a:ext cx="10853738" cy="338554"/>
          </a:xfrm>
          <a:prstGeom prst="rect">
            <a:avLst/>
          </a:prstGeom>
          <a:solidFill>
            <a:srgbClr val="D9D9D9"/>
          </a:solidFill>
          <a:ln>
            <a:noFill/>
          </a:ln>
        </p:spPr>
        <p:txBody>
          <a:bodyPr wrap="square">
            <a:spAutoFit/>
          </a:bodyPr>
          <a:lstStyle/>
          <a:p>
            <a:pPr fontAlgn="ctr"/>
            <a:r>
              <a:rPr lang="en-US" sz="1600" dirty="0" smtClean="0">
                <a:solidFill>
                  <a:prstClr val="black"/>
                </a:solidFill>
                <a:latin typeface="Huawei Sans" panose="020C0503030203020204" pitchFamily="34" charset="0"/>
              </a:rPr>
              <a:t>[Huawei] </a:t>
            </a:r>
            <a:r>
              <a:rPr lang="en-US" sz="1600" dirty="0" err="1" smtClean="0">
                <a:solidFill>
                  <a:prstClr val="black"/>
                </a:solidFill>
                <a:latin typeface="Huawei Sans" panose="020C0503030203020204" pitchFamily="34" charset="0"/>
              </a:rPr>
              <a:t>i</a:t>
            </a:r>
            <a:r>
              <a:rPr lang="en-US" sz="1600" b="1" dirty="0" err="1" smtClean="0">
                <a:solidFill>
                  <a:prstClr val="black"/>
                </a:solidFill>
                <a:latin typeface="Huawei Sans" panose="020C0503030203020204" pitchFamily="34" charset="0"/>
              </a:rPr>
              <a:t>psec</a:t>
            </a:r>
            <a:r>
              <a:rPr lang="en-US" sz="1600" b="1" dirty="0" smtClean="0">
                <a:solidFill>
                  <a:prstClr val="black"/>
                </a:solidFill>
                <a:latin typeface="Huawei Sans" panose="020C0503030203020204" pitchFamily="34" charset="0"/>
              </a:rPr>
              <a:t> proposal </a:t>
            </a:r>
            <a:r>
              <a:rPr lang="en-US" sz="1600" i="1" dirty="0" smtClean="0">
                <a:solidFill>
                  <a:prstClr val="black"/>
                </a:solidFill>
                <a:latin typeface="Huawei Sans" panose="020C0503030203020204" pitchFamily="34" charset="0"/>
              </a:rPr>
              <a:t>proposal-name</a:t>
            </a:r>
            <a:endParaRPr lang="en-US" altLang="zh-CN" sz="1600" i="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p:cNvSpPr/>
          <p:nvPr/>
        </p:nvSpPr>
        <p:spPr>
          <a:xfrm>
            <a:off x="455612" y="944563"/>
            <a:ext cx="10728325" cy="338554"/>
          </a:xfrm>
          <a:prstGeom prst="rect">
            <a:avLst/>
          </a:prstGeom>
        </p:spPr>
        <p:txBody>
          <a:bodyPr wrap="square">
            <a:spAutoFit/>
          </a:bodyPr>
          <a:lstStyle/>
          <a:p>
            <a:pPr marL="342900" indent="-342900" fontAlgn="ctr">
              <a:buFont typeface="+mj-lt"/>
              <a:buAutoNum type="arabicPeriod"/>
            </a:pPr>
            <a:r>
              <a:rPr lang="en-US" sz="1600" dirty="0" smtClean="0">
                <a:latin typeface="Huawei Sans" panose="020C0503030203020204" pitchFamily="34" charset="0"/>
              </a:rPr>
              <a:t>Create an IPsec proposal and enter the IPsec proposal view.</a:t>
            </a:r>
            <a:endParaRPr lang="en-US" altLang="zh-CN" sz="16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7" name="矩形 16"/>
          <p:cNvSpPr/>
          <p:nvPr/>
        </p:nvSpPr>
        <p:spPr>
          <a:xfrm>
            <a:off x="895350" y="2354722"/>
            <a:ext cx="10853738" cy="338554"/>
          </a:xfrm>
          <a:prstGeom prst="rect">
            <a:avLst/>
          </a:prstGeom>
          <a:solidFill>
            <a:srgbClr val="D9D9D9"/>
          </a:solidFill>
          <a:ln>
            <a:noFill/>
          </a:ln>
        </p:spPr>
        <p:txBody>
          <a:bodyPr wrap="square">
            <a:spAutoFit/>
          </a:bodyPr>
          <a:lstStyle/>
          <a:p>
            <a:pPr fontAlgn="ctr"/>
            <a:r>
              <a:rPr lang="en-US" sz="1600" dirty="0" smtClean="0">
                <a:solidFill>
                  <a:prstClr val="black"/>
                </a:solidFill>
                <a:latin typeface="Huawei Sans" panose="020C0503030203020204" pitchFamily="34" charset="0"/>
              </a:rPr>
              <a:t>[Huawei-IPsec-proposal-1] </a:t>
            </a:r>
            <a:r>
              <a:rPr lang="en-US" sz="1600" b="1" dirty="0" smtClean="0">
                <a:solidFill>
                  <a:prstClr val="black"/>
                </a:solidFill>
                <a:latin typeface="Huawei Sans" panose="020C0503030203020204" pitchFamily="34" charset="0"/>
              </a:rPr>
              <a:t>transform { ah | </a:t>
            </a:r>
            <a:r>
              <a:rPr lang="en-US" sz="1600" b="1" dirty="0" err="1" smtClean="0">
                <a:solidFill>
                  <a:prstClr val="black"/>
                </a:solidFill>
                <a:latin typeface="Huawei Sans" panose="020C0503030203020204" pitchFamily="34" charset="0"/>
              </a:rPr>
              <a:t>esp</a:t>
            </a:r>
            <a:r>
              <a:rPr lang="en-US" sz="1600" b="1" dirty="0" smtClean="0">
                <a:solidFill>
                  <a:prstClr val="black"/>
                </a:solidFill>
                <a:latin typeface="Huawei Sans" panose="020C0503030203020204" pitchFamily="34" charset="0"/>
              </a:rPr>
              <a:t> | ah-</a:t>
            </a:r>
            <a:r>
              <a:rPr lang="en-US" sz="1600" b="1" dirty="0" err="1" smtClean="0">
                <a:solidFill>
                  <a:prstClr val="black"/>
                </a:solidFill>
                <a:latin typeface="Huawei Sans" panose="020C0503030203020204" pitchFamily="34" charset="0"/>
              </a:rPr>
              <a:t>esp</a:t>
            </a:r>
            <a:r>
              <a:rPr lang="en-US" sz="1600" b="1" dirty="0" smtClean="0">
                <a:solidFill>
                  <a:prstClr val="black"/>
                </a:solidFill>
                <a:latin typeface="Huawei Sans" panose="020C0503030203020204" pitchFamily="34" charset="0"/>
              </a:rPr>
              <a:t> }</a:t>
            </a:r>
            <a:endParaRPr lang="en-US" altLang="zh-CN" sz="1600" b="1" i="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8" name="矩形 17"/>
          <p:cNvSpPr/>
          <p:nvPr/>
        </p:nvSpPr>
        <p:spPr>
          <a:xfrm>
            <a:off x="455612" y="1922575"/>
            <a:ext cx="10728325" cy="338554"/>
          </a:xfrm>
          <a:prstGeom prst="rect">
            <a:avLst/>
          </a:prstGeom>
        </p:spPr>
        <p:txBody>
          <a:bodyPr wrap="square">
            <a:spAutoFit/>
          </a:bodyPr>
          <a:lstStyle/>
          <a:p>
            <a:pPr marL="342900" indent="-342900" fontAlgn="ctr">
              <a:buFont typeface="+mj-lt"/>
              <a:buAutoNum type="arabicPeriod" startAt="2"/>
            </a:pPr>
            <a:r>
              <a:rPr lang="en-US" sz="1600" dirty="0" smtClean="0">
                <a:solidFill>
                  <a:prstClr val="black"/>
                </a:solidFill>
                <a:latin typeface="Huawei Sans" panose="020C0503030203020204" pitchFamily="34" charset="0"/>
              </a:rPr>
              <a:t>Configure the security protocol.</a:t>
            </a:r>
            <a:endParaRPr lang="en-US" altLang="zh-CN" sz="16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9" name="矩形 18"/>
          <p:cNvSpPr/>
          <p:nvPr/>
        </p:nvSpPr>
        <p:spPr>
          <a:xfrm>
            <a:off x="895350" y="2824939"/>
            <a:ext cx="10608699" cy="338554"/>
          </a:xfrm>
          <a:prstGeom prst="rect">
            <a:avLst/>
          </a:prstGeom>
        </p:spPr>
        <p:txBody>
          <a:bodyPr wrap="square">
            <a:spAutoFit/>
          </a:bodyPr>
          <a:lstStyle/>
          <a:p>
            <a:pPr fontAlgn="ctr"/>
            <a:r>
              <a:rPr lang="en-US" sz="1600" dirty="0" smtClean="0">
                <a:latin typeface="Huawei Sans" panose="020C0503030203020204" pitchFamily="34" charset="0"/>
              </a:rPr>
              <a:t>By default, an IPsec proposal uses the ESP protocol.</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p:cNvSpPr/>
          <p:nvPr/>
        </p:nvSpPr>
        <p:spPr>
          <a:xfrm>
            <a:off x="895350" y="3721053"/>
            <a:ext cx="10853738" cy="338554"/>
          </a:xfrm>
          <a:prstGeom prst="rect">
            <a:avLst/>
          </a:prstGeom>
          <a:solidFill>
            <a:srgbClr val="D9D9D9"/>
          </a:solidFill>
          <a:ln>
            <a:noFill/>
          </a:ln>
        </p:spPr>
        <p:txBody>
          <a:bodyPr wrap="square">
            <a:spAutoFit/>
          </a:bodyPr>
          <a:lstStyle/>
          <a:p>
            <a:pPr fontAlgn="ctr"/>
            <a:r>
              <a:rPr lang="en-US" sz="1600" dirty="0" smtClean="0">
                <a:solidFill>
                  <a:prstClr val="black"/>
                </a:solidFill>
                <a:latin typeface="Huawei Sans" panose="020C0503030203020204" pitchFamily="34" charset="0"/>
              </a:rPr>
              <a:t>[Huawei-IPsec-proposal-1] </a:t>
            </a:r>
            <a:r>
              <a:rPr lang="en-US" sz="1600" b="1" dirty="0" smtClean="0">
                <a:solidFill>
                  <a:prstClr val="black"/>
                </a:solidFill>
                <a:latin typeface="Huawei Sans" panose="020C0503030203020204" pitchFamily="34" charset="0"/>
              </a:rPr>
              <a:t>encapsulation-mode { transport | tunnel | auto }</a:t>
            </a:r>
            <a:endParaRPr lang="en-US" altLang="zh-CN" sz="1600" b="1" i="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1" name="矩形 20"/>
          <p:cNvSpPr/>
          <p:nvPr/>
        </p:nvSpPr>
        <p:spPr>
          <a:xfrm>
            <a:off x="455612" y="3288906"/>
            <a:ext cx="10728325" cy="338554"/>
          </a:xfrm>
          <a:prstGeom prst="rect">
            <a:avLst/>
          </a:prstGeom>
        </p:spPr>
        <p:txBody>
          <a:bodyPr wrap="square">
            <a:spAutoFit/>
          </a:bodyPr>
          <a:lstStyle/>
          <a:p>
            <a:pPr marL="342900" indent="-342900" fontAlgn="ctr">
              <a:buFont typeface="+mj-lt"/>
              <a:buAutoNum type="arabicPeriod" startAt="3"/>
            </a:pPr>
            <a:r>
              <a:rPr lang="en-US" sz="1600" dirty="0" smtClean="0">
                <a:solidFill>
                  <a:prstClr val="black"/>
                </a:solidFill>
                <a:latin typeface="Huawei Sans" panose="020C0503030203020204" pitchFamily="34" charset="0"/>
              </a:rPr>
              <a:t>Configure the IPsec data encapsulation mode.</a:t>
            </a:r>
            <a:endParaRPr lang="en-US" altLang="zh-CN" sz="16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2" name="矩形 21"/>
          <p:cNvSpPr/>
          <p:nvPr/>
        </p:nvSpPr>
        <p:spPr>
          <a:xfrm>
            <a:off x="895350" y="4191270"/>
            <a:ext cx="10608699" cy="338554"/>
          </a:xfrm>
          <a:prstGeom prst="rect">
            <a:avLst/>
          </a:prstGeom>
        </p:spPr>
        <p:txBody>
          <a:bodyPr wrap="square">
            <a:spAutoFit/>
          </a:bodyPr>
          <a:lstStyle/>
          <a:p>
            <a:pPr fontAlgn="ctr"/>
            <a:r>
              <a:rPr lang="en-US" sz="1600" dirty="0" smtClean="0">
                <a:latin typeface="Huawei Sans" panose="020C0503030203020204" pitchFamily="34" charset="0"/>
              </a:rPr>
              <a:t>By default, the data encapsulation mode is the tunnel mode.</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5528717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Configuring an IPsec Proposal (2)</a:t>
            </a:r>
            <a:endParaRPr lang="en-US" altLang="zh-CN" dirty="0">
              <a:sym typeface="Huawei Sans" panose="020C0503030203020204" pitchFamily="34" charset="0"/>
            </a:endParaRPr>
          </a:p>
        </p:txBody>
      </p:sp>
      <p:sp>
        <p:nvSpPr>
          <p:cNvPr id="14" name="矩形 13"/>
          <p:cNvSpPr/>
          <p:nvPr/>
        </p:nvSpPr>
        <p:spPr>
          <a:xfrm>
            <a:off x="895349" y="1376710"/>
            <a:ext cx="10853739" cy="338554"/>
          </a:xfrm>
          <a:prstGeom prst="rect">
            <a:avLst/>
          </a:prstGeom>
          <a:solidFill>
            <a:srgbClr val="D9D9D9"/>
          </a:solidFill>
          <a:ln>
            <a:noFill/>
          </a:ln>
        </p:spPr>
        <p:txBody>
          <a:bodyPr wrap="square">
            <a:spAutoFit/>
          </a:bodyPr>
          <a:lstStyle/>
          <a:p>
            <a:pPr fontAlgn="ctr"/>
            <a:r>
              <a:rPr lang="en-US" sz="1600" dirty="0" smtClean="0">
                <a:solidFill>
                  <a:prstClr val="black"/>
                </a:solidFill>
                <a:latin typeface="Huawei Sans" panose="020C0503030203020204" pitchFamily="34" charset="0"/>
              </a:rPr>
              <a:t>[Huawei-IPsec-proposal-1] </a:t>
            </a:r>
            <a:r>
              <a:rPr lang="en-US" sz="1600" b="1" dirty="0" smtClean="0">
                <a:latin typeface="Huawei Sans" panose="020C0503030203020204" pitchFamily="34" charset="0"/>
              </a:rPr>
              <a:t>ah authentication-algorithm</a:t>
            </a:r>
            <a:r>
              <a:rPr lang="en-US" sz="1600" dirty="0" smtClean="0">
                <a:latin typeface="Huawei Sans" panose="020C0503030203020204" pitchFamily="34" charset="0"/>
              </a:rPr>
              <a:t> { </a:t>
            </a:r>
            <a:r>
              <a:rPr lang="en-US" sz="1600" b="1" dirty="0" smtClean="0">
                <a:latin typeface="Huawei Sans" panose="020C0503030203020204" pitchFamily="34" charset="0"/>
              </a:rPr>
              <a:t>md5</a:t>
            </a:r>
            <a:r>
              <a:rPr lang="en-US" sz="1600" dirty="0" smtClean="0">
                <a:latin typeface="Huawei Sans" panose="020C0503030203020204" pitchFamily="34" charset="0"/>
              </a:rPr>
              <a:t> | </a:t>
            </a:r>
            <a:r>
              <a:rPr lang="en-US" sz="1600" b="1" dirty="0" smtClean="0">
                <a:latin typeface="Huawei Sans" panose="020C0503030203020204" pitchFamily="34" charset="0"/>
              </a:rPr>
              <a:t>sha1</a:t>
            </a:r>
            <a:r>
              <a:rPr lang="en-US" sz="1600" dirty="0" smtClean="0">
                <a:latin typeface="Huawei Sans" panose="020C0503030203020204" pitchFamily="34" charset="0"/>
              </a:rPr>
              <a:t> | </a:t>
            </a:r>
            <a:r>
              <a:rPr lang="en-US" sz="1600" b="1" dirty="0" smtClean="0">
                <a:latin typeface="Huawei Sans" panose="020C0503030203020204" pitchFamily="34" charset="0"/>
              </a:rPr>
              <a:t>sha2-256</a:t>
            </a:r>
            <a:r>
              <a:rPr lang="en-US" sz="1600" dirty="0" smtClean="0">
                <a:latin typeface="Huawei Sans" panose="020C0503030203020204" pitchFamily="34" charset="0"/>
              </a:rPr>
              <a:t> | </a:t>
            </a:r>
            <a:r>
              <a:rPr lang="en-US" sz="1600" b="1" dirty="0" smtClean="0">
                <a:latin typeface="Huawei Sans" panose="020C0503030203020204" pitchFamily="34" charset="0"/>
              </a:rPr>
              <a:t>sha2-384</a:t>
            </a:r>
            <a:r>
              <a:rPr lang="en-US" sz="1600" dirty="0" smtClean="0">
                <a:latin typeface="Huawei Sans" panose="020C0503030203020204" pitchFamily="34" charset="0"/>
              </a:rPr>
              <a:t> | </a:t>
            </a:r>
            <a:r>
              <a:rPr lang="en-US" sz="1600" b="1" dirty="0" smtClean="0">
                <a:latin typeface="Huawei Sans" panose="020C0503030203020204" pitchFamily="34" charset="0"/>
              </a:rPr>
              <a:t>sha2-512</a:t>
            </a:r>
            <a:r>
              <a:rPr lang="en-US" sz="1600" dirty="0" smtClean="0">
                <a:latin typeface="Huawei Sans" panose="020C0503030203020204" pitchFamily="34" charset="0"/>
              </a:rPr>
              <a:t> | </a:t>
            </a:r>
            <a:r>
              <a:rPr lang="en-US" sz="1600" b="1" dirty="0" smtClean="0">
                <a:latin typeface="Huawei Sans" panose="020C0503030203020204" pitchFamily="34" charset="0"/>
              </a:rPr>
              <a:t>sm3</a:t>
            </a:r>
            <a:r>
              <a:rPr lang="en-US" sz="1600" dirty="0" smtClean="0">
                <a:latin typeface="Huawei Sans" panose="020C0503030203020204" pitchFamily="34" charset="0"/>
              </a:rPr>
              <a:t> } </a:t>
            </a:r>
            <a:endParaRPr lang="en-US" altLang="zh-CN" sz="1600" i="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p:cNvSpPr/>
          <p:nvPr/>
        </p:nvSpPr>
        <p:spPr>
          <a:xfrm>
            <a:off x="455613" y="944563"/>
            <a:ext cx="10728325" cy="338554"/>
          </a:xfrm>
          <a:prstGeom prst="rect">
            <a:avLst/>
          </a:prstGeom>
        </p:spPr>
        <p:txBody>
          <a:bodyPr wrap="square">
            <a:spAutoFit/>
          </a:bodyPr>
          <a:lstStyle/>
          <a:p>
            <a:pPr marL="342900" indent="-342900" fontAlgn="ctr">
              <a:buFont typeface="+mj-lt"/>
              <a:buAutoNum type="arabicPeriod" startAt="4"/>
            </a:pPr>
            <a:r>
              <a:rPr lang="en-US" sz="1600" dirty="0" smtClean="0">
                <a:latin typeface="Huawei Sans" panose="020C0503030203020204" pitchFamily="34" charset="0"/>
              </a:rPr>
              <a:t>Configure an authentication or encryption algorithm for the security protocol.</a:t>
            </a:r>
            <a:endParaRPr lang="en-US" altLang="zh-CN" sz="16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6" name="矩形 15"/>
          <p:cNvSpPr/>
          <p:nvPr/>
        </p:nvSpPr>
        <p:spPr>
          <a:xfrm>
            <a:off x="895350" y="2037088"/>
            <a:ext cx="10608699" cy="584775"/>
          </a:xfrm>
          <a:prstGeom prst="rect">
            <a:avLst/>
          </a:prstGeom>
        </p:spPr>
        <p:txBody>
          <a:bodyPr wrap="square">
            <a:spAutoFit/>
          </a:bodyPr>
          <a:lstStyle/>
          <a:p>
            <a:pPr fontAlgn="ctr"/>
            <a:r>
              <a:rPr lang="en-US" sz="1600" dirty="0" smtClean="0">
                <a:latin typeface="Huawei Sans" panose="020C0503030203020204" pitchFamily="34" charset="0"/>
              </a:rPr>
              <a:t>When AH is used, AH can only authenticate packets and only the AH-supported authentication algorithms can be configured.</a:t>
            </a:r>
            <a:r>
              <a:rPr lang="en-US" sz="1600" dirty="0" smtClean="0">
                <a:solidFill>
                  <a:prstClr val="black"/>
                </a:solidFill>
                <a:latin typeface="Huawei Sans" panose="020C0503030203020204" pitchFamily="34" charset="0"/>
              </a:rPr>
              <a:t> By default, AH uses SHA2-256 as the authentication algorithm.</a:t>
            </a:r>
            <a:endParaRPr lang="en-US" sz="1600" dirty="0">
              <a:solidFill>
                <a:prstClr val="black"/>
              </a:solidFill>
              <a:latin typeface="Huawei Sans" panose="020C0503030203020204" pitchFamily="34" charset="0"/>
            </a:endParaRPr>
          </a:p>
        </p:txBody>
      </p:sp>
      <p:sp>
        <p:nvSpPr>
          <p:cNvPr id="23" name="矩形 22"/>
          <p:cNvSpPr/>
          <p:nvPr/>
        </p:nvSpPr>
        <p:spPr>
          <a:xfrm>
            <a:off x="895349" y="2742221"/>
            <a:ext cx="10853739" cy="338554"/>
          </a:xfrm>
          <a:prstGeom prst="rect">
            <a:avLst/>
          </a:prstGeom>
          <a:solidFill>
            <a:srgbClr val="D9D9D9"/>
          </a:solidFill>
          <a:ln>
            <a:noFill/>
          </a:ln>
        </p:spPr>
        <p:txBody>
          <a:bodyPr wrap="square">
            <a:spAutoFit/>
          </a:bodyPr>
          <a:lstStyle/>
          <a:p>
            <a:pPr fontAlgn="ctr"/>
            <a:r>
              <a:rPr lang="en-US" sz="1600" dirty="0" smtClean="0">
                <a:solidFill>
                  <a:prstClr val="black"/>
                </a:solidFill>
                <a:latin typeface="Huawei Sans" panose="020C0503030203020204" pitchFamily="34" charset="0"/>
              </a:rPr>
              <a:t>[Huawei-IPsec-proposal-1]</a:t>
            </a:r>
            <a:r>
              <a:rPr lang="en-US" sz="1600" b="1" dirty="0" err="1" smtClean="0">
                <a:latin typeface="Huawei Sans" panose="020C0503030203020204" pitchFamily="34" charset="0"/>
              </a:rPr>
              <a:t>esp</a:t>
            </a:r>
            <a:r>
              <a:rPr lang="en-US" sz="1600" b="1" dirty="0" smtClean="0">
                <a:latin typeface="Huawei Sans" panose="020C0503030203020204" pitchFamily="34" charset="0"/>
              </a:rPr>
              <a:t> authentication-algorithm { md5 | sha1 | sha2-256 | sha2-384 | sha2-512 | sm3 } </a:t>
            </a:r>
            <a:endParaRPr lang="en-US" altLang="zh-CN" sz="1600" i="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4" name="矩形 23"/>
          <p:cNvSpPr/>
          <p:nvPr/>
        </p:nvSpPr>
        <p:spPr>
          <a:xfrm>
            <a:off x="895350" y="3375312"/>
            <a:ext cx="10608699" cy="338554"/>
          </a:xfrm>
          <a:prstGeom prst="rect">
            <a:avLst/>
          </a:prstGeom>
        </p:spPr>
        <p:txBody>
          <a:bodyPr wrap="square">
            <a:spAutoFit/>
          </a:bodyPr>
          <a:lstStyle/>
          <a:p>
            <a:pPr fontAlgn="ctr"/>
            <a:r>
              <a:rPr lang="en-US" sz="1600" dirty="0" smtClean="0">
                <a:latin typeface="Huawei Sans" panose="020C0503030203020204" pitchFamily="34" charset="0"/>
              </a:rPr>
              <a:t>By default, ESP uses the SHA2-256 authentication algorithm.</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矩形 24"/>
          <p:cNvSpPr/>
          <p:nvPr/>
        </p:nvSpPr>
        <p:spPr>
          <a:xfrm>
            <a:off x="895349" y="3831264"/>
            <a:ext cx="10853739" cy="584775"/>
          </a:xfrm>
          <a:prstGeom prst="rect">
            <a:avLst/>
          </a:prstGeom>
          <a:solidFill>
            <a:srgbClr val="D9D9D9"/>
          </a:solidFill>
          <a:ln>
            <a:noFill/>
          </a:ln>
        </p:spPr>
        <p:txBody>
          <a:bodyPr wrap="square">
            <a:spAutoFit/>
          </a:bodyPr>
          <a:lstStyle/>
          <a:p>
            <a:pPr fontAlgn="ctr"/>
            <a:r>
              <a:rPr lang="en-US" sz="1600" dirty="0" smtClean="0">
                <a:solidFill>
                  <a:prstClr val="black"/>
                </a:solidFill>
                <a:latin typeface="Huawei Sans" panose="020C0503030203020204" pitchFamily="34" charset="0"/>
              </a:rPr>
              <a:t>[Huawei-IPsec-proposal-1] </a:t>
            </a:r>
            <a:r>
              <a:rPr lang="en-US" sz="1600" b="1" dirty="0" err="1" smtClean="0">
                <a:latin typeface="Huawei Sans" panose="020C0503030203020204" pitchFamily="34" charset="0"/>
              </a:rPr>
              <a:t>esp</a:t>
            </a:r>
            <a:r>
              <a:rPr lang="en-US" sz="1600" b="1" dirty="0" smtClean="0">
                <a:latin typeface="Huawei Sans" panose="020C0503030203020204" pitchFamily="34" charset="0"/>
              </a:rPr>
              <a:t> encryption-algorithm { des | 3des | aes-128 | aes-192 | aes-256 | sm1 | sm4 | aes-128-gcm-128 | aes-192-gcm-128 | aes-256-gcm-128 | aes-128-gmac | aes-192-gmac | aes-256-gmac }</a:t>
            </a:r>
            <a:endParaRPr lang="en-US" altLang="zh-CN" sz="1600" i="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6" name="矩形 25"/>
          <p:cNvSpPr/>
          <p:nvPr/>
        </p:nvSpPr>
        <p:spPr>
          <a:xfrm>
            <a:off x="895350" y="4509632"/>
            <a:ext cx="10608699" cy="338554"/>
          </a:xfrm>
          <a:prstGeom prst="rect">
            <a:avLst/>
          </a:prstGeom>
        </p:spPr>
        <p:txBody>
          <a:bodyPr wrap="square">
            <a:spAutoFit/>
          </a:bodyPr>
          <a:lstStyle/>
          <a:p>
            <a:pPr fontAlgn="ctr"/>
            <a:r>
              <a:rPr lang="en-US" sz="1600" dirty="0" smtClean="0">
                <a:latin typeface="Huawei Sans" panose="020C0503030203020204" pitchFamily="34" charset="0"/>
              </a:rPr>
              <a:t>By default, ESP uses the AES-256 encryption algorithm.</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10690004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Configuring an ISAKMP IPsec Policy (1)</a:t>
            </a:r>
            <a:endParaRPr lang="en-US" altLang="zh-CN" dirty="0">
              <a:sym typeface="Huawei Sans" panose="020C0503030203020204" pitchFamily="34" charset="0"/>
            </a:endParaRPr>
          </a:p>
        </p:txBody>
      </p:sp>
      <p:sp>
        <p:nvSpPr>
          <p:cNvPr id="14" name="矩形 13"/>
          <p:cNvSpPr/>
          <p:nvPr/>
        </p:nvSpPr>
        <p:spPr>
          <a:xfrm>
            <a:off x="895350" y="1376710"/>
            <a:ext cx="10853737" cy="338554"/>
          </a:xfrm>
          <a:prstGeom prst="rect">
            <a:avLst/>
          </a:prstGeom>
          <a:solidFill>
            <a:srgbClr val="D9D9D9"/>
          </a:solidFill>
          <a:ln>
            <a:noFill/>
          </a:ln>
        </p:spPr>
        <p:txBody>
          <a:bodyPr wrap="square">
            <a:spAutoFit/>
          </a:bodyPr>
          <a:lstStyle/>
          <a:p>
            <a:pPr fontAlgn="ctr"/>
            <a:r>
              <a:rPr lang="en-US" sz="1600" dirty="0" smtClean="0">
                <a:solidFill>
                  <a:prstClr val="black"/>
                </a:solidFill>
                <a:latin typeface="Huawei Sans" panose="020C0503030203020204" pitchFamily="34" charset="0"/>
              </a:rPr>
              <a:t>[Huawei] </a:t>
            </a:r>
            <a:r>
              <a:rPr lang="en-US" sz="1600" b="1" dirty="0" smtClean="0">
                <a:latin typeface="Huawei Sans" panose="020C0503030203020204" pitchFamily="34" charset="0"/>
              </a:rPr>
              <a:t>IPsec policy </a:t>
            </a:r>
            <a:r>
              <a:rPr lang="en-US" sz="1600" i="1" dirty="0" smtClean="0">
                <a:latin typeface="Huawei Sans" panose="020C0503030203020204" pitchFamily="34" charset="0"/>
              </a:rPr>
              <a:t>policy-name </a:t>
            </a:r>
            <a:r>
              <a:rPr lang="en-US" sz="1600" i="1" dirty="0" err="1" smtClean="0">
                <a:latin typeface="Huawei Sans" panose="020C0503030203020204" pitchFamily="34" charset="0"/>
              </a:rPr>
              <a:t>seq</a:t>
            </a:r>
            <a:r>
              <a:rPr lang="en-US" sz="1600" i="1" dirty="0" smtClean="0">
                <a:latin typeface="Huawei Sans" panose="020C0503030203020204" pitchFamily="34" charset="0"/>
              </a:rPr>
              <a:t>-number </a:t>
            </a:r>
            <a:r>
              <a:rPr lang="en-US" sz="1600" b="1" dirty="0" err="1" smtClean="0">
                <a:latin typeface="Huawei Sans" panose="020C0503030203020204" pitchFamily="34" charset="0"/>
              </a:rPr>
              <a:t>isakmp</a:t>
            </a:r>
            <a:endParaRPr lang="en-US" altLang="zh-CN" sz="1600" i="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p:cNvSpPr/>
          <p:nvPr/>
        </p:nvSpPr>
        <p:spPr>
          <a:xfrm>
            <a:off x="455613" y="944563"/>
            <a:ext cx="10728325" cy="338554"/>
          </a:xfrm>
          <a:prstGeom prst="rect">
            <a:avLst/>
          </a:prstGeom>
        </p:spPr>
        <p:txBody>
          <a:bodyPr wrap="square">
            <a:spAutoFit/>
          </a:bodyPr>
          <a:lstStyle/>
          <a:p>
            <a:pPr marL="342900" indent="-342900" fontAlgn="ctr">
              <a:buFont typeface="+mj-lt"/>
              <a:buAutoNum type="arabicPeriod"/>
            </a:pPr>
            <a:r>
              <a:rPr lang="en-US" sz="1600" dirty="0" smtClean="0">
                <a:latin typeface="Huawei Sans" panose="020C0503030203020204" pitchFamily="34" charset="0"/>
              </a:rPr>
              <a:t>Create an ISAKMP IPsec policy, and enter the ISAKMP IPsec policy view.</a:t>
            </a:r>
            <a:endParaRPr lang="en-US" altLang="zh-CN" sz="16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6" name="矩形 15"/>
          <p:cNvSpPr/>
          <p:nvPr/>
        </p:nvSpPr>
        <p:spPr>
          <a:xfrm>
            <a:off x="895350" y="1808857"/>
            <a:ext cx="10608699" cy="338554"/>
          </a:xfrm>
          <a:prstGeom prst="rect">
            <a:avLst/>
          </a:prstGeom>
        </p:spPr>
        <p:txBody>
          <a:bodyPr wrap="square">
            <a:spAutoFit/>
          </a:bodyPr>
          <a:lstStyle/>
          <a:p>
            <a:pPr fontAlgn="ctr"/>
            <a:r>
              <a:rPr lang="en-US" sz="1600" dirty="0" smtClean="0">
                <a:latin typeface="Huawei Sans" panose="020C0503030203020204" pitchFamily="34" charset="0"/>
              </a:rPr>
              <a:t>By default, no IPsec policy is created.</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p:cNvSpPr/>
          <p:nvPr/>
        </p:nvSpPr>
        <p:spPr>
          <a:xfrm>
            <a:off x="895350" y="2678407"/>
            <a:ext cx="10853737" cy="338554"/>
          </a:xfrm>
          <a:prstGeom prst="rect">
            <a:avLst/>
          </a:prstGeom>
          <a:solidFill>
            <a:srgbClr val="D9D9D9"/>
          </a:solidFill>
          <a:ln>
            <a:noFill/>
          </a:ln>
        </p:spPr>
        <p:txBody>
          <a:bodyPr wrap="square">
            <a:spAutoFit/>
          </a:bodyPr>
          <a:lstStyle/>
          <a:p>
            <a:pPr fontAlgn="ctr"/>
            <a:r>
              <a:rPr lang="en-US" sz="1600" dirty="0" smtClean="0">
                <a:solidFill>
                  <a:prstClr val="black"/>
                </a:solidFill>
                <a:latin typeface="Huawei Sans" panose="020C0503030203020204" pitchFamily="34" charset="0"/>
              </a:rPr>
              <a:t>[Huawei-IPsec-policy-isakmp-1-10] </a:t>
            </a:r>
            <a:r>
              <a:rPr lang="en-US" sz="1600" b="1" dirty="0" err="1" smtClean="0">
                <a:latin typeface="Huawei Sans" panose="020C0503030203020204" pitchFamily="34" charset="0"/>
              </a:rPr>
              <a:t>ike</a:t>
            </a:r>
            <a:r>
              <a:rPr lang="en-US" sz="1600" b="1" dirty="0" smtClean="0">
                <a:latin typeface="Huawei Sans" panose="020C0503030203020204" pitchFamily="34" charset="0"/>
              </a:rPr>
              <a:t>-peer</a:t>
            </a:r>
            <a:r>
              <a:rPr lang="en-US" sz="1600" dirty="0" smtClean="0">
                <a:latin typeface="Huawei Sans" panose="020C0503030203020204" pitchFamily="34" charset="0"/>
              </a:rPr>
              <a:t> </a:t>
            </a:r>
            <a:r>
              <a:rPr lang="en-US" sz="1600" i="1" dirty="0" smtClean="0">
                <a:latin typeface="Huawei Sans" panose="020C0503030203020204" pitchFamily="34" charset="0"/>
              </a:rPr>
              <a:t>peer-name</a:t>
            </a:r>
            <a:r>
              <a:rPr lang="en-US" sz="1600" dirty="0" smtClean="0">
                <a:solidFill>
                  <a:prstClr val="black"/>
                </a:solidFill>
                <a:latin typeface="Huawei Sans" panose="020C0503030203020204" pitchFamily="34" charset="0"/>
              </a:rPr>
              <a:t>    </a:t>
            </a:r>
            <a:endParaRPr lang="en-US" altLang="zh-CN" sz="1600" i="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1" name="矩形 20"/>
          <p:cNvSpPr/>
          <p:nvPr/>
        </p:nvSpPr>
        <p:spPr>
          <a:xfrm>
            <a:off x="455613" y="2262018"/>
            <a:ext cx="10728325" cy="338554"/>
          </a:xfrm>
          <a:prstGeom prst="rect">
            <a:avLst/>
          </a:prstGeom>
        </p:spPr>
        <p:txBody>
          <a:bodyPr wrap="square">
            <a:spAutoFit/>
          </a:bodyPr>
          <a:lstStyle/>
          <a:p>
            <a:pPr marL="342900" indent="-342900" fontAlgn="ctr">
              <a:buFont typeface="+mj-lt"/>
              <a:buAutoNum type="arabicPeriod" startAt="2"/>
            </a:pPr>
            <a:r>
              <a:rPr lang="en-US" sz="1600" dirty="0" smtClean="0">
                <a:latin typeface="Huawei Sans" panose="020C0503030203020204" pitchFamily="34" charset="0"/>
              </a:rPr>
              <a:t>Reference an IKE peer in the IPsec policy.</a:t>
            </a:r>
            <a:endParaRPr lang="en-US" altLang="zh-CN" sz="16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2" name="矩形 21"/>
          <p:cNvSpPr/>
          <p:nvPr/>
        </p:nvSpPr>
        <p:spPr>
          <a:xfrm>
            <a:off x="895350" y="3126312"/>
            <a:ext cx="10608699" cy="338554"/>
          </a:xfrm>
          <a:prstGeom prst="rect">
            <a:avLst/>
          </a:prstGeom>
        </p:spPr>
        <p:txBody>
          <a:bodyPr wrap="square">
            <a:spAutoFit/>
          </a:bodyPr>
          <a:lstStyle/>
          <a:p>
            <a:pPr fontAlgn="ctr"/>
            <a:r>
              <a:rPr lang="en-US" sz="1600" dirty="0" smtClean="0">
                <a:latin typeface="Huawei Sans" panose="020C0503030203020204" pitchFamily="34" charset="0"/>
              </a:rPr>
              <a:t>By default, an IPsec policy does not reference an IKE peer, and </a:t>
            </a:r>
            <a:r>
              <a:rPr lang="en-US" sz="1600" i="1" dirty="0" smtClean="0">
                <a:latin typeface="Huawei Sans" panose="020C0503030203020204" pitchFamily="34" charset="0"/>
              </a:rPr>
              <a:t>peer-name</a:t>
            </a:r>
            <a:r>
              <a:rPr lang="en-US" sz="1600" dirty="0" smtClean="0">
                <a:latin typeface="Huawei Sans" panose="020C0503030203020204" pitchFamily="34" charset="0"/>
              </a:rPr>
              <a:t> specifies an existing IKE peer.</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 26"/>
          <p:cNvSpPr/>
          <p:nvPr/>
        </p:nvSpPr>
        <p:spPr>
          <a:xfrm>
            <a:off x="895352" y="4010314"/>
            <a:ext cx="10853736" cy="338554"/>
          </a:xfrm>
          <a:prstGeom prst="rect">
            <a:avLst/>
          </a:prstGeom>
          <a:solidFill>
            <a:srgbClr val="D9D9D9"/>
          </a:solidFill>
          <a:ln>
            <a:noFill/>
          </a:ln>
        </p:spPr>
        <p:txBody>
          <a:bodyPr wrap="square">
            <a:spAutoFit/>
          </a:bodyPr>
          <a:lstStyle/>
          <a:p>
            <a:pPr fontAlgn="ctr"/>
            <a:r>
              <a:rPr lang="en-US" sz="1600" dirty="0" smtClean="0">
                <a:solidFill>
                  <a:prstClr val="black"/>
                </a:solidFill>
                <a:latin typeface="Huawei Sans" panose="020C0503030203020204" pitchFamily="34" charset="0"/>
              </a:rPr>
              <a:t>[Huawei-IPsec-policy-isakmp-1-10] </a:t>
            </a:r>
            <a:r>
              <a:rPr lang="en-US" sz="1600" b="1" dirty="0" smtClean="0">
                <a:latin typeface="Huawei Sans" panose="020C0503030203020204" pitchFamily="34" charset="0"/>
              </a:rPr>
              <a:t>proposal </a:t>
            </a:r>
            <a:r>
              <a:rPr lang="en-US" sz="1600" i="1" dirty="0" smtClean="0">
                <a:latin typeface="Huawei Sans" panose="020C0503030203020204" pitchFamily="34" charset="0"/>
              </a:rPr>
              <a:t>proposal-name</a:t>
            </a:r>
            <a:r>
              <a:rPr lang="en-US" sz="1600" dirty="0" smtClean="0">
                <a:latin typeface="Huawei Sans" panose="020C0503030203020204" pitchFamily="34" charset="0"/>
              </a:rPr>
              <a:t> </a:t>
            </a:r>
            <a:endParaRPr lang="en-US" altLang="zh-CN" sz="1600" i="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8" name="矩形 27"/>
          <p:cNvSpPr/>
          <p:nvPr/>
        </p:nvSpPr>
        <p:spPr>
          <a:xfrm>
            <a:off x="455613" y="3593925"/>
            <a:ext cx="10728325" cy="338554"/>
          </a:xfrm>
          <a:prstGeom prst="rect">
            <a:avLst/>
          </a:prstGeom>
        </p:spPr>
        <p:txBody>
          <a:bodyPr wrap="square">
            <a:spAutoFit/>
          </a:bodyPr>
          <a:lstStyle/>
          <a:p>
            <a:pPr marL="342900" indent="-342900" fontAlgn="ctr">
              <a:buFont typeface="+mj-lt"/>
              <a:buAutoNum type="arabicPeriod" startAt="3"/>
            </a:pPr>
            <a:r>
              <a:rPr lang="en-US" altLang="zh-CN" sz="1600" dirty="0" smtClean="0">
                <a:latin typeface="Huawei Sans" panose="020C0503030203020204" pitchFamily="34" charset="0"/>
              </a:rPr>
              <a:t>Reference </a:t>
            </a:r>
            <a:r>
              <a:rPr lang="en-US" altLang="zh-CN" sz="1600" dirty="0">
                <a:latin typeface="Huawei Sans" panose="020C0503030203020204" pitchFamily="34" charset="0"/>
              </a:rPr>
              <a:t>an IPsec proposal </a:t>
            </a:r>
            <a:r>
              <a:rPr lang="en-US" sz="1600" dirty="0" smtClean="0">
                <a:latin typeface="Huawei Sans" panose="020C0503030203020204" pitchFamily="34" charset="0"/>
              </a:rPr>
              <a:t>in the IPsec policy.</a:t>
            </a:r>
            <a:endParaRPr lang="en-US" altLang="zh-CN" sz="16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9" name="矩形 28"/>
          <p:cNvSpPr/>
          <p:nvPr/>
        </p:nvSpPr>
        <p:spPr>
          <a:xfrm>
            <a:off x="895350" y="4458219"/>
            <a:ext cx="9877425" cy="584775"/>
          </a:xfrm>
          <a:prstGeom prst="rect">
            <a:avLst/>
          </a:prstGeom>
        </p:spPr>
        <p:txBody>
          <a:bodyPr wrap="square">
            <a:spAutoFit/>
          </a:bodyPr>
          <a:lstStyle/>
          <a:p>
            <a:pPr fontAlgn="ctr"/>
            <a:r>
              <a:rPr lang="en-US" sz="1600" dirty="0" smtClean="0">
                <a:latin typeface="Huawei Sans" panose="020C0503030203020204" pitchFamily="34" charset="0"/>
              </a:rPr>
              <a:t>By default, an IPsec policy does not reference an IPsec proposal, and </a:t>
            </a:r>
            <a:r>
              <a:rPr lang="en-US" sz="1600" i="1" dirty="0" smtClean="0">
                <a:latin typeface="Huawei Sans" panose="020C0503030203020204" pitchFamily="34" charset="0"/>
              </a:rPr>
              <a:t>proposal-name</a:t>
            </a:r>
            <a:r>
              <a:rPr lang="en-US" sz="1600" dirty="0" smtClean="0">
                <a:latin typeface="Huawei Sans" panose="020C0503030203020204" pitchFamily="34" charset="0"/>
              </a:rPr>
              <a:t> specifies an existing IPsec proposal.</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38632666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Configuring an ISAKMP IPsec Policy (2)</a:t>
            </a:r>
            <a:endParaRPr lang="en-US" altLang="zh-CN" dirty="0">
              <a:sym typeface="Huawei Sans" panose="020C0503030203020204" pitchFamily="34" charset="0"/>
            </a:endParaRPr>
          </a:p>
        </p:txBody>
      </p:sp>
      <p:sp>
        <p:nvSpPr>
          <p:cNvPr id="11" name="矩形 10"/>
          <p:cNvSpPr/>
          <p:nvPr/>
        </p:nvSpPr>
        <p:spPr>
          <a:xfrm>
            <a:off x="882651" y="3017149"/>
            <a:ext cx="10853737" cy="338554"/>
          </a:xfrm>
          <a:prstGeom prst="rect">
            <a:avLst/>
          </a:prstGeom>
          <a:solidFill>
            <a:srgbClr val="D9D9D9"/>
          </a:solidFill>
          <a:ln>
            <a:noFill/>
          </a:ln>
        </p:spPr>
        <p:txBody>
          <a:bodyPr wrap="square">
            <a:spAutoFit/>
          </a:bodyPr>
          <a:lstStyle/>
          <a:p>
            <a:pPr fontAlgn="ctr"/>
            <a:r>
              <a:rPr lang="en-US" sz="1600" dirty="0" smtClean="0">
                <a:solidFill>
                  <a:prstClr val="black"/>
                </a:solidFill>
                <a:latin typeface="Huawei Sans" panose="020C0503030203020204" pitchFamily="34" charset="0"/>
              </a:rPr>
              <a:t>[Huawei-IPsec-policy-isakmp-1-10] </a:t>
            </a:r>
            <a:r>
              <a:rPr lang="en-US" sz="1600" b="1" dirty="0" err="1" smtClean="0">
                <a:solidFill>
                  <a:prstClr val="black"/>
                </a:solidFill>
                <a:latin typeface="Huawei Sans" panose="020C0503030203020204" pitchFamily="34" charset="0"/>
              </a:rPr>
              <a:t>acl</a:t>
            </a:r>
            <a:r>
              <a:rPr lang="en-US" sz="1600" b="1" dirty="0" smtClean="0">
                <a:solidFill>
                  <a:prstClr val="black"/>
                </a:solidFill>
                <a:latin typeface="Huawei Sans" panose="020C0503030203020204" pitchFamily="34" charset="0"/>
              </a:rPr>
              <a:t> number </a:t>
            </a:r>
            <a:r>
              <a:rPr lang="en-US" sz="1600" i="1" dirty="0" err="1" smtClean="0">
                <a:solidFill>
                  <a:prstClr val="black"/>
                </a:solidFill>
                <a:latin typeface="Huawei Sans" panose="020C0503030203020204" pitchFamily="34" charset="0"/>
              </a:rPr>
              <a:t>acl</a:t>
            </a:r>
            <a:r>
              <a:rPr lang="en-US" sz="1600" i="1" dirty="0" smtClean="0">
                <a:solidFill>
                  <a:prstClr val="black"/>
                </a:solidFill>
                <a:latin typeface="Huawei Sans" panose="020C0503030203020204" pitchFamily="34" charset="0"/>
              </a:rPr>
              <a:t>-number</a:t>
            </a:r>
            <a:r>
              <a:rPr lang="en-US" sz="1600" dirty="0" smtClean="0">
                <a:solidFill>
                  <a:prstClr val="black"/>
                </a:solidFill>
                <a:latin typeface="Huawei Sans" panose="020C0503030203020204" pitchFamily="34" charset="0"/>
              </a:rPr>
              <a:t> </a:t>
            </a: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p:cNvSpPr/>
          <p:nvPr/>
        </p:nvSpPr>
        <p:spPr>
          <a:xfrm>
            <a:off x="442913" y="2585002"/>
            <a:ext cx="10728325" cy="338554"/>
          </a:xfrm>
          <a:prstGeom prst="rect">
            <a:avLst/>
          </a:prstGeom>
        </p:spPr>
        <p:txBody>
          <a:bodyPr wrap="square">
            <a:spAutoFit/>
          </a:bodyPr>
          <a:lstStyle/>
          <a:p>
            <a:pPr marL="342900" indent="-342900" fontAlgn="ctr">
              <a:buFont typeface="+mj-lt"/>
              <a:buAutoNum type="arabicPeriod" startAt="5"/>
            </a:pPr>
            <a:r>
              <a:rPr lang="en-US" sz="1600" dirty="0" smtClean="0">
                <a:solidFill>
                  <a:prstClr val="black"/>
                </a:solidFill>
                <a:latin typeface="Huawei Sans" panose="020C0503030203020204" pitchFamily="34" charset="0"/>
              </a:rPr>
              <a:t>Define the data flow to be protected.</a:t>
            </a:r>
            <a:endParaRPr lang="en-US" altLang="zh-CN" sz="16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p:cNvSpPr/>
          <p:nvPr/>
        </p:nvSpPr>
        <p:spPr>
          <a:xfrm>
            <a:off x="882651" y="3449296"/>
            <a:ext cx="10608699" cy="954107"/>
          </a:xfrm>
          <a:prstGeom prst="rect">
            <a:avLst/>
          </a:prstGeom>
        </p:spPr>
        <p:txBody>
          <a:bodyPr wrap="square">
            <a:spAutoFit/>
          </a:bodyPr>
          <a:lstStyle/>
          <a:p>
            <a:pPr fontAlgn="ctr"/>
            <a:r>
              <a:rPr lang="en-US" sz="1400" dirty="0" smtClean="0">
                <a:solidFill>
                  <a:prstClr val="black"/>
                </a:solidFill>
                <a:latin typeface="Huawei Sans" panose="020C0503030203020204" pitchFamily="34" charset="0"/>
              </a:rPr>
              <a:t>Create an advanced ACL (ACL number: 3000-3999) to define the matching traffic. For example, if gateway A needs to protect network segment 10.1.1.0/24 and gateway B needs to protect network segment 192.168.196.0/24, the ACL rule is </a:t>
            </a:r>
            <a:r>
              <a:rPr lang="en-US" sz="1400" b="1" dirty="0" smtClean="0">
                <a:solidFill>
                  <a:prstClr val="black"/>
                </a:solidFill>
                <a:latin typeface="Huawei Sans" panose="020C0503030203020204" pitchFamily="34" charset="0"/>
              </a:rPr>
              <a:t>rule permit </a:t>
            </a:r>
            <a:r>
              <a:rPr lang="en-US" sz="1400" b="1" dirty="0" err="1" smtClean="0">
                <a:solidFill>
                  <a:prstClr val="black"/>
                </a:solidFill>
                <a:latin typeface="Huawei Sans" panose="020C0503030203020204" pitchFamily="34" charset="0"/>
              </a:rPr>
              <a:t>ip</a:t>
            </a:r>
            <a:r>
              <a:rPr lang="en-US" sz="1400" b="1" dirty="0" smtClean="0">
                <a:solidFill>
                  <a:prstClr val="black"/>
                </a:solidFill>
                <a:latin typeface="Huawei Sans" panose="020C0503030203020204" pitchFamily="34" charset="0"/>
              </a:rPr>
              <a:t> source 10.1.1.0 0.0.0.255 destination 192.168.196.0 0.0.0.255</a:t>
            </a:r>
            <a:r>
              <a:rPr lang="en-US" sz="1400" dirty="0" smtClean="0">
                <a:solidFill>
                  <a:prstClr val="black"/>
                </a:solidFill>
                <a:latin typeface="Huawei Sans" panose="020C0503030203020204" pitchFamily="34" charset="0"/>
              </a:rPr>
              <a:t>.</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solidFill>
                  <a:prstClr val="black"/>
                </a:solidFill>
                <a:latin typeface="Huawei Sans" panose="020C0503030203020204" pitchFamily="34" charset="0"/>
              </a:rPr>
              <a:t>Before referencing an ACL in an IPsec policy, you need to define the ACL.</a:t>
            </a:r>
            <a:endParaRPr lang="en-US" altLang="zh-CN"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4" name="矩形 13"/>
          <p:cNvSpPr/>
          <p:nvPr/>
        </p:nvSpPr>
        <p:spPr>
          <a:xfrm>
            <a:off x="882651" y="1376710"/>
            <a:ext cx="10853737" cy="338554"/>
          </a:xfrm>
          <a:prstGeom prst="rect">
            <a:avLst/>
          </a:prstGeom>
          <a:solidFill>
            <a:srgbClr val="D9D9D9"/>
          </a:solidFill>
          <a:ln>
            <a:noFill/>
          </a:ln>
        </p:spPr>
        <p:txBody>
          <a:bodyPr wrap="square">
            <a:spAutoFit/>
          </a:bodyPr>
          <a:lstStyle/>
          <a:p>
            <a:pPr fontAlgn="ctr"/>
            <a:r>
              <a:rPr lang="en-US" sz="1600" dirty="0" smtClean="0">
                <a:solidFill>
                  <a:prstClr val="black"/>
                </a:solidFill>
                <a:latin typeface="Huawei Sans" panose="020C0503030203020204" pitchFamily="34" charset="0"/>
              </a:rPr>
              <a:t>[Huawei-IPsec-policy-isakmp-1-10] </a:t>
            </a:r>
            <a:r>
              <a:rPr lang="en-US" sz="1600" b="1" dirty="0" smtClean="0">
                <a:latin typeface="Huawei Sans" panose="020C0503030203020204" pitchFamily="34" charset="0"/>
              </a:rPr>
              <a:t>security </a:t>
            </a:r>
            <a:r>
              <a:rPr lang="en-US" sz="1600" b="1" dirty="0" err="1" smtClean="0">
                <a:latin typeface="Huawei Sans" panose="020C0503030203020204" pitchFamily="34" charset="0"/>
              </a:rPr>
              <a:t>acl</a:t>
            </a:r>
            <a:r>
              <a:rPr lang="en-US" sz="1600" b="1" dirty="0" smtClean="0">
                <a:latin typeface="Huawei Sans" panose="020C0503030203020204" pitchFamily="34" charset="0"/>
              </a:rPr>
              <a:t> { ipv6 </a:t>
            </a:r>
            <a:r>
              <a:rPr lang="en-US" sz="1600" i="1" dirty="0" err="1" smtClean="0">
                <a:latin typeface="Huawei Sans" panose="020C0503030203020204" pitchFamily="34" charset="0"/>
              </a:rPr>
              <a:t>acl</a:t>
            </a:r>
            <a:r>
              <a:rPr lang="en-US" sz="1600" i="1" dirty="0" smtClean="0">
                <a:latin typeface="Huawei Sans" panose="020C0503030203020204" pitchFamily="34" charset="0"/>
              </a:rPr>
              <a:t>-number</a:t>
            </a:r>
            <a:r>
              <a:rPr lang="en-US" sz="1600" b="1" dirty="0" smtClean="0">
                <a:latin typeface="Huawei Sans" panose="020C0503030203020204" pitchFamily="34" charset="0"/>
              </a:rPr>
              <a:t> | </a:t>
            </a:r>
            <a:r>
              <a:rPr lang="en-US" sz="1600" i="1" dirty="0" err="1" smtClean="0">
                <a:latin typeface="Huawei Sans" panose="020C0503030203020204" pitchFamily="34" charset="0"/>
              </a:rPr>
              <a:t>acl</a:t>
            </a:r>
            <a:r>
              <a:rPr lang="en-US" sz="1600" i="1" dirty="0" smtClean="0">
                <a:latin typeface="Huawei Sans" panose="020C0503030203020204" pitchFamily="34" charset="0"/>
              </a:rPr>
              <a:t>-number</a:t>
            </a:r>
            <a:r>
              <a:rPr lang="en-US" sz="1600" b="1" dirty="0" smtClean="0">
                <a:latin typeface="Huawei Sans" panose="020C0503030203020204" pitchFamily="34" charset="0"/>
              </a:rPr>
              <a:t> }</a:t>
            </a:r>
            <a:endParaRPr lang="en-US" altLang="zh-CN" sz="1600" i="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p:cNvSpPr/>
          <p:nvPr/>
        </p:nvSpPr>
        <p:spPr>
          <a:xfrm>
            <a:off x="442913" y="944563"/>
            <a:ext cx="10728325" cy="338554"/>
          </a:xfrm>
          <a:prstGeom prst="rect">
            <a:avLst/>
          </a:prstGeom>
        </p:spPr>
        <p:txBody>
          <a:bodyPr wrap="square">
            <a:spAutoFit/>
          </a:bodyPr>
          <a:lstStyle/>
          <a:p>
            <a:pPr marL="342900" indent="-342900" fontAlgn="ctr">
              <a:buFont typeface="+mj-lt"/>
              <a:buAutoNum type="arabicPeriod" startAt="4"/>
            </a:pPr>
            <a:r>
              <a:rPr lang="en-US" sz="1600" dirty="0" smtClean="0">
                <a:latin typeface="Huawei Sans" panose="020C0503030203020204" pitchFamily="34" charset="0"/>
              </a:rPr>
              <a:t>Reference an ACL in an IPsec policy.</a:t>
            </a:r>
            <a:endParaRPr lang="en-US" altLang="zh-CN" sz="16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6" name="矩形 15"/>
          <p:cNvSpPr/>
          <p:nvPr/>
        </p:nvSpPr>
        <p:spPr>
          <a:xfrm>
            <a:off x="882650" y="1808857"/>
            <a:ext cx="10608699" cy="738664"/>
          </a:xfrm>
          <a:prstGeom prst="rect">
            <a:avLst/>
          </a:prstGeom>
        </p:spPr>
        <p:txBody>
          <a:bodyPr wrap="square">
            <a:spAutoFit/>
          </a:bodyPr>
          <a:lstStyle/>
          <a:p>
            <a:pPr fontAlgn="ctr"/>
            <a:r>
              <a:rPr lang="en-US" sz="1400" dirty="0" smtClean="0">
                <a:latin typeface="Huawei Sans" panose="020C0503030203020204" pitchFamily="34" charset="0"/>
              </a:rPr>
              <a:t>By default, an IPsec policy does not reference an ACL. </a:t>
            </a:r>
            <a:r>
              <a:rPr lang="en-US" sz="1400" i="1" dirty="0" err="1" smtClean="0">
                <a:latin typeface="Huawei Sans" panose="020C0503030203020204" pitchFamily="34" charset="0"/>
              </a:rPr>
              <a:t>acl</a:t>
            </a:r>
            <a:r>
              <a:rPr lang="en-US" sz="1400" i="1" dirty="0" smtClean="0">
                <a:latin typeface="Huawei Sans" panose="020C0503030203020204" pitchFamily="34" charset="0"/>
              </a:rPr>
              <a:t>-number</a:t>
            </a:r>
            <a:r>
              <a:rPr lang="en-US" sz="1400" dirty="0" smtClean="0">
                <a:latin typeface="Huawei Sans" panose="020C0503030203020204" pitchFamily="34" charset="0"/>
              </a:rPr>
              <a:t> specifies an advanced ACL that has been created.</a:t>
            </a:r>
          </a:p>
          <a:p>
            <a:pPr fontAlgn="ctr"/>
            <a:r>
              <a:rPr lang="en-US" sz="1400" dirty="0" smtClean="0">
                <a:latin typeface="Huawei Sans" panose="020C0503030203020204" pitchFamily="34" charset="0"/>
              </a:rPr>
              <a:t>An IPsec policy can reference only one ACL. Before an IPsec policy references a new ACL, you need to unbind the existing ACL from the IPsec policy. By default, no IPsec policy is created.</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24861360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Configuring a Template IPsec Policy</a:t>
            </a:r>
            <a:endParaRPr lang="en-US" altLang="zh-CN" dirty="0">
              <a:sym typeface="Huawei Sans" panose="020C0503030203020204" pitchFamily="34" charset="0"/>
            </a:endParaRPr>
          </a:p>
        </p:txBody>
      </p:sp>
      <p:sp>
        <p:nvSpPr>
          <p:cNvPr id="11" name="矩形 10"/>
          <p:cNvSpPr/>
          <p:nvPr/>
        </p:nvSpPr>
        <p:spPr>
          <a:xfrm>
            <a:off x="882650" y="2821296"/>
            <a:ext cx="10853737" cy="338554"/>
          </a:xfrm>
          <a:prstGeom prst="rect">
            <a:avLst/>
          </a:prstGeom>
          <a:solidFill>
            <a:srgbClr val="D9D9D9"/>
          </a:solidFill>
          <a:ln>
            <a:noFill/>
          </a:ln>
        </p:spPr>
        <p:txBody>
          <a:bodyPr wrap="square">
            <a:spAutoFit/>
          </a:bodyPr>
          <a:lstStyle/>
          <a:p>
            <a:pPr fontAlgn="ctr"/>
            <a:r>
              <a:rPr lang="en-US" sz="1600" dirty="0" smtClean="0">
                <a:solidFill>
                  <a:prstClr val="black"/>
                </a:solidFill>
                <a:latin typeface="Huawei Sans" panose="020C0503030203020204" pitchFamily="34" charset="0"/>
              </a:rPr>
              <a:t>[Huawei] </a:t>
            </a:r>
            <a:r>
              <a:rPr lang="en-US" sz="1600" b="1" dirty="0" smtClean="0">
                <a:solidFill>
                  <a:prstClr val="black"/>
                </a:solidFill>
                <a:latin typeface="Huawei Sans" panose="020C0503030203020204" pitchFamily="34" charset="0"/>
              </a:rPr>
              <a:t>IPsec policy</a:t>
            </a:r>
            <a:r>
              <a:rPr lang="en-US" sz="1600" i="1" dirty="0" smtClean="0">
                <a:solidFill>
                  <a:prstClr val="black"/>
                </a:solidFill>
                <a:latin typeface="Huawei Sans" panose="020C0503030203020204" pitchFamily="34" charset="0"/>
              </a:rPr>
              <a:t> policy-name </a:t>
            </a:r>
            <a:r>
              <a:rPr lang="en-US" sz="1600" i="1" dirty="0" err="1" smtClean="0">
                <a:solidFill>
                  <a:prstClr val="black"/>
                </a:solidFill>
                <a:latin typeface="Huawei Sans" panose="020C0503030203020204" pitchFamily="34" charset="0"/>
              </a:rPr>
              <a:t>seq</a:t>
            </a:r>
            <a:r>
              <a:rPr lang="en-US" sz="1600" i="1" dirty="0" smtClean="0">
                <a:solidFill>
                  <a:prstClr val="black"/>
                </a:solidFill>
                <a:latin typeface="Huawei Sans" panose="020C0503030203020204" pitchFamily="34" charset="0"/>
              </a:rPr>
              <a:t>-number </a:t>
            </a:r>
            <a:r>
              <a:rPr lang="en-US" sz="1600" b="1" dirty="0" err="1" smtClean="0">
                <a:solidFill>
                  <a:prstClr val="black"/>
                </a:solidFill>
                <a:latin typeface="Huawei Sans" panose="020C0503030203020204" pitchFamily="34" charset="0"/>
              </a:rPr>
              <a:t>isakmp</a:t>
            </a:r>
            <a:r>
              <a:rPr lang="en-US" sz="1600" b="1" dirty="0" smtClean="0">
                <a:solidFill>
                  <a:prstClr val="black"/>
                </a:solidFill>
                <a:latin typeface="Huawei Sans" panose="020C0503030203020204" pitchFamily="34" charset="0"/>
              </a:rPr>
              <a:t> template </a:t>
            </a:r>
            <a:r>
              <a:rPr lang="en-US" sz="1600" i="1" dirty="0" smtClean="0">
                <a:solidFill>
                  <a:prstClr val="black"/>
                </a:solidFill>
                <a:latin typeface="Huawei Sans" panose="020C0503030203020204" pitchFamily="34" charset="0"/>
              </a:rPr>
              <a:t>template-name </a:t>
            </a:r>
            <a:endParaRPr lang="en-US" altLang="zh-CN" sz="1600" i="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p:cNvSpPr/>
          <p:nvPr/>
        </p:nvSpPr>
        <p:spPr>
          <a:xfrm>
            <a:off x="442913" y="2396370"/>
            <a:ext cx="10728325" cy="338554"/>
          </a:xfrm>
          <a:prstGeom prst="rect">
            <a:avLst/>
          </a:prstGeom>
        </p:spPr>
        <p:txBody>
          <a:bodyPr wrap="square">
            <a:spAutoFit/>
          </a:bodyPr>
          <a:lstStyle/>
          <a:p>
            <a:pPr marL="342900" indent="-342900" fontAlgn="ctr">
              <a:buFont typeface="+mj-lt"/>
              <a:buAutoNum type="arabicPeriod" startAt="2"/>
            </a:pPr>
            <a:r>
              <a:rPr lang="en-US" sz="1600" dirty="0" smtClean="0">
                <a:latin typeface="Huawei Sans" panose="020C0503030203020204" pitchFamily="34" charset="0"/>
              </a:rPr>
              <a:t>Reference an IPsec policy template in an IPsec policy.</a:t>
            </a:r>
            <a:endParaRPr lang="en-US" altLang="zh-CN" sz="16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p:cNvSpPr/>
          <p:nvPr/>
        </p:nvSpPr>
        <p:spPr>
          <a:xfrm>
            <a:off x="882651" y="3253443"/>
            <a:ext cx="10608699" cy="1015663"/>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The name of the referenced policy template specified by </a:t>
            </a:r>
            <a:r>
              <a:rPr lang="en-US" sz="1600" i="1" dirty="0" smtClean="0">
                <a:latin typeface="Huawei Sans" panose="020C0503030203020204" pitchFamily="34" charset="0"/>
              </a:rPr>
              <a:t>template-name</a:t>
            </a:r>
            <a:r>
              <a:rPr lang="en-US" sz="1600" dirty="0" smtClean="0">
                <a:latin typeface="Huawei Sans" panose="020C0503030203020204" pitchFamily="34" charset="0"/>
              </a:rPr>
              <a:t> must be different from the IPsec policy name specified by </a:t>
            </a:r>
            <a:r>
              <a:rPr lang="en-US" sz="1600" i="1" dirty="0" smtClean="0">
                <a:latin typeface="Huawei Sans" panose="020C0503030203020204" pitchFamily="34" charset="0"/>
              </a:rPr>
              <a:t>policy-name</a:t>
            </a:r>
            <a:r>
              <a:rPr lang="en-US" sz="1600" dirty="0" smtClean="0">
                <a:latin typeface="Huawei Sans" panose="020C0503030203020204" pitchFamily="34" charset="0"/>
              </a:rPr>
              <a:t>. Before running this command, ensure that the referenced policy template has been created.</a:t>
            </a:r>
            <a:endParaRPr lang="en-US" altLang="zh-CN" sz="16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4" name="矩形 13"/>
          <p:cNvSpPr/>
          <p:nvPr/>
        </p:nvSpPr>
        <p:spPr>
          <a:xfrm>
            <a:off x="882650" y="1369489"/>
            <a:ext cx="10853737" cy="338554"/>
          </a:xfrm>
          <a:prstGeom prst="rect">
            <a:avLst/>
          </a:prstGeom>
          <a:solidFill>
            <a:srgbClr val="D9D9D9"/>
          </a:solidFill>
          <a:ln>
            <a:noFill/>
          </a:ln>
        </p:spPr>
        <p:txBody>
          <a:bodyPr wrap="square">
            <a:spAutoFit/>
          </a:bodyPr>
          <a:lstStyle/>
          <a:p>
            <a:pPr fontAlgn="ctr"/>
            <a:r>
              <a:rPr lang="en-US" sz="1600" dirty="0" smtClean="0">
                <a:solidFill>
                  <a:prstClr val="black"/>
                </a:solidFill>
                <a:latin typeface="Huawei Sans" panose="020C0503030203020204" pitchFamily="34" charset="0"/>
              </a:rPr>
              <a:t>[Huawei] </a:t>
            </a:r>
            <a:r>
              <a:rPr lang="en-US" sz="1600" b="1" dirty="0" smtClean="0">
                <a:latin typeface="Huawei Sans" panose="020C0503030203020204" pitchFamily="34" charset="0"/>
              </a:rPr>
              <a:t>IPsec policy-template </a:t>
            </a:r>
            <a:r>
              <a:rPr lang="en-US" sz="1600" i="1" dirty="0" smtClean="0">
                <a:latin typeface="Huawei Sans" panose="020C0503030203020204" pitchFamily="34" charset="0"/>
              </a:rPr>
              <a:t>template-name </a:t>
            </a:r>
            <a:r>
              <a:rPr lang="en-US" sz="1600" i="1" dirty="0" err="1" smtClean="0">
                <a:latin typeface="Huawei Sans" panose="020C0503030203020204" pitchFamily="34" charset="0"/>
              </a:rPr>
              <a:t>seq</a:t>
            </a:r>
            <a:r>
              <a:rPr lang="en-US" sz="1600" i="1" dirty="0" smtClean="0">
                <a:latin typeface="Huawei Sans" panose="020C0503030203020204" pitchFamily="34" charset="0"/>
              </a:rPr>
              <a:t>-number</a:t>
            </a:r>
            <a:endParaRPr lang="en-US" altLang="zh-CN" sz="1600" i="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p:cNvSpPr/>
          <p:nvPr/>
        </p:nvSpPr>
        <p:spPr>
          <a:xfrm>
            <a:off x="442913" y="944563"/>
            <a:ext cx="10728325" cy="338554"/>
          </a:xfrm>
          <a:prstGeom prst="rect">
            <a:avLst/>
          </a:prstGeom>
        </p:spPr>
        <p:txBody>
          <a:bodyPr wrap="square">
            <a:spAutoFit/>
          </a:bodyPr>
          <a:lstStyle/>
          <a:p>
            <a:pPr marL="342900" indent="-342900" fontAlgn="ctr">
              <a:buFont typeface="+mj-lt"/>
              <a:buAutoNum type="arabicPeriod"/>
            </a:pPr>
            <a:r>
              <a:rPr lang="en-US" sz="1600" dirty="0" smtClean="0">
                <a:latin typeface="Huawei Sans" panose="020C0503030203020204" pitchFamily="34" charset="0"/>
              </a:rPr>
              <a:t>Create an IPsec policy template, and enter the policy template view.</a:t>
            </a:r>
            <a:endParaRPr lang="en-US" altLang="zh-CN" sz="16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6" name="矩形 15"/>
          <p:cNvSpPr/>
          <p:nvPr/>
        </p:nvSpPr>
        <p:spPr>
          <a:xfrm>
            <a:off x="882651" y="1801636"/>
            <a:ext cx="10608699" cy="584775"/>
          </a:xfrm>
          <a:prstGeom prst="rect">
            <a:avLst/>
          </a:prstGeom>
        </p:spPr>
        <p:txBody>
          <a:bodyPr wrap="square">
            <a:spAutoFit/>
          </a:bodyPr>
          <a:lstStyle/>
          <a:p>
            <a:pPr fontAlgn="ctr"/>
            <a:r>
              <a:rPr lang="en-US" sz="1600" dirty="0" smtClean="0">
                <a:latin typeface="Huawei Sans" panose="020C0503030203020204" pitchFamily="34" charset="0"/>
              </a:rPr>
              <a:t>By default, there is no IPsec policy template in the system. The configuration items in an IPsec policy template are the same as those in an ISAKMP IPsec policy.</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83487565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Referencing an IPsec Policy</a:t>
            </a:r>
            <a:endParaRPr lang="en-US" altLang="zh-CN" dirty="0">
              <a:sym typeface="Huawei Sans" panose="020C0503030203020204" pitchFamily="34" charset="0"/>
            </a:endParaRPr>
          </a:p>
        </p:txBody>
      </p:sp>
      <p:sp>
        <p:nvSpPr>
          <p:cNvPr id="14" name="矩形 13"/>
          <p:cNvSpPr/>
          <p:nvPr/>
        </p:nvSpPr>
        <p:spPr>
          <a:xfrm>
            <a:off x="895350" y="1376710"/>
            <a:ext cx="10853738" cy="338554"/>
          </a:xfrm>
          <a:prstGeom prst="rect">
            <a:avLst/>
          </a:prstGeom>
          <a:solidFill>
            <a:srgbClr val="D9D9D9"/>
          </a:solidFill>
          <a:ln>
            <a:noFill/>
          </a:ln>
        </p:spPr>
        <p:txBody>
          <a:bodyPr wrap="square">
            <a:spAutoFit/>
          </a:bodyPr>
          <a:lstStyle/>
          <a:p>
            <a:pPr fontAlgn="ctr"/>
            <a:r>
              <a:rPr lang="en-US" sz="1600" dirty="0" smtClean="0">
                <a:solidFill>
                  <a:prstClr val="black"/>
                </a:solidFill>
                <a:latin typeface="Huawei Sans" panose="020C0503030203020204" pitchFamily="34" charset="0"/>
              </a:rPr>
              <a:t>[Huawei-GigabitEthernet0/0/0] IPsec</a:t>
            </a:r>
            <a:r>
              <a:rPr lang="en-US" sz="1600" b="1" dirty="0" smtClean="0">
                <a:latin typeface="Huawei Sans" panose="020C0503030203020204" pitchFamily="34" charset="0"/>
              </a:rPr>
              <a:t> policy </a:t>
            </a:r>
            <a:r>
              <a:rPr lang="en-US" sz="1600" i="1" dirty="0" smtClean="0">
                <a:latin typeface="Huawei Sans" panose="020C0503030203020204" pitchFamily="34" charset="0"/>
              </a:rPr>
              <a:t>policy-name</a:t>
            </a:r>
            <a:endParaRPr lang="en-US" altLang="zh-CN" sz="1600" i="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p:cNvSpPr/>
          <p:nvPr/>
        </p:nvSpPr>
        <p:spPr>
          <a:xfrm>
            <a:off x="455612" y="944563"/>
            <a:ext cx="10728325" cy="338554"/>
          </a:xfrm>
          <a:prstGeom prst="rect">
            <a:avLst/>
          </a:prstGeom>
        </p:spPr>
        <p:txBody>
          <a:bodyPr wrap="square">
            <a:spAutoFit/>
          </a:bodyPr>
          <a:lstStyle/>
          <a:p>
            <a:pPr marL="342900" indent="-342900" fontAlgn="ctr">
              <a:buFont typeface="+mj-lt"/>
              <a:buAutoNum type="arabicPeriod"/>
            </a:pPr>
            <a:r>
              <a:rPr lang="en-US" sz="1600" dirty="0" smtClean="0">
                <a:latin typeface="Huawei Sans" panose="020C0503030203020204" pitchFamily="34" charset="0"/>
              </a:rPr>
              <a:t>Enter the interface view and apply the IPsec policy group.</a:t>
            </a:r>
            <a:endParaRPr lang="en-US" altLang="zh-CN" sz="16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227292660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IPsec Configuration Logic </a:t>
            </a:r>
            <a:r>
              <a:rPr lang="en-US" altLang="zh-CN" dirty="0" smtClean="0"/>
              <a:t>-</a:t>
            </a:r>
            <a:r>
              <a:rPr lang="en-US" dirty="0" smtClean="0"/>
              <a:t> an ISAKMP IPsec Policy</a:t>
            </a:r>
            <a:endParaRPr lang="en-US" altLang="zh-CN" dirty="0">
              <a:sym typeface="Huawei Sans" panose="020C0503030203020204" pitchFamily="34" charset="0"/>
            </a:endParaRPr>
          </a:p>
        </p:txBody>
      </p:sp>
      <p:graphicFrame>
        <p:nvGraphicFramePr>
          <p:cNvPr id="11" name="表格 10"/>
          <p:cNvGraphicFramePr>
            <a:graphicFrameLocks noGrp="1"/>
          </p:cNvGraphicFramePr>
          <p:nvPr>
            <p:extLst/>
          </p:nvPr>
        </p:nvGraphicFramePr>
        <p:xfrm>
          <a:off x="3922211" y="1857664"/>
          <a:ext cx="1795804" cy="611662"/>
        </p:xfrm>
        <a:graphic>
          <a:graphicData uri="http://schemas.openxmlformats.org/drawingml/2006/table">
            <a:tbl>
              <a:tblPr firstRow="1" bandRow="1">
                <a:tableStyleId>{72833802-FEF1-4C79-8D5D-14CF1EAF98D9}</a:tableStyleId>
              </a:tblPr>
              <a:tblGrid>
                <a:gridCol w="1795804"/>
              </a:tblGrid>
              <a:tr h="235665">
                <a:tc>
                  <a:txBody>
                    <a:bodyPr/>
                    <a:lstStyle/>
                    <a:p>
                      <a:pPr algn="ctr" fontAlgn="ctr"/>
                      <a:r>
                        <a:rPr lang="en-US" sz="1200" dirty="0" smtClean="0">
                          <a:solidFill>
                            <a:srgbClr val="00B0F0"/>
                          </a:solidFill>
                          <a:latin typeface="Huawei Sans" panose="020C0503030203020204" pitchFamily="34" charset="0"/>
                        </a:rPr>
                        <a:t>Security ACL </a:t>
                      </a:r>
                      <a:endParaRPr lang="en-US" altLang="zh-CN" sz="1200"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solidFill>
                      <a:srgbClr val="F4FBFE"/>
                    </a:solidFill>
                  </a:tcPr>
                </a:tc>
              </a:tr>
              <a:tr h="337342">
                <a:tc>
                  <a:txBody>
                    <a:bodyPr/>
                    <a:lstStyle/>
                    <a:p>
                      <a:pPr algn="ctr" fontAlgn="ctr">
                        <a:lnSpc>
                          <a:spcPct val="120000"/>
                        </a:lnSpc>
                      </a:pPr>
                      <a:r>
                        <a:rPr lang="en-US" sz="1200" dirty="0" smtClean="0">
                          <a:latin typeface="Huawei Sans" panose="020C0503030203020204" pitchFamily="34" charset="0"/>
                        </a:rPr>
                        <a:t>Rule </a:t>
                      </a:r>
                      <a:endParaRPr lang="en-US" sz="1200" dirty="0">
                        <a:latin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bl>
          </a:graphicData>
        </a:graphic>
      </p:graphicFrame>
      <p:sp>
        <p:nvSpPr>
          <p:cNvPr id="19" name="矩形 18"/>
          <p:cNvSpPr/>
          <p:nvPr/>
        </p:nvSpPr>
        <p:spPr>
          <a:xfrm>
            <a:off x="3859987" y="1304985"/>
            <a:ext cx="1504526" cy="461665"/>
          </a:xfrm>
          <a:prstGeom prst="rect">
            <a:avLst/>
          </a:prstGeom>
        </p:spPr>
        <p:txBody>
          <a:bodyPr wrap="square">
            <a:spAutoFit/>
          </a:bodyPr>
          <a:lstStyle/>
          <a:p>
            <a:pPr fontAlgn="ctr"/>
            <a:r>
              <a:rPr lang="en-US" sz="1200" dirty="0" smtClean="0">
                <a:latin typeface="Huawei Sans" panose="020C0503030203020204" pitchFamily="34" charset="0"/>
              </a:rPr>
              <a:t>Define data flows to be protected.</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20" name="表格 19"/>
          <p:cNvGraphicFramePr>
            <a:graphicFrameLocks noGrp="1"/>
          </p:cNvGraphicFramePr>
          <p:nvPr>
            <p:extLst/>
          </p:nvPr>
        </p:nvGraphicFramePr>
        <p:xfrm>
          <a:off x="802052" y="3230973"/>
          <a:ext cx="2273481" cy="1623688"/>
        </p:xfrm>
        <a:graphic>
          <a:graphicData uri="http://schemas.openxmlformats.org/drawingml/2006/table">
            <a:tbl>
              <a:tblPr firstRow="1" bandRow="1">
                <a:tableStyleId>{72833802-FEF1-4C79-8D5D-14CF1EAF98D9}</a:tableStyleId>
              </a:tblPr>
              <a:tblGrid>
                <a:gridCol w="2273481"/>
              </a:tblGrid>
              <a:tr h="235665">
                <a:tc>
                  <a:txBody>
                    <a:bodyPr/>
                    <a:lstStyle/>
                    <a:p>
                      <a:pPr algn="ctr" fontAlgn="ctr"/>
                      <a:r>
                        <a:rPr lang="en-US" sz="1200" dirty="0" smtClean="0">
                          <a:solidFill>
                            <a:schemeClr val="bg1">
                              <a:lumMod val="50000"/>
                            </a:schemeClr>
                          </a:solidFill>
                          <a:latin typeface="Huawei Sans" panose="020C0503030203020204" pitchFamily="34" charset="0"/>
                        </a:rPr>
                        <a:t>IKE proposal</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solidFill>
                      <a:srgbClr val="F4FBFE"/>
                    </a:solidFill>
                  </a:tcPr>
                </a:tc>
              </a:tr>
              <a:tr h="337342">
                <a:tc>
                  <a:txBody>
                    <a:bodyPr/>
                    <a:lstStyle/>
                    <a:p>
                      <a:pPr algn="ctr" fontAlgn="ctr">
                        <a:lnSpc>
                          <a:spcPct val="120000"/>
                        </a:lnSpc>
                      </a:pPr>
                      <a:r>
                        <a:rPr lang="en-US" sz="1200" dirty="0" smtClean="0">
                          <a:latin typeface="Huawei Sans" panose="020C0503030203020204" pitchFamily="34" charset="0"/>
                        </a:rPr>
                        <a:t>authentication-method</a:t>
                      </a:r>
                      <a:endParaRPr lang="en-US" sz="1200" dirty="0">
                        <a:latin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r h="337342">
                <a:tc>
                  <a:txBody>
                    <a:bodyPr/>
                    <a:lstStyle/>
                    <a:p>
                      <a:pPr algn="ctr" fontAlgn="ctr">
                        <a:lnSpc>
                          <a:spcPct val="120000"/>
                        </a:lnSpc>
                      </a:pPr>
                      <a:r>
                        <a:rPr lang="en-US" sz="1200" dirty="0" smtClean="0">
                          <a:latin typeface="Huawei Sans" panose="020C0503030203020204" pitchFamily="34" charset="0"/>
                        </a:rPr>
                        <a:t>authentication-algorithm</a:t>
                      </a:r>
                      <a:endParaRPr lang="en-US" sz="1200" dirty="0">
                        <a:latin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r h="337342">
                <a:tc>
                  <a:txBody>
                    <a:bodyPr/>
                    <a:lstStyle/>
                    <a:p>
                      <a:pPr algn="ctr" fontAlgn="ctr">
                        <a:lnSpc>
                          <a:spcPct val="120000"/>
                        </a:lnSpc>
                      </a:pPr>
                      <a:r>
                        <a:rPr lang="en-US" sz="1200" dirty="0" smtClean="0">
                          <a:latin typeface="Huawei Sans" panose="020C0503030203020204" pitchFamily="34" charset="0"/>
                        </a:rPr>
                        <a:t>encryption-algorithm</a:t>
                      </a:r>
                      <a:endParaRPr lang="en-US" sz="1200" dirty="0">
                        <a:latin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r h="337342">
                <a:tc>
                  <a:txBody>
                    <a:bodyPr/>
                    <a:lstStyle/>
                    <a:p>
                      <a:pPr algn="ctr" fontAlgn="ctr">
                        <a:lnSpc>
                          <a:spcPct val="120000"/>
                        </a:lnSpc>
                      </a:pPr>
                      <a:r>
                        <a:rPr lang="en-US" sz="1200" dirty="0" smtClean="0">
                          <a:latin typeface="Huawei Sans" panose="020C0503030203020204" pitchFamily="34" charset="0"/>
                        </a:rPr>
                        <a:t>dh</a:t>
                      </a:r>
                      <a:endParaRPr lang="en-US" sz="1200" dirty="0">
                        <a:latin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bl>
          </a:graphicData>
        </a:graphic>
      </p:graphicFrame>
      <p:sp>
        <p:nvSpPr>
          <p:cNvPr id="21" name="椭圆 20"/>
          <p:cNvSpPr>
            <a:spLocks noChangeAspect="1"/>
          </p:cNvSpPr>
          <p:nvPr/>
        </p:nvSpPr>
        <p:spPr>
          <a:xfrm>
            <a:off x="3546237" y="1354870"/>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prstClr val="white"/>
                </a:solidFill>
                <a:latin typeface="Huawei Sans" panose="020C0503030203020204" pitchFamily="34" charset="0"/>
              </a:rPr>
              <a:t>1</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p:cNvSpPr/>
          <p:nvPr/>
        </p:nvSpPr>
        <p:spPr>
          <a:xfrm>
            <a:off x="1054052" y="2860522"/>
            <a:ext cx="2389148" cy="276999"/>
          </a:xfrm>
          <a:prstGeom prst="rect">
            <a:avLst/>
          </a:prstGeom>
        </p:spPr>
        <p:txBody>
          <a:bodyPr wrap="square">
            <a:spAutoFit/>
          </a:bodyPr>
          <a:lstStyle/>
          <a:p>
            <a:pPr fontAlgn="ctr"/>
            <a:r>
              <a:rPr lang="en-US" sz="1200" dirty="0" smtClean="0">
                <a:latin typeface="Huawei Sans" panose="020C0503030203020204" pitchFamily="34" charset="0"/>
              </a:rPr>
              <a:t>Configure an IKE proposal.</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椭圆 22"/>
          <p:cNvSpPr>
            <a:spLocks noChangeAspect="1"/>
          </p:cNvSpPr>
          <p:nvPr/>
        </p:nvSpPr>
        <p:spPr>
          <a:xfrm>
            <a:off x="802052" y="2888410"/>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prstClr val="white"/>
                </a:solidFill>
                <a:latin typeface="Huawei Sans" panose="020C0503030203020204" pitchFamily="34" charset="0"/>
              </a:rPr>
              <a:t>2</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24" name="表格 23"/>
          <p:cNvGraphicFramePr>
            <a:graphicFrameLocks noGrp="1"/>
          </p:cNvGraphicFramePr>
          <p:nvPr>
            <p:extLst/>
          </p:nvPr>
        </p:nvGraphicFramePr>
        <p:xfrm>
          <a:off x="3629650" y="3230973"/>
          <a:ext cx="2034905" cy="1961030"/>
        </p:xfrm>
        <a:graphic>
          <a:graphicData uri="http://schemas.openxmlformats.org/drawingml/2006/table">
            <a:tbl>
              <a:tblPr firstRow="1" bandRow="1">
                <a:tableStyleId>{72833802-FEF1-4C79-8D5D-14CF1EAF98D9}</a:tableStyleId>
              </a:tblPr>
              <a:tblGrid>
                <a:gridCol w="2034905"/>
              </a:tblGrid>
              <a:tr h="235665">
                <a:tc>
                  <a:txBody>
                    <a:bodyPr/>
                    <a:lstStyle/>
                    <a:p>
                      <a:pPr algn="ctr" fontAlgn="ctr"/>
                      <a:r>
                        <a:rPr lang="en-US" sz="1200" dirty="0" smtClean="0">
                          <a:solidFill>
                            <a:srgbClr val="8BC9A0"/>
                          </a:solidFill>
                          <a:latin typeface="Huawei Sans" panose="020C0503030203020204" pitchFamily="34" charset="0"/>
                        </a:rPr>
                        <a:t>IKE peer</a:t>
                      </a:r>
                      <a:endParaRPr lang="en-US" altLang="zh-CN" sz="1200" dirty="0">
                        <a:solidFill>
                          <a:srgbClr val="8BC9A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solidFill>
                      <a:srgbClr val="F4FBFE"/>
                    </a:solidFill>
                  </a:tcPr>
                </a:tc>
              </a:tr>
              <a:tr h="337342">
                <a:tc>
                  <a:txBody>
                    <a:bodyPr/>
                    <a:lstStyle/>
                    <a:p>
                      <a:pPr algn="ctr" fontAlgn="ctr">
                        <a:lnSpc>
                          <a:spcPct val="120000"/>
                        </a:lnSpc>
                      </a:pPr>
                      <a:r>
                        <a:rPr lang="en-US" sz="1200" dirty="0" smtClean="0">
                          <a:latin typeface="Huawei Sans" panose="020C0503030203020204" pitchFamily="34" charset="0"/>
                        </a:rPr>
                        <a:t>version</a:t>
                      </a:r>
                      <a:endParaRPr lang="en-US" sz="1200" dirty="0">
                        <a:latin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r h="337342">
                <a:tc>
                  <a:txBody>
                    <a:bodyPr/>
                    <a:lstStyle/>
                    <a:p>
                      <a:pPr algn="ctr" fontAlgn="ctr">
                        <a:lnSpc>
                          <a:spcPct val="120000"/>
                        </a:lnSpc>
                      </a:pPr>
                      <a:r>
                        <a:rPr lang="en-US" sz="1200" dirty="0" smtClean="0">
                          <a:latin typeface="Huawei Sans" panose="020C0503030203020204" pitchFamily="34" charset="0"/>
                        </a:rPr>
                        <a:t>exchange-mode</a:t>
                      </a:r>
                      <a:endParaRPr lang="en-US" sz="1200" dirty="0">
                        <a:latin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r h="337342">
                <a:tc>
                  <a:txBody>
                    <a:bodyPr/>
                    <a:lstStyle/>
                    <a:p>
                      <a:pPr algn="ctr" fontAlgn="ctr">
                        <a:lnSpc>
                          <a:spcPct val="120000"/>
                        </a:lnSpc>
                      </a:pPr>
                      <a:r>
                        <a:rPr lang="en-US" sz="1200" b="0" dirty="0" smtClean="0">
                          <a:solidFill>
                            <a:prstClr val="black"/>
                          </a:solidFill>
                          <a:latin typeface="Huawei Sans" panose="020C0503030203020204" pitchFamily="34" charset="0"/>
                        </a:rPr>
                        <a:t>pre-shared-key</a:t>
                      </a:r>
                      <a:endParaRPr lang="en-US" sz="1200" b="0" dirty="0">
                        <a:solidFill>
                          <a:prstClr val="black"/>
                        </a:solidFill>
                        <a:latin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r h="337342">
                <a:tc>
                  <a:txBody>
                    <a:bodyPr/>
                    <a:lstStyle/>
                    <a:p>
                      <a:pPr algn="ctr" fontAlgn="ctr">
                        <a:lnSpc>
                          <a:spcPct val="120000"/>
                        </a:lnSpc>
                      </a:pPr>
                      <a:r>
                        <a:rPr lang="en-US" sz="1200" b="0" dirty="0" smtClean="0">
                          <a:solidFill>
                            <a:schemeClr val="bg1">
                              <a:lumMod val="50000"/>
                            </a:schemeClr>
                          </a:solidFill>
                          <a:latin typeface="Huawei Sans" panose="020C0503030203020204" pitchFamily="34" charset="0"/>
                        </a:rPr>
                        <a:t>IKE proposal</a:t>
                      </a:r>
                      <a:endParaRPr lang="en-US" sz="1200" b="0" dirty="0">
                        <a:solidFill>
                          <a:schemeClr val="bg1">
                            <a:lumMod val="50000"/>
                          </a:schemeClr>
                        </a:solidFill>
                        <a:latin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r h="337342">
                <a:tc>
                  <a:txBody>
                    <a:bodyPr/>
                    <a:lstStyle/>
                    <a:p>
                      <a:pPr algn="ctr" fontAlgn="ctr">
                        <a:lnSpc>
                          <a:spcPct val="120000"/>
                        </a:lnSpc>
                      </a:pPr>
                      <a:r>
                        <a:rPr lang="en-US" sz="1200" b="0" dirty="0" smtClean="0">
                          <a:solidFill>
                            <a:schemeClr val="bg1">
                              <a:lumMod val="50000"/>
                            </a:schemeClr>
                          </a:solidFill>
                          <a:latin typeface="Huawei Sans" panose="020C0503030203020204" pitchFamily="34" charset="0"/>
                        </a:rPr>
                        <a:t>Remote-address</a:t>
                      </a:r>
                      <a:endParaRPr lang="en-US" sz="1200" b="0" dirty="0">
                        <a:solidFill>
                          <a:schemeClr val="bg1">
                            <a:lumMod val="50000"/>
                          </a:schemeClr>
                        </a:solidFill>
                        <a:latin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bl>
          </a:graphicData>
        </a:graphic>
      </p:graphicFrame>
      <p:sp>
        <p:nvSpPr>
          <p:cNvPr id="25" name="矩形 24"/>
          <p:cNvSpPr/>
          <p:nvPr/>
        </p:nvSpPr>
        <p:spPr>
          <a:xfrm>
            <a:off x="3859987" y="2860522"/>
            <a:ext cx="2048167" cy="276999"/>
          </a:xfrm>
          <a:prstGeom prst="rect">
            <a:avLst/>
          </a:prstGeom>
        </p:spPr>
        <p:txBody>
          <a:bodyPr wrap="square">
            <a:spAutoFit/>
          </a:bodyPr>
          <a:lstStyle/>
          <a:p>
            <a:pPr fontAlgn="ctr"/>
            <a:r>
              <a:rPr lang="en-US" sz="1200" dirty="0" smtClean="0">
                <a:latin typeface="Huawei Sans" panose="020C0503030203020204" pitchFamily="34" charset="0"/>
              </a:rPr>
              <a:t>Configure an IKE peer.</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椭圆 25"/>
          <p:cNvSpPr>
            <a:spLocks noChangeAspect="1"/>
          </p:cNvSpPr>
          <p:nvPr/>
        </p:nvSpPr>
        <p:spPr>
          <a:xfrm>
            <a:off x="3546237" y="2888410"/>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prstClr val="white"/>
                </a:solidFill>
                <a:latin typeface="Huawei Sans" panose="020C0503030203020204" pitchFamily="34" charset="0"/>
              </a:rPr>
              <a:t>3</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27" name="表格 26"/>
          <p:cNvGraphicFramePr>
            <a:graphicFrameLocks noGrp="1"/>
          </p:cNvGraphicFramePr>
          <p:nvPr>
            <p:extLst/>
          </p:nvPr>
        </p:nvGraphicFramePr>
        <p:xfrm>
          <a:off x="6426980" y="1857664"/>
          <a:ext cx="2273481" cy="949004"/>
        </p:xfrm>
        <a:graphic>
          <a:graphicData uri="http://schemas.openxmlformats.org/drawingml/2006/table">
            <a:tbl>
              <a:tblPr firstRow="1" bandRow="1">
                <a:tableStyleId>{72833802-FEF1-4C79-8D5D-14CF1EAF98D9}</a:tableStyleId>
              </a:tblPr>
              <a:tblGrid>
                <a:gridCol w="2273481"/>
              </a:tblGrid>
              <a:tr h="235665">
                <a:tc>
                  <a:txBody>
                    <a:bodyPr/>
                    <a:lstStyle/>
                    <a:p>
                      <a:pPr algn="ctr" fontAlgn="ctr"/>
                      <a:r>
                        <a:rPr lang="en-US" sz="1200" dirty="0" smtClean="0">
                          <a:solidFill>
                            <a:srgbClr val="FFD17D"/>
                          </a:solidFill>
                          <a:latin typeface="Huawei Sans" panose="020C0503030203020204" pitchFamily="34" charset="0"/>
                        </a:rPr>
                        <a:t>IPsec proposal</a:t>
                      </a:r>
                      <a:endParaRPr lang="en-US" altLang="zh-CN" sz="1200" dirty="0">
                        <a:solidFill>
                          <a:srgbClr val="FFD17D"/>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solidFill>
                      <a:srgbClr val="F4FBFE"/>
                    </a:solidFill>
                  </a:tcPr>
                </a:tc>
              </a:tr>
              <a:tr h="337342">
                <a:tc>
                  <a:txBody>
                    <a:bodyPr/>
                    <a:lstStyle/>
                    <a:p>
                      <a:pPr algn="ctr" fontAlgn="ctr">
                        <a:lnSpc>
                          <a:spcPct val="120000"/>
                        </a:lnSpc>
                      </a:pPr>
                      <a:r>
                        <a:rPr lang="en-US" sz="1200" dirty="0" smtClean="0">
                          <a:latin typeface="Huawei Sans" panose="020C0503030203020204" pitchFamily="34" charset="0"/>
                        </a:rPr>
                        <a:t>encapsulation-mode</a:t>
                      </a:r>
                      <a:endParaRPr lang="en-US" sz="1200" dirty="0">
                        <a:latin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r h="337342">
                <a:tc>
                  <a:txBody>
                    <a:bodyPr/>
                    <a:lstStyle/>
                    <a:p>
                      <a:pPr algn="ctr" fontAlgn="ctr">
                        <a:lnSpc>
                          <a:spcPct val="120000"/>
                        </a:lnSpc>
                      </a:pPr>
                      <a:r>
                        <a:rPr lang="en-US" sz="1200" dirty="0" smtClean="0">
                          <a:latin typeface="Huawei Sans" panose="020C0503030203020204" pitchFamily="34" charset="0"/>
                        </a:rPr>
                        <a:t>AH or ESP parameter</a:t>
                      </a:r>
                      <a:endParaRPr lang="en-US" sz="1200" dirty="0">
                        <a:latin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bl>
          </a:graphicData>
        </a:graphic>
      </p:graphicFrame>
      <p:sp>
        <p:nvSpPr>
          <p:cNvPr id="28" name="矩形 27"/>
          <p:cNvSpPr/>
          <p:nvPr/>
        </p:nvSpPr>
        <p:spPr>
          <a:xfrm>
            <a:off x="6682608" y="1333560"/>
            <a:ext cx="2217551" cy="276999"/>
          </a:xfrm>
          <a:prstGeom prst="rect">
            <a:avLst/>
          </a:prstGeom>
        </p:spPr>
        <p:txBody>
          <a:bodyPr wrap="square">
            <a:spAutoFit/>
          </a:bodyPr>
          <a:lstStyle/>
          <a:p>
            <a:pPr fontAlgn="ctr"/>
            <a:r>
              <a:rPr lang="en-US" sz="1200" dirty="0" smtClean="0">
                <a:latin typeface="Huawei Sans" panose="020C0503030203020204" pitchFamily="34" charset="0"/>
              </a:rPr>
              <a:t>Configure an IPsec proposal.</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椭圆 28"/>
          <p:cNvSpPr>
            <a:spLocks noChangeAspect="1"/>
          </p:cNvSpPr>
          <p:nvPr/>
        </p:nvSpPr>
        <p:spPr>
          <a:xfrm>
            <a:off x="6426980" y="1354870"/>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prstClr val="white"/>
                </a:solidFill>
                <a:latin typeface="Huawei Sans" panose="020C0503030203020204" pitchFamily="34" charset="0"/>
              </a:rPr>
              <a:t>4</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30" name="表格 29"/>
          <p:cNvGraphicFramePr>
            <a:graphicFrameLocks noGrp="1"/>
          </p:cNvGraphicFramePr>
          <p:nvPr>
            <p:extLst/>
          </p:nvPr>
        </p:nvGraphicFramePr>
        <p:xfrm>
          <a:off x="6426980" y="3954836"/>
          <a:ext cx="2402388" cy="1286346"/>
        </p:xfrm>
        <a:graphic>
          <a:graphicData uri="http://schemas.openxmlformats.org/drawingml/2006/table">
            <a:tbl>
              <a:tblPr firstRow="1" bandRow="1">
                <a:tableStyleId>{72833802-FEF1-4C79-8D5D-14CF1EAF98D9}</a:tableStyleId>
              </a:tblPr>
              <a:tblGrid>
                <a:gridCol w="2402388"/>
              </a:tblGrid>
              <a:tr h="235665">
                <a:tc>
                  <a:txBody>
                    <a:bodyPr/>
                    <a:lstStyle/>
                    <a:p>
                      <a:pPr algn="ctr" fontAlgn="ctr"/>
                      <a:r>
                        <a:rPr lang="en-US" sz="1200" dirty="0" smtClean="0">
                          <a:solidFill>
                            <a:srgbClr val="EC7061"/>
                          </a:solidFill>
                          <a:latin typeface="Huawei Sans" panose="020C0503030203020204" pitchFamily="34" charset="0"/>
                        </a:rPr>
                        <a:t>IPsec policy X </a:t>
                      </a:r>
                      <a:r>
                        <a:rPr lang="en-US" sz="1200" dirty="0" err="1" smtClean="0">
                          <a:solidFill>
                            <a:srgbClr val="EC7061"/>
                          </a:solidFill>
                          <a:latin typeface="Huawei Sans" panose="020C0503030203020204" pitchFamily="34" charset="0"/>
                        </a:rPr>
                        <a:t>seq</a:t>
                      </a:r>
                      <a:r>
                        <a:rPr lang="en-US" sz="1200" dirty="0" smtClean="0">
                          <a:solidFill>
                            <a:srgbClr val="EC7061"/>
                          </a:solidFill>
                          <a:latin typeface="Huawei Sans" panose="020C0503030203020204" pitchFamily="34" charset="0"/>
                        </a:rPr>
                        <a:t> </a:t>
                      </a:r>
                      <a:r>
                        <a:rPr lang="en-US" sz="1200" dirty="0" err="1" smtClean="0">
                          <a:solidFill>
                            <a:srgbClr val="EC7061"/>
                          </a:solidFill>
                          <a:latin typeface="Huawei Sans" panose="020C0503030203020204" pitchFamily="34" charset="0"/>
                        </a:rPr>
                        <a:t>isakmp</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solidFill>
                      <a:srgbClr val="F4FBFE"/>
                    </a:solidFill>
                  </a:tcPr>
                </a:tc>
              </a:tr>
              <a:tr h="337342">
                <a:tc>
                  <a:txBody>
                    <a:bodyPr/>
                    <a:lstStyle/>
                    <a:p>
                      <a:pPr marL="0" algn="ctr" defTabSz="914034" rtl="0" eaLnBrk="1" fontAlgn="ctr" latinLnBrk="0" hangingPunct="1"/>
                      <a:r>
                        <a:rPr lang="en-US" sz="1200" b="1" dirty="0" smtClean="0">
                          <a:solidFill>
                            <a:srgbClr val="00B0F0"/>
                          </a:solidFill>
                          <a:latin typeface="Huawei Sans" panose="020C0503030203020204" pitchFamily="34" charset="0"/>
                        </a:rPr>
                        <a:t>Security ACL </a:t>
                      </a:r>
                      <a:endParaRPr lang="en-US" altLang="zh-CN" sz="1200" b="1" kern="1200" dirty="0">
                        <a:solidFill>
                          <a:srgbClr val="00B0F0"/>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r h="337342">
                <a:tc>
                  <a:txBody>
                    <a:bodyPr/>
                    <a:lstStyle/>
                    <a:p>
                      <a:pPr marL="0" algn="ctr" defTabSz="914034" rtl="0" eaLnBrk="1" fontAlgn="ctr" latinLnBrk="0" hangingPunct="1"/>
                      <a:r>
                        <a:rPr lang="en-US" sz="1200" b="1" dirty="0" smtClean="0">
                          <a:solidFill>
                            <a:srgbClr val="FFD17D"/>
                          </a:solidFill>
                          <a:latin typeface="Huawei Sans" panose="020C0503030203020204" pitchFamily="34" charset="0"/>
                        </a:rPr>
                        <a:t>IPsec proposal</a:t>
                      </a:r>
                      <a:endParaRPr lang="en-US" altLang="zh-CN" sz="1200" b="1" kern="1200" dirty="0">
                        <a:solidFill>
                          <a:srgbClr val="FFD17D"/>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r h="337342">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1" dirty="0" smtClean="0">
                          <a:solidFill>
                            <a:srgbClr val="8BC9A0"/>
                          </a:solidFill>
                          <a:latin typeface="Huawei Sans" panose="020C0503030203020204" pitchFamily="34" charset="0"/>
                        </a:rPr>
                        <a:t>IKE peer</a:t>
                      </a:r>
                      <a:endParaRPr lang="en-US" sz="1200" b="1" dirty="0">
                        <a:solidFill>
                          <a:srgbClr val="8BC9A0"/>
                        </a:solidFill>
                        <a:latin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bl>
          </a:graphicData>
        </a:graphic>
      </p:graphicFrame>
      <p:sp>
        <p:nvSpPr>
          <p:cNvPr id="31" name="矩形 30"/>
          <p:cNvSpPr/>
          <p:nvPr/>
        </p:nvSpPr>
        <p:spPr>
          <a:xfrm>
            <a:off x="6682609" y="3475161"/>
            <a:ext cx="2048167" cy="461665"/>
          </a:xfrm>
          <a:prstGeom prst="rect">
            <a:avLst/>
          </a:prstGeom>
        </p:spPr>
        <p:txBody>
          <a:bodyPr wrap="square">
            <a:spAutoFit/>
          </a:bodyPr>
          <a:lstStyle/>
          <a:p>
            <a:pPr fontAlgn="ctr"/>
            <a:r>
              <a:rPr lang="en-US" sz="1200" dirty="0" smtClean="0">
                <a:latin typeface="Huawei Sans" panose="020C0503030203020204" pitchFamily="34" charset="0"/>
              </a:rPr>
              <a:t>Configure an ISAKMP IPsec policy.</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椭圆 31"/>
          <p:cNvSpPr>
            <a:spLocks noChangeAspect="1"/>
          </p:cNvSpPr>
          <p:nvPr/>
        </p:nvSpPr>
        <p:spPr>
          <a:xfrm>
            <a:off x="6426980" y="3534571"/>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prstClr val="white"/>
                </a:solidFill>
                <a:latin typeface="Huawei Sans" panose="020C0503030203020204" pitchFamily="34" charset="0"/>
              </a:rPr>
              <a:t>5</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 name="肘形连接符 3"/>
          <p:cNvCxnSpPr>
            <a:stCxn id="20" idx="3"/>
            <a:endCxn id="24" idx="2"/>
          </p:cNvCxnSpPr>
          <p:nvPr/>
        </p:nvCxnSpPr>
        <p:spPr>
          <a:xfrm>
            <a:off x="3075533" y="4042817"/>
            <a:ext cx="1571569" cy="1149186"/>
          </a:xfrm>
          <a:prstGeom prst="bentConnector4">
            <a:avLst>
              <a:gd name="adj1" fmla="val 17629"/>
              <a:gd name="adj2" fmla="val 119892"/>
            </a:avLst>
          </a:prstGeom>
          <a:ln w="1905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9" name="任意多边形 38"/>
          <p:cNvSpPr/>
          <p:nvPr/>
        </p:nvSpPr>
        <p:spPr>
          <a:xfrm>
            <a:off x="5707781" y="2099060"/>
            <a:ext cx="679001" cy="2319688"/>
          </a:xfrm>
          <a:custGeom>
            <a:avLst/>
            <a:gdLst>
              <a:gd name="connsiteX0" fmla="*/ 0 w 712269"/>
              <a:gd name="connsiteY0" fmla="*/ 0 h 2560320"/>
              <a:gd name="connsiteX1" fmla="*/ 0 w 712269"/>
              <a:gd name="connsiteY1" fmla="*/ 0 h 2560320"/>
              <a:gd name="connsiteX2" fmla="*/ 327259 w 712269"/>
              <a:gd name="connsiteY2" fmla="*/ 0 h 2560320"/>
              <a:gd name="connsiteX3" fmla="*/ 327259 w 712269"/>
              <a:gd name="connsiteY3" fmla="*/ 2319688 h 2560320"/>
              <a:gd name="connsiteX4" fmla="*/ 712269 w 712269"/>
              <a:gd name="connsiteY4" fmla="*/ 2319688 h 2560320"/>
              <a:gd name="connsiteX5" fmla="*/ 529389 w 712269"/>
              <a:gd name="connsiteY5" fmla="*/ 2560320 h 2560320"/>
              <a:gd name="connsiteX0" fmla="*/ 0 w 712269"/>
              <a:gd name="connsiteY0" fmla="*/ 0 h 2319688"/>
              <a:gd name="connsiteX1" fmla="*/ 0 w 712269"/>
              <a:gd name="connsiteY1" fmla="*/ 0 h 2319688"/>
              <a:gd name="connsiteX2" fmla="*/ 327259 w 712269"/>
              <a:gd name="connsiteY2" fmla="*/ 0 h 2319688"/>
              <a:gd name="connsiteX3" fmla="*/ 327259 w 712269"/>
              <a:gd name="connsiteY3" fmla="*/ 2319688 h 2319688"/>
              <a:gd name="connsiteX4" fmla="*/ 712269 w 712269"/>
              <a:gd name="connsiteY4" fmla="*/ 2319688 h 2319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2269" h="2319688">
                <a:moveTo>
                  <a:pt x="0" y="0"/>
                </a:moveTo>
                <a:lnTo>
                  <a:pt x="0" y="0"/>
                </a:lnTo>
                <a:lnTo>
                  <a:pt x="327259" y="0"/>
                </a:lnTo>
                <a:lnTo>
                  <a:pt x="327259" y="2319688"/>
                </a:lnTo>
                <a:lnTo>
                  <a:pt x="712269" y="2319688"/>
                </a:lnTo>
              </a:path>
            </a:pathLst>
          </a:custGeom>
          <a:ln w="19050">
            <a:solidFill>
              <a:srgbClr val="28BCF2"/>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任意多边形 42"/>
          <p:cNvSpPr/>
          <p:nvPr/>
        </p:nvSpPr>
        <p:spPr>
          <a:xfrm>
            <a:off x="5727031" y="3417721"/>
            <a:ext cx="1934678" cy="2367815"/>
          </a:xfrm>
          <a:custGeom>
            <a:avLst/>
            <a:gdLst>
              <a:gd name="connsiteX0" fmla="*/ 0 w 2733575"/>
              <a:gd name="connsiteY0" fmla="*/ 0 h 2367815"/>
              <a:gd name="connsiteX1" fmla="*/ 202131 w 2733575"/>
              <a:gd name="connsiteY1" fmla="*/ 0 h 2367815"/>
              <a:gd name="connsiteX2" fmla="*/ 202131 w 2733575"/>
              <a:gd name="connsiteY2" fmla="*/ 2367815 h 2367815"/>
              <a:gd name="connsiteX3" fmla="*/ 1934678 w 2733575"/>
              <a:gd name="connsiteY3" fmla="*/ 2367815 h 2367815"/>
              <a:gd name="connsiteX4" fmla="*/ 1934678 w 2733575"/>
              <a:gd name="connsiteY4" fmla="*/ 1857676 h 2367815"/>
              <a:gd name="connsiteX5" fmla="*/ 2733575 w 2733575"/>
              <a:gd name="connsiteY5" fmla="*/ 2002055 h 2367815"/>
              <a:gd name="connsiteX0" fmla="*/ 0 w 1934678"/>
              <a:gd name="connsiteY0" fmla="*/ 0 h 2367815"/>
              <a:gd name="connsiteX1" fmla="*/ 202131 w 1934678"/>
              <a:gd name="connsiteY1" fmla="*/ 0 h 2367815"/>
              <a:gd name="connsiteX2" fmla="*/ 202131 w 1934678"/>
              <a:gd name="connsiteY2" fmla="*/ 2367815 h 2367815"/>
              <a:gd name="connsiteX3" fmla="*/ 1934678 w 1934678"/>
              <a:gd name="connsiteY3" fmla="*/ 2367815 h 2367815"/>
              <a:gd name="connsiteX4" fmla="*/ 1934678 w 1934678"/>
              <a:gd name="connsiteY4" fmla="*/ 1857676 h 23678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4678" h="2367815">
                <a:moveTo>
                  <a:pt x="0" y="0"/>
                </a:moveTo>
                <a:lnTo>
                  <a:pt x="202131" y="0"/>
                </a:lnTo>
                <a:lnTo>
                  <a:pt x="202131" y="2367815"/>
                </a:lnTo>
                <a:lnTo>
                  <a:pt x="1934678" y="2367815"/>
                </a:lnTo>
                <a:lnTo>
                  <a:pt x="1934678" y="1857676"/>
                </a:lnTo>
              </a:path>
            </a:pathLst>
          </a:custGeom>
          <a:ln w="19050">
            <a:solidFill>
              <a:srgbClr val="90CCA5"/>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任意多边形 43"/>
          <p:cNvSpPr/>
          <p:nvPr/>
        </p:nvSpPr>
        <p:spPr>
          <a:xfrm>
            <a:off x="6178717" y="2012432"/>
            <a:ext cx="232409" cy="2743200"/>
          </a:xfrm>
          <a:custGeom>
            <a:avLst/>
            <a:gdLst>
              <a:gd name="connsiteX0" fmla="*/ 327259 w 394636"/>
              <a:gd name="connsiteY0" fmla="*/ 0 h 2743200"/>
              <a:gd name="connsiteX1" fmla="*/ 0 w 394636"/>
              <a:gd name="connsiteY1" fmla="*/ 0 h 2743200"/>
              <a:gd name="connsiteX2" fmla="*/ 0 w 394636"/>
              <a:gd name="connsiteY2" fmla="*/ 2743200 h 2743200"/>
              <a:gd name="connsiteX3" fmla="*/ 394636 w 394636"/>
              <a:gd name="connsiteY3" fmla="*/ 2743200 h 2743200"/>
              <a:gd name="connsiteX0" fmla="*/ 327259 w 327961"/>
              <a:gd name="connsiteY0" fmla="*/ 0 h 2743200"/>
              <a:gd name="connsiteX1" fmla="*/ 0 w 327961"/>
              <a:gd name="connsiteY1" fmla="*/ 0 h 2743200"/>
              <a:gd name="connsiteX2" fmla="*/ 0 w 327961"/>
              <a:gd name="connsiteY2" fmla="*/ 2743200 h 2743200"/>
              <a:gd name="connsiteX3" fmla="*/ 327961 w 327961"/>
              <a:gd name="connsiteY3" fmla="*/ 2743200 h 2743200"/>
            </a:gdLst>
            <a:ahLst/>
            <a:cxnLst>
              <a:cxn ang="0">
                <a:pos x="connsiteX0" y="connsiteY0"/>
              </a:cxn>
              <a:cxn ang="0">
                <a:pos x="connsiteX1" y="connsiteY1"/>
              </a:cxn>
              <a:cxn ang="0">
                <a:pos x="connsiteX2" y="connsiteY2"/>
              </a:cxn>
              <a:cxn ang="0">
                <a:pos x="connsiteX3" y="connsiteY3"/>
              </a:cxn>
            </a:cxnLst>
            <a:rect l="l" t="t" r="r" b="b"/>
            <a:pathLst>
              <a:path w="327961" h="2743200">
                <a:moveTo>
                  <a:pt x="327259" y="0"/>
                </a:moveTo>
                <a:lnTo>
                  <a:pt x="0" y="0"/>
                </a:lnTo>
                <a:lnTo>
                  <a:pt x="0" y="2743200"/>
                </a:lnTo>
                <a:lnTo>
                  <a:pt x="327961" y="2743200"/>
                </a:lnTo>
              </a:path>
            </a:pathLst>
          </a:cu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45" name="表格 44"/>
          <p:cNvGraphicFramePr>
            <a:graphicFrameLocks noGrp="1"/>
          </p:cNvGraphicFramePr>
          <p:nvPr>
            <p:extLst/>
          </p:nvPr>
        </p:nvGraphicFramePr>
        <p:xfrm>
          <a:off x="9457432" y="3954836"/>
          <a:ext cx="1984154" cy="611662"/>
        </p:xfrm>
        <a:graphic>
          <a:graphicData uri="http://schemas.openxmlformats.org/drawingml/2006/table">
            <a:tbl>
              <a:tblPr firstRow="1" bandRow="1">
                <a:tableStyleId>{72833802-FEF1-4C79-8D5D-14CF1EAF98D9}</a:tableStyleId>
              </a:tblPr>
              <a:tblGrid>
                <a:gridCol w="1984154"/>
              </a:tblGrid>
              <a:tr h="235665">
                <a:tc>
                  <a:txBody>
                    <a:bodyPr/>
                    <a:lstStyle/>
                    <a:p>
                      <a:pPr algn="ctr" fontAlgn="ctr"/>
                      <a:r>
                        <a:rPr lang="en-US" sz="1200" dirty="0" smtClean="0">
                          <a:solidFill>
                            <a:schemeClr val="tx1"/>
                          </a:solidFill>
                          <a:latin typeface="Huawei Sans" panose="020C0503030203020204" pitchFamily="34" charset="0"/>
                        </a:rPr>
                        <a:t>interface</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solidFill>
                      <a:srgbClr val="F4FBFE"/>
                    </a:solidFill>
                  </a:tcPr>
                </a:tc>
              </a:tr>
              <a:tr h="337342">
                <a:tc>
                  <a:txBody>
                    <a:bodyPr/>
                    <a:lstStyle/>
                    <a:p>
                      <a:pPr algn="ctr" fontAlgn="ctr"/>
                      <a:r>
                        <a:rPr lang="en-US" sz="1200" b="1" dirty="0" smtClean="0">
                          <a:solidFill>
                            <a:srgbClr val="EC7061"/>
                          </a:solidFill>
                          <a:latin typeface="Huawei Sans" panose="020C0503030203020204" pitchFamily="34" charset="0"/>
                        </a:rPr>
                        <a:t>IPsec policy X </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bl>
          </a:graphicData>
        </a:graphic>
      </p:graphicFrame>
      <p:sp>
        <p:nvSpPr>
          <p:cNvPr id="46" name="矩形 45"/>
          <p:cNvSpPr/>
          <p:nvPr/>
        </p:nvSpPr>
        <p:spPr>
          <a:xfrm>
            <a:off x="9457432" y="3475161"/>
            <a:ext cx="2048167" cy="461665"/>
          </a:xfrm>
          <a:prstGeom prst="rect">
            <a:avLst/>
          </a:prstGeom>
        </p:spPr>
        <p:txBody>
          <a:bodyPr wrap="square">
            <a:spAutoFit/>
          </a:bodyPr>
          <a:lstStyle/>
          <a:p>
            <a:pPr fontAlgn="ctr"/>
            <a:r>
              <a:rPr lang="en-US" sz="1200" dirty="0" smtClean="0">
                <a:solidFill>
                  <a:prstClr val="black"/>
                </a:solidFill>
                <a:latin typeface="Huawei Sans" panose="020C0503030203020204" pitchFamily="34" charset="0"/>
              </a:rPr>
              <a:t>Apply the IPsec policy to an interface.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椭圆 46"/>
          <p:cNvSpPr>
            <a:spLocks noChangeAspect="1"/>
          </p:cNvSpPr>
          <p:nvPr/>
        </p:nvSpPr>
        <p:spPr>
          <a:xfrm>
            <a:off x="9205431" y="3534571"/>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prstClr val="white"/>
                </a:solidFill>
                <a:latin typeface="Huawei Sans" panose="020C0503030203020204" pitchFamily="34" charset="0"/>
              </a:rPr>
              <a:t>6</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任意多边形 47"/>
          <p:cNvSpPr/>
          <p:nvPr/>
        </p:nvSpPr>
        <p:spPr>
          <a:xfrm>
            <a:off x="8900160" y="4107917"/>
            <a:ext cx="513347" cy="336884"/>
          </a:xfrm>
          <a:custGeom>
            <a:avLst/>
            <a:gdLst>
              <a:gd name="connsiteX0" fmla="*/ 0 w 693019"/>
              <a:gd name="connsiteY0" fmla="*/ 0 h 336884"/>
              <a:gd name="connsiteX1" fmla="*/ 375386 w 693019"/>
              <a:gd name="connsiteY1" fmla="*/ 0 h 336884"/>
              <a:gd name="connsiteX2" fmla="*/ 375386 w 693019"/>
              <a:gd name="connsiteY2" fmla="*/ 336884 h 336884"/>
              <a:gd name="connsiteX3" fmla="*/ 693019 w 693019"/>
              <a:gd name="connsiteY3" fmla="*/ 336884 h 336884"/>
            </a:gdLst>
            <a:ahLst/>
            <a:cxnLst>
              <a:cxn ang="0">
                <a:pos x="connsiteX0" y="connsiteY0"/>
              </a:cxn>
              <a:cxn ang="0">
                <a:pos x="connsiteX1" y="connsiteY1"/>
              </a:cxn>
              <a:cxn ang="0">
                <a:pos x="connsiteX2" y="connsiteY2"/>
              </a:cxn>
              <a:cxn ang="0">
                <a:pos x="connsiteX3" y="connsiteY3"/>
              </a:cxn>
            </a:cxnLst>
            <a:rect l="l" t="t" r="r" b="b"/>
            <a:pathLst>
              <a:path w="693019" h="336884">
                <a:moveTo>
                  <a:pt x="0" y="0"/>
                </a:moveTo>
                <a:lnTo>
                  <a:pt x="375386" y="0"/>
                </a:lnTo>
                <a:lnTo>
                  <a:pt x="375386" y="336884"/>
                </a:lnTo>
                <a:lnTo>
                  <a:pt x="693019" y="336884"/>
                </a:lnTo>
              </a:path>
            </a:pathLst>
          </a:cu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5420421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Enterprise WAN Connection Mode</a:t>
            </a:r>
            <a:endParaRPr lang="en-US" altLang="zh-CN" dirty="0"/>
          </a:p>
        </p:txBody>
      </p:sp>
      <p:grpSp>
        <p:nvGrpSpPr>
          <p:cNvPr id="57" name="组合 56"/>
          <p:cNvGrpSpPr/>
          <p:nvPr/>
        </p:nvGrpSpPr>
        <p:grpSpPr>
          <a:xfrm>
            <a:off x="1674843" y="3073723"/>
            <a:ext cx="1486008" cy="1070480"/>
            <a:chOff x="2417847" y="2883350"/>
            <a:chExt cx="1486008" cy="1070480"/>
          </a:xfrm>
        </p:grpSpPr>
        <p:sp>
          <p:nvSpPr>
            <p:cNvPr id="4" name="Freeform 159"/>
            <p:cNvSpPr/>
            <p:nvPr/>
          </p:nvSpPr>
          <p:spPr>
            <a:xfrm flipH="1">
              <a:off x="2417847" y="2883350"/>
              <a:ext cx="1486008" cy="7767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Freeform 186"/>
            <p:cNvSpPr>
              <a:spLocks noEditPoints="1"/>
            </p:cNvSpPr>
            <p:nvPr/>
          </p:nvSpPr>
          <p:spPr bwMode="auto">
            <a:xfrm>
              <a:off x="2576993" y="3171759"/>
              <a:ext cx="460303" cy="461612"/>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rrowheads="1"/>
            </p:cNvPicPr>
            <p:nvPr/>
          </p:nvPicPr>
          <p:blipFill>
            <a:blip r:embed="rId3" cstate="print"/>
            <a:srcRect/>
            <a:stretch>
              <a:fillRect/>
            </a:stretch>
          </p:blipFill>
          <p:spPr bwMode="auto">
            <a:xfrm>
              <a:off x="3432720" y="3247897"/>
              <a:ext cx="471135" cy="385474"/>
            </a:xfrm>
            <a:prstGeom prst="rect">
              <a:avLst/>
            </a:prstGeom>
            <a:noFill/>
          </p:spPr>
        </p:pic>
        <p:sp>
          <p:nvSpPr>
            <p:cNvPr id="11" name="矩形 10"/>
            <p:cNvSpPr/>
            <p:nvPr/>
          </p:nvSpPr>
          <p:spPr>
            <a:xfrm>
              <a:off x="2888981" y="3646053"/>
              <a:ext cx="461986" cy="307777"/>
            </a:xfrm>
            <a:prstGeom prst="rect">
              <a:avLst/>
            </a:prstGeom>
          </p:spPr>
          <p:txBody>
            <a:bodyPr wrap="none">
              <a:spAutoFit/>
            </a:bodyPr>
            <a:lstStyle/>
            <a:p>
              <a:pPr fontAlgn="ctr"/>
              <a:r>
                <a:rPr lang="en-US" sz="1400" dirty="0" smtClean="0">
                  <a:solidFill>
                    <a:schemeClr val="bg1">
                      <a:lumMod val="50000"/>
                    </a:schemeClr>
                  </a:solidFill>
                  <a:latin typeface="Huawei Sans" panose="020C0503030203020204" pitchFamily="34" charset="0"/>
                </a:rPr>
                <a:t>HQ</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2" name="组合 11"/>
          <p:cNvGrpSpPr/>
          <p:nvPr/>
        </p:nvGrpSpPr>
        <p:grpSpPr>
          <a:xfrm>
            <a:off x="8517846" y="5091479"/>
            <a:ext cx="1486008" cy="776779"/>
            <a:chOff x="10011190" y="3717498"/>
            <a:chExt cx="1486008" cy="776779"/>
          </a:xfrm>
        </p:grpSpPr>
        <p:sp>
          <p:nvSpPr>
            <p:cNvPr id="13" name="Freeform 159"/>
            <p:cNvSpPr/>
            <p:nvPr/>
          </p:nvSpPr>
          <p:spPr>
            <a:xfrm flipH="1">
              <a:off x="10011190" y="3717498"/>
              <a:ext cx="1486008" cy="7767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rrowheads="1"/>
            </p:cNvPicPr>
            <p:nvPr/>
          </p:nvPicPr>
          <p:blipFill>
            <a:blip r:embed="rId3" cstate="print"/>
            <a:srcRect/>
            <a:stretch>
              <a:fillRect/>
            </a:stretch>
          </p:blipFill>
          <p:spPr bwMode="auto">
            <a:xfrm>
              <a:off x="10161296" y="4065215"/>
              <a:ext cx="471135" cy="385474"/>
            </a:xfrm>
            <a:prstGeom prst="rect">
              <a:avLst/>
            </a:prstGeom>
            <a:noFill/>
          </p:spPr>
        </p:pic>
        <p:grpSp>
          <p:nvGrpSpPr>
            <p:cNvPr id="15" name="组合 262"/>
            <p:cNvGrpSpPr/>
            <p:nvPr/>
          </p:nvGrpSpPr>
          <p:grpSpPr>
            <a:xfrm>
              <a:off x="11027855" y="3976264"/>
              <a:ext cx="394083" cy="480502"/>
              <a:chOff x="6378575" y="2882900"/>
              <a:chExt cx="858950" cy="865188"/>
            </a:xfrm>
            <a:solidFill>
              <a:schemeClr val="bg1">
                <a:lumMod val="50000"/>
              </a:schemeClr>
            </a:solidFill>
          </p:grpSpPr>
          <p:sp>
            <p:nvSpPr>
              <p:cNvPr id="17" name="Freeform 11"/>
              <p:cNvSpPr>
                <a:spLocks/>
              </p:cNvSpPr>
              <p:nvPr/>
            </p:nvSpPr>
            <p:spPr bwMode="auto">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Freeform 12"/>
              <p:cNvSpPr>
                <a:spLocks/>
              </p:cNvSpPr>
              <p:nvPr/>
            </p:nvSpPr>
            <p:spPr bwMode="auto">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Freeform 13"/>
              <p:cNvSpPr>
                <a:spLocks noEditPoints="1"/>
              </p:cNvSpPr>
              <p:nvPr/>
            </p:nvSpPr>
            <p:spPr bwMode="auto">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Freeform 14"/>
              <p:cNvSpPr>
                <a:spLocks noEditPoints="1"/>
              </p:cNvSpPr>
              <p:nvPr/>
            </p:nvSpPr>
            <p:spPr bwMode="auto">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6" name="矩形 15"/>
            <p:cNvSpPr/>
            <p:nvPr/>
          </p:nvSpPr>
          <p:spPr>
            <a:xfrm>
              <a:off x="10267585" y="3796689"/>
              <a:ext cx="907621" cy="307777"/>
            </a:xfrm>
            <a:prstGeom prst="rect">
              <a:avLst/>
            </a:prstGeom>
          </p:spPr>
          <p:txBody>
            <a:bodyPr wrap="none">
              <a:spAutoFit/>
            </a:bodyPr>
            <a:lstStyle/>
            <a:p>
              <a:pPr fontAlgn="ctr"/>
              <a:r>
                <a:rPr lang="en-US" sz="1400" dirty="0" smtClean="0">
                  <a:solidFill>
                    <a:schemeClr val="bg1">
                      <a:lumMod val="50000"/>
                    </a:schemeClr>
                  </a:solidFill>
                  <a:latin typeface="Huawei Sans" panose="020C0503030203020204" pitchFamily="34" charset="0"/>
                </a:rPr>
                <a:t>Branch 3</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5" name="组合 24"/>
          <p:cNvGrpSpPr/>
          <p:nvPr/>
        </p:nvGrpSpPr>
        <p:grpSpPr>
          <a:xfrm>
            <a:off x="8517846" y="1229647"/>
            <a:ext cx="1486008" cy="776779"/>
            <a:chOff x="10011190" y="3717498"/>
            <a:chExt cx="1486008" cy="776779"/>
          </a:xfrm>
        </p:grpSpPr>
        <p:sp>
          <p:nvSpPr>
            <p:cNvPr id="26" name="Freeform 159"/>
            <p:cNvSpPr/>
            <p:nvPr/>
          </p:nvSpPr>
          <p:spPr>
            <a:xfrm flipH="1">
              <a:off x="10011190" y="3717498"/>
              <a:ext cx="1486008" cy="7767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rrowheads="1"/>
            </p:cNvPicPr>
            <p:nvPr/>
          </p:nvPicPr>
          <p:blipFill>
            <a:blip r:embed="rId3" cstate="print"/>
            <a:srcRect/>
            <a:stretch>
              <a:fillRect/>
            </a:stretch>
          </p:blipFill>
          <p:spPr bwMode="auto">
            <a:xfrm>
              <a:off x="10161296" y="4065215"/>
              <a:ext cx="471135" cy="385474"/>
            </a:xfrm>
            <a:prstGeom prst="rect">
              <a:avLst/>
            </a:prstGeom>
            <a:noFill/>
          </p:spPr>
        </p:pic>
        <p:grpSp>
          <p:nvGrpSpPr>
            <p:cNvPr id="28" name="组合 262"/>
            <p:cNvGrpSpPr/>
            <p:nvPr/>
          </p:nvGrpSpPr>
          <p:grpSpPr>
            <a:xfrm>
              <a:off x="11027855" y="3976264"/>
              <a:ext cx="394083" cy="480502"/>
              <a:chOff x="6378575" y="2882900"/>
              <a:chExt cx="858950" cy="865188"/>
            </a:xfrm>
            <a:solidFill>
              <a:schemeClr val="bg1">
                <a:lumMod val="50000"/>
              </a:schemeClr>
            </a:solidFill>
          </p:grpSpPr>
          <p:sp>
            <p:nvSpPr>
              <p:cNvPr id="30" name="Freeform 11"/>
              <p:cNvSpPr>
                <a:spLocks/>
              </p:cNvSpPr>
              <p:nvPr/>
            </p:nvSpPr>
            <p:spPr bwMode="auto">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Freeform 12"/>
              <p:cNvSpPr>
                <a:spLocks/>
              </p:cNvSpPr>
              <p:nvPr/>
            </p:nvSpPr>
            <p:spPr bwMode="auto">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Freeform 13"/>
              <p:cNvSpPr>
                <a:spLocks noEditPoints="1"/>
              </p:cNvSpPr>
              <p:nvPr/>
            </p:nvSpPr>
            <p:spPr bwMode="auto">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Freeform 14"/>
              <p:cNvSpPr>
                <a:spLocks noEditPoints="1"/>
              </p:cNvSpPr>
              <p:nvPr/>
            </p:nvSpPr>
            <p:spPr bwMode="auto">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9" name="矩形 28"/>
            <p:cNvSpPr/>
            <p:nvPr/>
          </p:nvSpPr>
          <p:spPr>
            <a:xfrm>
              <a:off x="10269631" y="3787164"/>
              <a:ext cx="907621" cy="307777"/>
            </a:xfrm>
            <a:prstGeom prst="rect">
              <a:avLst/>
            </a:prstGeom>
          </p:spPr>
          <p:txBody>
            <a:bodyPr wrap="none">
              <a:spAutoFit/>
            </a:bodyPr>
            <a:lstStyle/>
            <a:p>
              <a:pPr fontAlgn="ctr"/>
              <a:r>
                <a:rPr lang="en-US" sz="1400" dirty="0" smtClean="0">
                  <a:solidFill>
                    <a:schemeClr val="bg1">
                      <a:lumMod val="50000"/>
                    </a:schemeClr>
                  </a:solidFill>
                  <a:latin typeface="Huawei Sans" panose="020C0503030203020204" pitchFamily="34" charset="0"/>
                </a:rPr>
                <a:t>Branch 1</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4" name="Can 45"/>
          <p:cNvSpPr/>
          <p:nvPr/>
        </p:nvSpPr>
        <p:spPr bwMode="auto">
          <a:xfrm rot="5400000">
            <a:off x="5812997" y="904776"/>
            <a:ext cx="248110" cy="5461799"/>
          </a:xfrm>
          <a:prstGeom prst="can">
            <a:avLst>
              <a:gd name="adj" fmla="val 64511"/>
            </a:avLst>
          </a:prstGeom>
          <a:solidFill>
            <a:srgbClr val="BEE9EE"/>
          </a:solidFill>
          <a:ln w="12700" cap="flat" cmpd="sng" algn="ctr">
            <a:solidFill>
              <a:sysClr val="window" lastClr="FFFFFF"/>
            </a:solidFill>
            <a:prstDash val="solid"/>
            <a:miter lim="800000"/>
          </a:ln>
          <a:effectLst/>
        </p:spPr>
        <p:txBody>
          <a:bodyPr rtlCol="0" anchor="ctr"/>
          <a:lstStyle/>
          <a:p>
            <a:pPr algn="ctr"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Can 45"/>
          <p:cNvSpPr/>
          <p:nvPr/>
        </p:nvSpPr>
        <p:spPr bwMode="auto">
          <a:xfrm rot="6452563">
            <a:off x="5805808" y="1965919"/>
            <a:ext cx="248110" cy="5729712"/>
          </a:xfrm>
          <a:prstGeom prst="can">
            <a:avLst>
              <a:gd name="adj" fmla="val 64511"/>
            </a:avLst>
          </a:prstGeom>
          <a:solidFill>
            <a:srgbClr val="BEE9EE"/>
          </a:solidFill>
          <a:ln w="12700" cap="flat" cmpd="sng" algn="ctr">
            <a:solidFill>
              <a:sysClr val="window" lastClr="FFFFFF"/>
            </a:solidFill>
            <a:prstDash val="solid"/>
            <a:miter lim="800000"/>
          </a:ln>
          <a:effectLst/>
        </p:spPr>
        <p:txBody>
          <a:bodyPr rtlCol="0" anchor="ctr"/>
          <a:lstStyle/>
          <a:p>
            <a:pPr algn="ctr"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TextBox 46"/>
          <p:cNvSpPr txBox="1"/>
          <p:nvPr/>
        </p:nvSpPr>
        <p:spPr>
          <a:xfrm rot="1065452">
            <a:off x="5842146" y="5038400"/>
            <a:ext cx="2412840" cy="307777"/>
          </a:xfrm>
          <a:prstGeom prst="rect">
            <a:avLst/>
          </a:prstGeom>
          <a:noFill/>
        </p:spPr>
        <p:txBody>
          <a:bodyPr wrap="none" rtlCol="0">
            <a:spAutoFit/>
          </a:bodyPr>
          <a:lstStyle/>
          <a:p>
            <a:pPr algn="ctr" fontAlgn="ctr"/>
            <a:r>
              <a:rPr lang="en-US" sz="1400" b="1" dirty="0" smtClean="0">
                <a:solidFill>
                  <a:schemeClr val="bg1">
                    <a:lumMod val="50000"/>
                  </a:schemeClr>
                </a:solidFill>
                <a:latin typeface="Huawei Sans" panose="020C0503030203020204" pitchFamily="34" charset="0"/>
              </a:rPr>
              <a:t>IPsec or GRE or L2TP VPN</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 name="任意多边形 44"/>
          <p:cNvSpPr>
            <a:spLocks/>
          </p:cNvSpPr>
          <p:nvPr/>
        </p:nvSpPr>
        <p:spPr>
          <a:xfrm>
            <a:off x="4569960" y="4171067"/>
            <a:ext cx="1282730" cy="726358"/>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dirty="0" smtClean="0">
                <a:solidFill>
                  <a:schemeClr val="bg1">
                    <a:lumMod val="65000"/>
                  </a:schemeClr>
                </a:solidFill>
                <a:latin typeface="Huawei Sans" panose="020C0503030203020204" pitchFamily="34" charset="0"/>
              </a:rPr>
              <a:t>Internet</a:t>
            </a:r>
            <a:endParaRPr lang="en-US" altLang="zh-CN" sz="1400" dirty="0">
              <a:solidFill>
                <a:schemeClr val="bg1">
                  <a:lumMod val="6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 name="任意多边形 46"/>
          <p:cNvSpPr>
            <a:spLocks/>
          </p:cNvSpPr>
          <p:nvPr/>
        </p:nvSpPr>
        <p:spPr>
          <a:xfrm>
            <a:off x="4569960" y="3203647"/>
            <a:ext cx="1282730" cy="726358"/>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dirty="0" smtClean="0">
                <a:solidFill>
                  <a:schemeClr val="bg1">
                    <a:lumMod val="65000"/>
                  </a:schemeClr>
                </a:solidFill>
                <a:latin typeface="Huawei Sans" panose="020C0503030203020204" pitchFamily="34" charset="0"/>
              </a:rPr>
              <a:t>MPLS</a:t>
            </a:r>
            <a:endParaRPr lang="en-US" altLang="zh-CN" sz="1400" dirty="0">
              <a:solidFill>
                <a:schemeClr val="bg1">
                  <a:lumMod val="6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48" name="组合 47"/>
          <p:cNvGrpSpPr/>
          <p:nvPr/>
        </p:nvGrpSpPr>
        <p:grpSpPr>
          <a:xfrm>
            <a:off x="8517846" y="3153226"/>
            <a:ext cx="1486008" cy="776779"/>
            <a:chOff x="10011190" y="3717498"/>
            <a:chExt cx="1486008" cy="776779"/>
          </a:xfrm>
        </p:grpSpPr>
        <p:sp>
          <p:nvSpPr>
            <p:cNvPr id="49" name="Freeform 159"/>
            <p:cNvSpPr/>
            <p:nvPr/>
          </p:nvSpPr>
          <p:spPr>
            <a:xfrm flipH="1">
              <a:off x="10011190" y="3717498"/>
              <a:ext cx="1486008" cy="7767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rrowheads="1"/>
            </p:cNvPicPr>
            <p:nvPr/>
          </p:nvPicPr>
          <p:blipFill>
            <a:blip r:embed="rId3" cstate="print"/>
            <a:srcRect/>
            <a:stretch>
              <a:fillRect/>
            </a:stretch>
          </p:blipFill>
          <p:spPr bwMode="auto">
            <a:xfrm>
              <a:off x="10161296" y="4065215"/>
              <a:ext cx="471135" cy="385474"/>
            </a:xfrm>
            <a:prstGeom prst="rect">
              <a:avLst/>
            </a:prstGeom>
            <a:noFill/>
          </p:spPr>
        </p:pic>
        <p:grpSp>
          <p:nvGrpSpPr>
            <p:cNvPr id="51" name="组合 262"/>
            <p:cNvGrpSpPr/>
            <p:nvPr/>
          </p:nvGrpSpPr>
          <p:grpSpPr>
            <a:xfrm>
              <a:off x="11027855" y="3976264"/>
              <a:ext cx="394083" cy="480502"/>
              <a:chOff x="6378575" y="2882900"/>
              <a:chExt cx="858950" cy="865188"/>
            </a:xfrm>
            <a:solidFill>
              <a:schemeClr val="bg1">
                <a:lumMod val="50000"/>
              </a:schemeClr>
            </a:solidFill>
          </p:grpSpPr>
          <p:sp>
            <p:nvSpPr>
              <p:cNvPr id="53" name="Freeform 11"/>
              <p:cNvSpPr>
                <a:spLocks/>
              </p:cNvSpPr>
              <p:nvPr/>
            </p:nvSpPr>
            <p:spPr bwMode="auto">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Freeform 12"/>
              <p:cNvSpPr>
                <a:spLocks/>
              </p:cNvSpPr>
              <p:nvPr/>
            </p:nvSpPr>
            <p:spPr bwMode="auto">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Freeform 13"/>
              <p:cNvSpPr>
                <a:spLocks noEditPoints="1"/>
              </p:cNvSpPr>
              <p:nvPr/>
            </p:nvSpPr>
            <p:spPr bwMode="auto">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Freeform 14"/>
              <p:cNvSpPr>
                <a:spLocks noEditPoints="1"/>
              </p:cNvSpPr>
              <p:nvPr/>
            </p:nvSpPr>
            <p:spPr bwMode="auto">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2" name="矩形 51"/>
            <p:cNvSpPr/>
            <p:nvPr/>
          </p:nvSpPr>
          <p:spPr>
            <a:xfrm>
              <a:off x="10269631" y="3796689"/>
              <a:ext cx="907621" cy="307777"/>
            </a:xfrm>
            <a:prstGeom prst="rect">
              <a:avLst/>
            </a:prstGeom>
          </p:spPr>
          <p:txBody>
            <a:bodyPr wrap="none">
              <a:spAutoFit/>
            </a:bodyPr>
            <a:lstStyle/>
            <a:p>
              <a:pPr fontAlgn="ctr"/>
              <a:r>
                <a:rPr lang="en-US" sz="1400" dirty="0" smtClean="0">
                  <a:solidFill>
                    <a:schemeClr val="bg1">
                      <a:lumMod val="50000"/>
                    </a:schemeClr>
                  </a:solidFill>
                  <a:latin typeface="Huawei Sans" panose="020C0503030203020204" pitchFamily="34" charset="0"/>
                </a:rPr>
                <a:t>Branch 2</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61" name="直接连接符 60"/>
          <p:cNvCxnSpPr>
            <a:stCxn id="4" idx="7"/>
            <a:endCxn id="26" idx="21"/>
          </p:cNvCxnSpPr>
          <p:nvPr/>
        </p:nvCxnSpPr>
        <p:spPr>
          <a:xfrm flipV="1">
            <a:off x="3011728" y="1774244"/>
            <a:ext cx="5506118" cy="1602975"/>
          </a:xfrm>
          <a:prstGeom prst="line">
            <a:avLst/>
          </a:prstGeom>
          <a:ln w="19050">
            <a:solidFill>
              <a:srgbClr val="FCC800"/>
            </a:solidFill>
          </a:ln>
        </p:spPr>
        <p:style>
          <a:lnRef idx="1">
            <a:schemeClr val="accent1"/>
          </a:lnRef>
          <a:fillRef idx="0">
            <a:schemeClr val="accent1"/>
          </a:fillRef>
          <a:effectRef idx="0">
            <a:schemeClr val="accent1"/>
          </a:effectRef>
          <a:fontRef idx="minor">
            <a:schemeClr val="tx1"/>
          </a:fontRef>
        </p:style>
      </p:cxnSp>
      <p:sp>
        <p:nvSpPr>
          <p:cNvPr id="35" name="TextBox 46"/>
          <p:cNvSpPr txBox="1"/>
          <p:nvPr/>
        </p:nvSpPr>
        <p:spPr>
          <a:xfrm>
            <a:off x="6264627" y="3500534"/>
            <a:ext cx="1087157" cy="307777"/>
          </a:xfrm>
          <a:prstGeom prst="rect">
            <a:avLst/>
          </a:prstGeom>
          <a:noFill/>
        </p:spPr>
        <p:txBody>
          <a:bodyPr wrap="none" rtlCol="0">
            <a:spAutoFit/>
          </a:bodyPr>
          <a:lstStyle/>
          <a:p>
            <a:pPr algn="ctr" fontAlgn="ctr"/>
            <a:r>
              <a:rPr lang="en-US" sz="1400" b="1" dirty="0" smtClean="0">
                <a:solidFill>
                  <a:schemeClr val="bg1">
                    <a:lumMod val="50000"/>
                  </a:schemeClr>
                </a:solidFill>
                <a:latin typeface="Huawei Sans" panose="020C0503030203020204" pitchFamily="34" charset="0"/>
              </a:rPr>
              <a:t>MPLS VPN</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4" name="Oval 4"/>
          <p:cNvSpPr>
            <a:spLocks noChangeAspect="1"/>
          </p:cNvSpPr>
          <p:nvPr/>
        </p:nvSpPr>
        <p:spPr>
          <a:xfrm>
            <a:off x="6536201" y="2180346"/>
            <a:ext cx="252229" cy="252229"/>
          </a:xfrm>
          <a:prstGeom prst="ellipse">
            <a:avLst/>
          </a:prstGeom>
          <a:solidFill>
            <a:schemeClr val="bg1">
              <a:lumMod val="75000"/>
            </a:schemeClr>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1</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Oval 4"/>
          <p:cNvSpPr>
            <a:spLocks noChangeAspect="1"/>
          </p:cNvSpPr>
          <p:nvPr/>
        </p:nvSpPr>
        <p:spPr>
          <a:xfrm>
            <a:off x="8038199" y="3385504"/>
            <a:ext cx="252229" cy="252229"/>
          </a:xfrm>
          <a:prstGeom prst="ellipse">
            <a:avLst/>
          </a:prstGeom>
          <a:solidFill>
            <a:schemeClr val="bg1">
              <a:lumMod val="75000"/>
            </a:schemeClr>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2</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Oval 4"/>
          <p:cNvSpPr>
            <a:spLocks noChangeAspect="1"/>
          </p:cNvSpPr>
          <p:nvPr/>
        </p:nvSpPr>
        <p:spPr>
          <a:xfrm>
            <a:off x="3622179" y="4144203"/>
            <a:ext cx="252229" cy="252229"/>
          </a:xfrm>
          <a:prstGeom prst="ellipse">
            <a:avLst/>
          </a:prstGeom>
          <a:solidFill>
            <a:schemeClr val="bg1">
              <a:lumMod val="75000"/>
            </a:schemeClr>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3</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67" name="表格 66"/>
          <p:cNvGraphicFramePr>
            <a:graphicFrameLocks noGrp="1"/>
          </p:cNvGraphicFramePr>
          <p:nvPr>
            <p:extLst/>
          </p:nvPr>
        </p:nvGraphicFramePr>
        <p:xfrm>
          <a:off x="2145977" y="1682280"/>
          <a:ext cx="3807148" cy="731520"/>
        </p:xfrm>
        <a:graphic>
          <a:graphicData uri="http://schemas.openxmlformats.org/drawingml/2006/table">
            <a:tbl>
              <a:tblPr firstRow="1" bandRow="1">
                <a:tableStyleId>{72833802-FEF1-4C79-8D5D-14CF1EAF98D9}</a:tableStyleId>
              </a:tblPr>
              <a:tblGrid>
                <a:gridCol w="3807148"/>
              </a:tblGrid>
              <a:tr h="430060">
                <a:tc>
                  <a:txBody>
                    <a:bodyPr/>
                    <a:lstStyle/>
                    <a:p>
                      <a:pPr algn="l" fontAlgn="ctr"/>
                      <a:r>
                        <a:rPr lang="en-US" sz="1400" b="0" dirty="0" smtClean="0">
                          <a:solidFill>
                            <a:schemeClr val="bg1">
                              <a:lumMod val="50000"/>
                            </a:schemeClr>
                          </a:solidFill>
                          <a:latin typeface="Huawei Sans" panose="020C0503030203020204" pitchFamily="34" charset="0"/>
                        </a:rPr>
                        <a:t>Physical private lines are used for interconnections, ensuring stable line quality and high bandwidth but at high cost.</a:t>
                      </a:r>
                      <a:endParaRPr lang="en-US" altLang="zh-CN" sz="14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solidFill>
                      <a:srgbClr val="F4FBFE"/>
                    </a:solidFill>
                  </a:tcPr>
                </a:tc>
              </a:tr>
            </a:tbl>
          </a:graphicData>
        </a:graphic>
      </p:graphicFrame>
      <p:sp>
        <p:nvSpPr>
          <p:cNvPr id="68" name="Oval 4"/>
          <p:cNvSpPr>
            <a:spLocks noChangeAspect="1"/>
          </p:cNvSpPr>
          <p:nvPr/>
        </p:nvSpPr>
        <p:spPr>
          <a:xfrm>
            <a:off x="2017107" y="1570310"/>
            <a:ext cx="252229" cy="252229"/>
          </a:xfrm>
          <a:prstGeom prst="ellipse">
            <a:avLst/>
          </a:prstGeom>
          <a:solidFill>
            <a:schemeClr val="bg1">
              <a:lumMod val="75000"/>
            </a:schemeClr>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1</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69" name="表格 68"/>
          <p:cNvGraphicFramePr>
            <a:graphicFrameLocks noGrp="1"/>
          </p:cNvGraphicFramePr>
          <p:nvPr>
            <p:extLst/>
          </p:nvPr>
        </p:nvGraphicFramePr>
        <p:xfrm>
          <a:off x="8433047" y="2335877"/>
          <a:ext cx="2987428" cy="539553"/>
        </p:xfrm>
        <a:graphic>
          <a:graphicData uri="http://schemas.openxmlformats.org/drawingml/2006/table">
            <a:tbl>
              <a:tblPr firstRow="1" bandRow="1">
                <a:tableStyleId>{72833802-FEF1-4C79-8D5D-14CF1EAF98D9}</a:tableStyleId>
              </a:tblPr>
              <a:tblGrid>
                <a:gridCol w="2987428"/>
              </a:tblGrid>
              <a:tr h="539553">
                <a:tc>
                  <a:txBody>
                    <a:bodyPr/>
                    <a:lstStyle/>
                    <a:p>
                      <a:pPr algn="l" fontAlgn="ctr"/>
                      <a:r>
                        <a:rPr lang="en-US" sz="1400" b="0" dirty="0" smtClean="0">
                          <a:solidFill>
                            <a:schemeClr val="bg1">
                              <a:lumMod val="50000"/>
                            </a:schemeClr>
                          </a:solidFill>
                          <a:latin typeface="Huawei Sans" panose="020C0503030203020204" pitchFamily="34" charset="0"/>
                        </a:rPr>
                        <a:t>MPLS VPN features stable quality, high price, and low bandwidth.</a:t>
                      </a:r>
                      <a:endParaRPr lang="en-US" altLang="zh-CN" sz="14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solidFill>
                      <a:srgbClr val="F4FBFE"/>
                    </a:solidFill>
                  </a:tcPr>
                </a:tc>
              </a:tr>
            </a:tbl>
          </a:graphicData>
        </a:graphic>
      </p:graphicFrame>
      <p:sp>
        <p:nvSpPr>
          <p:cNvPr id="70" name="Oval 4"/>
          <p:cNvSpPr>
            <a:spLocks noChangeAspect="1"/>
          </p:cNvSpPr>
          <p:nvPr/>
        </p:nvSpPr>
        <p:spPr>
          <a:xfrm>
            <a:off x="8304176" y="2223908"/>
            <a:ext cx="252229" cy="252229"/>
          </a:xfrm>
          <a:prstGeom prst="ellipse">
            <a:avLst/>
          </a:prstGeom>
          <a:solidFill>
            <a:schemeClr val="bg1">
              <a:lumMod val="75000"/>
            </a:schemeClr>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2</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71" name="表格 70"/>
          <p:cNvGraphicFramePr>
            <a:graphicFrameLocks noGrp="1"/>
          </p:cNvGraphicFramePr>
          <p:nvPr>
            <p:extLst/>
          </p:nvPr>
        </p:nvGraphicFramePr>
        <p:xfrm>
          <a:off x="2818586" y="5196109"/>
          <a:ext cx="3629839" cy="944880"/>
        </p:xfrm>
        <a:graphic>
          <a:graphicData uri="http://schemas.openxmlformats.org/drawingml/2006/table">
            <a:tbl>
              <a:tblPr firstRow="1" bandRow="1">
                <a:tableStyleId>{72833802-FEF1-4C79-8D5D-14CF1EAF98D9}</a:tableStyleId>
              </a:tblPr>
              <a:tblGrid>
                <a:gridCol w="3629839"/>
              </a:tblGrid>
              <a:tr h="842950">
                <a:tc>
                  <a:txBody>
                    <a:bodyPr/>
                    <a:lstStyle/>
                    <a:p>
                      <a:pPr algn="l" fontAlgn="ctr"/>
                      <a:r>
                        <a:rPr lang="en-US" sz="1400" b="0" dirty="0" smtClean="0">
                          <a:solidFill>
                            <a:schemeClr val="bg1">
                              <a:lumMod val="50000"/>
                            </a:schemeClr>
                          </a:solidFill>
                          <a:latin typeface="Huawei Sans" panose="020C0503030203020204" pitchFamily="34" charset="0"/>
                        </a:rPr>
                        <a:t>The VPN is established over the Internet. The cost is low and the bandwidth is high, but the stability is poor and depends on the Internet connection quality.</a:t>
                      </a:r>
                      <a:endParaRPr lang="en-US" altLang="zh-CN" sz="14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solidFill>
                      <a:srgbClr val="F4FBFE"/>
                    </a:solidFill>
                  </a:tcPr>
                </a:tc>
              </a:tr>
            </a:tbl>
          </a:graphicData>
        </a:graphic>
      </p:graphicFrame>
      <p:sp>
        <p:nvSpPr>
          <p:cNvPr id="72" name="Oval 4"/>
          <p:cNvSpPr>
            <a:spLocks noChangeAspect="1"/>
          </p:cNvSpPr>
          <p:nvPr/>
        </p:nvSpPr>
        <p:spPr>
          <a:xfrm>
            <a:off x="2634474" y="5084140"/>
            <a:ext cx="252229" cy="252229"/>
          </a:xfrm>
          <a:prstGeom prst="ellipse">
            <a:avLst/>
          </a:prstGeom>
          <a:solidFill>
            <a:schemeClr val="bg1">
              <a:lumMod val="75000"/>
            </a:schemeClr>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3</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49184365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IPsec Configuration Logic </a:t>
            </a:r>
            <a:r>
              <a:rPr lang="en-US" altLang="zh-CN" dirty="0" smtClean="0"/>
              <a:t>-</a:t>
            </a:r>
            <a:r>
              <a:rPr lang="en-US" dirty="0" smtClean="0"/>
              <a:t> a Template IPsec Policy</a:t>
            </a:r>
            <a:endParaRPr lang="en-US" altLang="zh-CN" dirty="0">
              <a:sym typeface="Huawei Sans" panose="020C0503030203020204" pitchFamily="34" charset="0"/>
            </a:endParaRPr>
          </a:p>
        </p:txBody>
      </p:sp>
      <p:graphicFrame>
        <p:nvGraphicFramePr>
          <p:cNvPr id="11" name="表格 10"/>
          <p:cNvGraphicFramePr>
            <a:graphicFrameLocks noGrp="1"/>
          </p:cNvGraphicFramePr>
          <p:nvPr>
            <p:extLst/>
          </p:nvPr>
        </p:nvGraphicFramePr>
        <p:xfrm>
          <a:off x="3922211" y="1788838"/>
          <a:ext cx="1795804" cy="611662"/>
        </p:xfrm>
        <a:graphic>
          <a:graphicData uri="http://schemas.openxmlformats.org/drawingml/2006/table">
            <a:tbl>
              <a:tblPr firstRow="1" bandRow="1">
                <a:tableStyleId>{72833802-FEF1-4C79-8D5D-14CF1EAF98D9}</a:tableStyleId>
              </a:tblPr>
              <a:tblGrid>
                <a:gridCol w="1795804"/>
              </a:tblGrid>
              <a:tr h="235665">
                <a:tc>
                  <a:txBody>
                    <a:bodyPr/>
                    <a:lstStyle/>
                    <a:p>
                      <a:pPr algn="ctr" fontAlgn="ctr"/>
                      <a:r>
                        <a:rPr lang="en-US" sz="1200" dirty="0" smtClean="0">
                          <a:solidFill>
                            <a:srgbClr val="00B0F0"/>
                          </a:solidFill>
                          <a:latin typeface="Huawei Sans" panose="020C0503030203020204" pitchFamily="34" charset="0"/>
                        </a:rPr>
                        <a:t>Security ACL </a:t>
                      </a:r>
                      <a:endParaRPr lang="en-US" altLang="zh-CN" sz="1200"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solidFill>
                      <a:srgbClr val="F4FBFE"/>
                    </a:solidFill>
                  </a:tcPr>
                </a:tc>
              </a:tr>
              <a:tr h="337342">
                <a:tc>
                  <a:txBody>
                    <a:bodyPr/>
                    <a:lstStyle/>
                    <a:p>
                      <a:pPr algn="ctr" fontAlgn="ctr">
                        <a:lnSpc>
                          <a:spcPct val="120000"/>
                        </a:lnSpc>
                      </a:pPr>
                      <a:r>
                        <a:rPr lang="en-US" sz="1200" dirty="0" smtClean="0">
                          <a:latin typeface="Huawei Sans" panose="020C0503030203020204" pitchFamily="34" charset="0"/>
                        </a:rPr>
                        <a:t>Rule </a:t>
                      </a:r>
                      <a:endParaRPr lang="en-US" sz="1200" dirty="0">
                        <a:latin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bl>
          </a:graphicData>
        </a:graphic>
      </p:graphicFrame>
      <p:sp>
        <p:nvSpPr>
          <p:cNvPr id="19" name="矩形 18"/>
          <p:cNvSpPr/>
          <p:nvPr/>
        </p:nvSpPr>
        <p:spPr>
          <a:xfrm>
            <a:off x="3836528" y="1310020"/>
            <a:ext cx="1733126" cy="461665"/>
          </a:xfrm>
          <a:prstGeom prst="rect">
            <a:avLst/>
          </a:prstGeom>
        </p:spPr>
        <p:txBody>
          <a:bodyPr wrap="square">
            <a:spAutoFit/>
          </a:bodyPr>
          <a:lstStyle/>
          <a:p>
            <a:pPr fontAlgn="ctr"/>
            <a:r>
              <a:rPr lang="en-US" sz="1200" dirty="0" smtClean="0">
                <a:latin typeface="Huawei Sans" panose="020C0503030203020204" pitchFamily="34" charset="0"/>
              </a:rPr>
              <a:t>Define data flows to be protected.</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20" name="表格 19"/>
          <p:cNvGraphicFramePr>
            <a:graphicFrameLocks noGrp="1"/>
          </p:cNvGraphicFramePr>
          <p:nvPr>
            <p:extLst/>
          </p:nvPr>
        </p:nvGraphicFramePr>
        <p:xfrm>
          <a:off x="841380" y="3162147"/>
          <a:ext cx="2273481" cy="1623688"/>
        </p:xfrm>
        <a:graphic>
          <a:graphicData uri="http://schemas.openxmlformats.org/drawingml/2006/table">
            <a:tbl>
              <a:tblPr firstRow="1" bandRow="1">
                <a:tableStyleId>{72833802-FEF1-4C79-8D5D-14CF1EAF98D9}</a:tableStyleId>
              </a:tblPr>
              <a:tblGrid>
                <a:gridCol w="2273481"/>
              </a:tblGrid>
              <a:tr h="235665">
                <a:tc>
                  <a:txBody>
                    <a:bodyPr/>
                    <a:lstStyle/>
                    <a:p>
                      <a:pPr algn="ctr" fontAlgn="ctr"/>
                      <a:r>
                        <a:rPr lang="en-US" sz="1200" dirty="0" smtClean="0">
                          <a:solidFill>
                            <a:schemeClr val="bg1">
                              <a:lumMod val="50000"/>
                            </a:schemeClr>
                          </a:solidFill>
                          <a:latin typeface="Huawei Sans" panose="020C0503030203020204" pitchFamily="34" charset="0"/>
                        </a:rPr>
                        <a:t>IKE proposal</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solidFill>
                      <a:srgbClr val="F4FBFE"/>
                    </a:solidFill>
                  </a:tcPr>
                </a:tc>
              </a:tr>
              <a:tr h="337342">
                <a:tc>
                  <a:txBody>
                    <a:bodyPr/>
                    <a:lstStyle/>
                    <a:p>
                      <a:pPr algn="ctr" fontAlgn="ctr">
                        <a:lnSpc>
                          <a:spcPct val="120000"/>
                        </a:lnSpc>
                      </a:pPr>
                      <a:r>
                        <a:rPr lang="en-US" sz="1200" dirty="0" smtClean="0">
                          <a:latin typeface="Huawei Sans" panose="020C0503030203020204" pitchFamily="34" charset="0"/>
                        </a:rPr>
                        <a:t>authentication-method</a:t>
                      </a:r>
                      <a:endParaRPr lang="en-US" sz="1200" dirty="0">
                        <a:latin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r h="337342">
                <a:tc>
                  <a:txBody>
                    <a:bodyPr/>
                    <a:lstStyle/>
                    <a:p>
                      <a:pPr algn="ctr" fontAlgn="ctr">
                        <a:lnSpc>
                          <a:spcPct val="120000"/>
                        </a:lnSpc>
                      </a:pPr>
                      <a:r>
                        <a:rPr lang="en-US" sz="1200" dirty="0" smtClean="0">
                          <a:latin typeface="Huawei Sans" panose="020C0503030203020204" pitchFamily="34" charset="0"/>
                        </a:rPr>
                        <a:t>authentication-algorithm</a:t>
                      </a:r>
                      <a:endParaRPr lang="en-US" sz="1200" dirty="0">
                        <a:latin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r h="337342">
                <a:tc>
                  <a:txBody>
                    <a:bodyPr/>
                    <a:lstStyle/>
                    <a:p>
                      <a:pPr algn="ctr" fontAlgn="ctr">
                        <a:lnSpc>
                          <a:spcPct val="120000"/>
                        </a:lnSpc>
                      </a:pPr>
                      <a:r>
                        <a:rPr lang="en-US" sz="1200" dirty="0" smtClean="0">
                          <a:latin typeface="Huawei Sans" panose="020C0503030203020204" pitchFamily="34" charset="0"/>
                        </a:rPr>
                        <a:t>encryption-algorithm</a:t>
                      </a:r>
                      <a:endParaRPr lang="en-US" sz="1200" dirty="0">
                        <a:latin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r h="337342">
                <a:tc>
                  <a:txBody>
                    <a:bodyPr/>
                    <a:lstStyle/>
                    <a:p>
                      <a:pPr algn="ctr" fontAlgn="ctr">
                        <a:lnSpc>
                          <a:spcPct val="120000"/>
                        </a:lnSpc>
                      </a:pPr>
                      <a:r>
                        <a:rPr lang="en-US" sz="1200" dirty="0" smtClean="0">
                          <a:latin typeface="Huawei Sans" panose="020C0503030203020204" pitchFamily="34" charset="0"/>
                        </a:rPr>
                        <a:t>dh</a:t>
                      </a:r>
                      <a:endParaRPr lang="en-US" sz="1200" dirty="0">
                        <a:latin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bl>
          </a:graphicData>
        </a:graphic>
      </p:graphicFrame>
      <p:sp>
        <p:nvSpPr>
          <p:cNvPr id="21" name="椭圆 20"/>
          <p:cNvSpPr>
            <a:spLocks noChangeAspect="1"/>
          </p:cNvSpPr>
          <p:nvPr/>
        </p:nvSpPr>
        <p:spPr>
          <a:xfrm>
            <a:off x="3555762" y="1335531"/>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prstClr val="white"/>
                </a:solidFill>
                <a:latin typeface="Huawei Sans" panose="020C0503030203020204" pitchFamily="34" charset="0"/>
              </a:rPr>
              <a:t>1</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p:cNvSpPr/>
          <p:nvPr/>
        </p:nvSpPr>
        <p:spPr>
          <a:xfrm>
            <a:off x="1067467" y="2820271"/>
            <a:ext cx="2048167" cy="276999"/>
          </a:xfrm>
          <a:prstGeom prst="rect">
            <a:avLst/>
          </a:prstGeom>
        </p:spPr>
        <p:txBody>
          <a:bodyPr wrap="square">
            <a:spAutoFit/>
          </a:bodyPr>
          <a:lstStyle/>
          <a:p>
            <a:pPr fontAlgn="ctr"/>
            <a:r>
              <a:rPr lang="en-US" sz="1200" dirty="0" smtClean="0">
                <a:latin typeface="Huawei Sans" panose="020C0503030203020204" pitchFamily="34" charset="0"/>
              </a:rPr>
              <a:t>Configure an IKE proposal.</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椭圆 22"/>
          <p:cNvSpPr>
            <a:spLocks noChangeAspect="1"/>
          </p:cNvSpPr>
          <p:nvPr/>
        </p:nvSpPr>
        <p:spPr>
          <a:xfrm>
            <a:off x="841380" y="2848159"/>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prstClr val="white"/>
                </a:solidFill>
                <a:latin typeface="Huawei Sans" panose="020C0503030203020204" pitchFamily="34" charset="0"/>
              </a:rPr>
              <a:t>2</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24" name="表格 23"/>
          <p:cNvGraphicFramePr>
            <a:graphicFrameLocks noGrp="1"/>
          </p:cNvGraphicFramePr>
          <p:nvPr>
            <p:extLst/>
          </p:nvPr>
        </p:nvGraphicFramePr>
        <p:xfrm>
          <a:off x="3734224" y="3162147"/>
          <a:ext cx="1980920" cy="1623688"/>
        </p:xfrm>
        <a:graphic>
          <a:graphicData uri="http://schemas.openxmlformats.org/drawingml/2006/table">
            <a:tbl>
              <a:tblPr firstRow="1" bandRow="1">
                <a:tableStyleId>{72833802-FEF1-4C79-8D5D-14CF1EAF98D9}</a:tableStyleId>
              </a:tblPr>
              <a:tblGrid>
                <a:gridCol w="1980920"/>
              </a:tblGrid>
              <a:tr h="235665">
                <a:tc>
                  <a:txBody>
                    <a:bodyPr/>
                    <a:lstStyle/>
                    <a:p>
                      <a:pPr algn="ctr" fontAlgn="ctr"/>
                      <a:r>
                        <a:rPr lang="en-US" sz="1200" dirty="0" smtClean="0">
                          <a:solidFill>
                            <a:srgbClr val="8BC9A0"/>
                          </a:solidFill>
                          <a:latin typeface="Huawei Sans" panose="020C0503030203020204" pitchFamily="34" charset="0"/>
                        </a:rPr>
                        <a:t>IKE peer</a:t>
                      </a:r>
                      <a:endParaRPr lang="en-US" altLang="zh-CN" sz="1200" dirty="0">
                        <a:solidFill>
                          <a:srgbClr val="8BC9A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solidFill>
                      <a:srgbClr val="F4FBFE"/>
                    </a:solidFill>
                  </a:tcPr>
                </a:tc>
              </a:tr>
              <a:tr h="337342">
                <a:tc>
                  <a:txBody>
                    <a:bodyPr/>
                    <a:lstStyle/>
                    <a:p>
                      <a:pPr algn="ctr" fontAlgn="ctr">
                        <a:lnSpc>
                          <a:spcPct val="120000"/>
                        </a:lnSpc>
                      </a:pPr>
                      <a:r>
                        <a:rPr lang="en-US" sz="1200" dirty="0" smtClean="0">
                          <a:latin typeface="Huawei Sans" panose="020C0503030203020204" pitchFamily="34" charset="0"/>
                        </a:rPr>
                        <a:t>version</a:t>
                      </a:r>
                      <a:endParaRPr lang="en-US" sz="1200" dirty="0">
                        <a:latin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r h="337342">
                <a:tc>
                  <a:txBody>
                    <a:bodyPr/>
                    <a:lstStyle/>
                    <a:p>
                      <a:pPr algn="ctr" fontAlgn="ctr">
                        <a:lnSpc>
                          <a:spcPct val="120000"/>
                        </a:lnSpc>
                      </a:pPr>
                      <a:r>
                        <a:rPr lang="en-US" sz="1200" dirty="0" smtClean="0">
                          <a:latin typeface="Huawei Sans" panose="020C0503030203020204" pitchFamily="34" charset="0"/>
                        </a:rPr>
                        <a:t>exchange-mode</a:t>
                      </a:r>
                      <a:endParaRPr lang="en-US" sz="1200" dirty="0">
                        <a:latin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r h="337342">
                <a:tc>
                  <a:txBody>
                    <a:bodyPr/>
                    <a:lstStyle/>
                    <a:p>
                      <a:pPr algn="ctr" fontAlgn="ctr">
                        <a:lnSpc>
                          <a:spcPct val="120000"/>
                        </a:lnSpc>
                      </a:pPr>
                      <a:r>
                        <a:rPr lang="en-US" sz="1200" b="0" dirty="0" smtClean="0">
                          <a:solidFill>
                            <a:prstClr val="black"/>
                          </a:solidFill>
                          <a:latin typeface="Huawei Sans" panose="020C0503030203020204" pitchFamily="34" charset="0"/>
                        </a:rPr>
                        <a:t>pre-shared-key</a:t>
                      </a:r>
                      <a:endParaRPr lang="en-US" sz="1200" b="0" dirty="0">
                        <a:solidFill>
                          <a:prstClr val="black"/>
                        </a:solidFill>
                        <a:latin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r h="337342">
                <a:tc>
                  <a:txBody>
                    <a:bodyPr/>
                    <a:lstStyle/>
                    <a:p>
                      <a:pPr algn="ctr" fontAlgn="ctr">
                        <a:lnSpc>
                          <a:spcPct val="120000"/>
                        </a:lnSpc>
                      </a:pPr>
                      <a:r>
                        <a:rPr lang="en-US" sz="1200" b="0" dirty="0" smtClean="0">
                          <a:solidFill>
                            <a:schemeClr val="bg1">
                              <a:lumMod val="50000"/>
                            </a:schemeClr>
                          </a:solidFill>
                          <a:latin typeface="Huawei Sans" panose="020C0503030203020204" pitchFamily="34" charset="0"/>
                        </a:rPr>
                        <a:t>IKE proposal</a:t>
                      </a:r>
                      <a:endParaRPr lang="en-US" sz="1200" b="0" dirty="0">
                        <a:solidFill>
                          <a:schemeClr val="bg1">
                            <a:lumMod val="50000"/>
                          </a:schemeClr>
                        </a:solidFill>
                        <a:latin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bl>
          </a:graphicData>
        </a:graphic>
      </p:graphicFrame>
      <p:sp>
        <p:nvSpPr>
          <p:cNvPr id="25" name="矩形 24"/>
          <p:cNvSpPr/>
          <p:nvPr/>
        </p:nvSpPr>
        <p:spPr>
          <a:xfrm>
            <a:off x="3961188" y="2820271"/>
            <a:ext cx="2048167" cy="276999"/>
          </a:xfrm>
          <a:prstGeom prst="rect">
            <a:avLst/>
          </a:prstGeom>
        </p:spPr>
        <p:txBody>
          <a:bodyPr wrap="square">
            <a:spAutoFit/>
          </a:bodyPr>
          <a:lstStyle/>
          <a:p>
            <a:pPr algn="just" fontAlgn="ctr"/>
            <a:r>
              <a:rPr lang="en-US" sz="1200" dirty="0" smtClean="0">
                <a:latin typeface="Huawei Sans" panose="020C0503030203020204" pitchFamily="34" charset="0"/>
              </a:rPr>
              <a:t>Configure an IKE peer.</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椭圆 25"/>
          <p:cNvSpPr>
            <a:spLocks noChangeAspect="1"/>
          </p:cNvSpPr>
          <p:nvPr/>
        </p:nvSpPr>
        <p:spPr>
          <a:xfrm>
            <a:off x="3677951" y="2848159"/>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prstClr val="white"/>
                </a:solidFill>
                <a:latin typeface="Huawei Sans" panose="020C0503030203020204" pitchFamily="34" charset="0"/>
              </a:rPr>
              <a:t>3</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27" name="表格 26"/>
          <p:cNvGraphicFramePr>
            <a:graphicFrameLocks noGrp="1"/>
          </p:cNvGraphicFramePr>
          <p:nvPr>
            <p:extLst/>
          </p:nvPr>
        </p:nvGraphicFramePr>
        <p:xfrm>
          <a:off x="6426980" y="1519858"/>
          <a:ext cx="2273481" cy="949004"/>
        </p:xfrm>
        <a:graphic>
          <a:graphicData uri="http://schemas.openxmlformats.org/drawingml/2006/table">
            <a:tbl>
              <a:tblPr firstRow="1" bandRow="1">
                <a:tableStyleId>{72833802-FEF1-4C79-8D5D-14CF1EAF98D9}</a:tableStyleId>
              </a:tblPr>
              <a:tblGrid>
                <a:gridCol w="2273481"/>
              </a:tblGrid>
              <a:tr h="235665">
                <a:tc>
                  <a:txBody>
                    <a:bodyPr/>
                    <a:lstStyle/>
                    <a:p>
                      <a:pPr algn="ctr" fontAlgn="ctr"/>
                      <a:r>
                        <a:rPr lang="en-US" sz="1200" dirty="0" smtClean="0">
                          <a:solidFill>
                            <a:srgbClr val="FFD17D"/>
                          </a:solidFill>
                          <a:latin typeface="Huawei Sans" panose="020C0503030203020204" pitchFamily="34" charset="0"/>
                        </a:rPr>
                        <a:t>IPsec proposal</a:t>
                      </a:r>
                      <a:endParaRPr lang="en-US" altLang="zh-CN" sz="1200" dirty="0">
                        <a:solidFill>
                          <a:srgbClr val="FFD17D"/>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solidFill>
                      <a:srgbClr val="F4FBFE"/>
                    </a:solidFill>
                  </a:tcPr>
                </a:tc>
              </a:tr>
              <a:tr h="337342">
                <a:tc>
                  <a:txBody>
                    <a:bodyPr/>
                    <a:lstStyle/>
                    <a:p>
                      <a:pPr algn="ctr" fontAlgn="ctr">
                        <a:lnSpc>
                          <a:spcPct val="120000"/>
                        </a:lnSpc>
                      </a:pPr>
                      <a:r>
                        <a:rPr lang="en-US" sz="1200" dirty="0" smtClean="0">
                          <a:latin typeface="Huawei Sans" panose="020C0503030203020204" pitchFamily="34" charset="0"/>
                        </a:rPr>
                        <a:t>encapsulation-mode</a:t>
                      </a:r>
                      <a:endParaRPr lang="en-US" sz="1200" dirty="0">
                        <a:latin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r h="337342">
                <a:tc>
                  <a:txBody>
                    <a:bodyPr/>
                    <a:lstStyle/>
                    <a:p>
                      <a:pPr algn="ctr" fontAlgn="ctr">
                        <a:lnSpc>
                          <a:spcPct val="120000"/>
                        </a:lnSpc>
                      </a:pPr>
                      <a:r>
                        <a:rPr lang="en-US" sz="1200" dirty="0" smtClean="0">
                          <a:latin typeface="Huawei Sans" panose="020C0503030203020204" pitchFamily="34" charset="0"/>
                        </a:rPr>
                        <a:t>AH or ESP parameter</a:t>
                      </a:r>
                      <a:endParaRPr lang="en-US" sz="1200" dirty="0">
                        <a:latin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bl>
          </a:graphicData>
        </a:graphic>
      </p:graphicFrame>
      <p:sp>
        <p:nvSpPr>
          <p:cNvPr id="28" name="矩形 27"/>
          <p:cNvSpPr/>
          <p:nvPr/>
        </p:nvSpPr>
        <p:spPr>
          <a:xfrm>
            <a:off x="6662592" y="1187507"/>
            <a:ext cx="2186133" cy="276999"/>
          </a:xfrm>
          <a:prstGeom prst="rect">
            <a:avLst/>
          </a:prstGeom>
        </p:spPr>
        <p:txBody>
          <a:bodyPr wrap="square">
            <a:spAutoFit/>
          </a:bodyPr>
          <a:lstStyle/>
          <a:p>
            <a:pPr fontAlgn="ctr"/>
            <a:r>
              <a:rPr lang="en-US" sz="1200" dirty="0" smtClean="0">
                <a:latin typeface="Huawei Sans" panose="020C0503030203020204" pitchFamily="34" charset="0"/>
              </a:rPr>
              <a:t>Configure an IPsec proposal.</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椭圆 28"/>
          <p:cNvSpPr>
            <a:spLocks noChangeAspect="1"/>
          </p:cNvSpPr>
          <p:nvPr/>
        </p:nvSpPr>
        <p:spPr>
          <a:xfrm>
            <a:off x="6426980" y="1205870"/>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prstClr val="white"/>
                </a:solidFill>
                <a:latin typeface="Huawei Sans" panose="020C0503030203020204" pitchFamily="34" charset="0"/>
              </a:rPr>
              <a:t>4</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30" name="表格 29"/>
          <p:cNvGraphicFramePr>
            <a:graphicFrameLocks noGrp="1"/>
          </p:cNvGraphicFramePr>
          <p:nvPr>
            <p:extLst/>
          </p:nvPr>
        </p:nvGraphicFramePr>
        <p:xfrm>
          <a:off x="6426980" y="3521428"/>
          <a:ext cx="2273481" cy="1286346"/>
        </p:xfrm>
        <a:graphic>
          <a:graphicData uri="http://schemas.openxmlformats.org/drawingml/2006/table">
            <a:tbl>
              <a:tblPr firstRow="1" bandRow="1">
                <a:tableStyleId>{72833802-FEF1-4C79-8D5D-14CF1EAF98D9}</a:tableStyleId>
              </a:tblPr>
              <a:tblGrid>
                <a:gridCol w="2273481"/>
              </a:tblGrid>
              <a:tr h="235665">
                <a:tc>
                  <a:txBody>
                    <a:bodyPr/>
                    <a:lstStyle/>
                    <a:p>
                      <a:pPr algn="ctr" fontAlgn="ctr"/>
                      <a:r>
                        <a:rPr lang="en-US" sz="1200" dirty="0" smtClean="0">
                          <a:solidFill>
                            <a:srgbClr val="EC7061"/>
                          </a:solidFill>
                          <a:latin typeface="Huawei Sans" panose="020C0503030203020204" pitchFamily="34" charset="0"/>
                        </a:rPr>
                        <a:t>IPsec policy-template X</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solidFill>
                      <a:srgbClr val="F4FBFE"/>
                    </a:solidFill>
                  </a:tcPr>
                </a:tc>
              </a:tr>
              <a:tr h="337342">
                <a:tc>
                  <a:txBody>
                    <a:bodyPr/>
                    <a:lstStyle/>
                    <a:p>
                      <a:pPr marL="0" algn="ctr" defTabSz="914034" rtl="0" eaLnBrk="1" fontAlgn="ctr" latinLnBrk="0" hangingPunct="1"/>
                      <a:r>
                        <a:rPr lang="en-US" sz="1200" b="1" dirty="0" smtClean="0">
                          <a:solidFill>
                            <a:srgbClr val="00B0F0"/>
                          </a:solidFill>
                          <a:latin typeface="Huawei Sans" panose="020C0503030203020204" pitchFamily="34" charset="0"/>
                        </a:rPr>
                        <a:t>Security ACL </a:t>
                      </a:r>
                      <a:endParaRPr lang="en-US" altLang="zh-CN" sz="1200" b="1" kern="1200" dirty="0">
                        <a:solidFill>
                          <a:srgbClr val="00B0F0"/>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r h="337342">
                <a:tc>
                  <a:txBody>
                    <a:bodyPr/>
                    <a:lstStyle/>
                    <a:p>
                      <a:pPr marL="0" algn="ctr" defTabSz="914034" rtl="0" eaLnBrk="1" fontAlgn="ctr" latinLnBrk="0" hangingPunct="1"/>
                      <a:r>
                        <a:rPr lang="en-US" sz="1200" b="1" dirty="0" smtClean="0">
                          <a:solidFill>
                            <a:srgbClr val="FFD17D"/>
                          </a:solidFill>
                          <a:latin typeface="Huawei Sans" panose="020C0503030203020204" pitchFamily="34" charset="0"/>
                        </a:rPr>
                        <a:t>IPsec proposal</a:t>
                      </a:r>
                      <a:endParaRPr lang="en-US" altLang="zh-CN" sz="1200" b="1" kern="1200" dirty="0">
                        <a:solidFill>
                          <a:srgbClr val="FFD17D"/>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r h="337342">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1" dirty="0" smtClean="0">
                          <a:solidFill>
                            <a:srgbClr val="8BC9A0"/>
                          </a:solidFill>
                          <a:latin typeface="Huawei Sans" panose="020C0503030203020204" pitchFamily="34" charset="0"/>
                        </a:rPr>
                        <a:t>IKE peer</a:t>
                      </a:r>
                      <a:endParaRPr lang="en-US" sz="1200" b="1" dirty="0">
                        <a:solidFill>
                          <a:srgbClr val="8BC9A0"/>
                        </a:solidFill>
                        <a:latin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bl>
          </a:graphicData>
        </a:graphic>
      </p:graphicFrame>
      <p:sp>
        <p:nvSpPr>
          <p:cNvPr id="31" name="矩形 30"/>
          <p:cNvSpPr/>
          <p:nvPr/>
        </p:nvSpPr>
        <p:spPr>
          <a:xfrm>
            <a:off x="6662592" y="3051270"/>
            <a:ext cx="2048167" cy="461665"/>
          </a:xfrm>
          <a:prstGeom prst="rect">
            <a:avLst/>
          </a:prstGeom>
        </p:spPr>
        <p:txBody>
          <a:bodyPr wrap="square">
            <a:spAutoFit/>
          </a:bodyPr>
          <a:lstStyle/>
          <a:p>
            <a:pPr fontAlgn="ctr"/>
            <a:r>
              <a:rPr lang="en-US" sz="1200" dirty="0" smtClean="0">
                <a:latin typeface="Huawei Sans" panose="020C0503030203020204" pitchFamily="34" charset="0"/>
              </a:rPr>
              <a:t>Configure a template IPsec policy.</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椭圆 31"/>
          <p:cNvSpPr>
            <a:spLocks noChangeAspect="1"/>
          </p:cNvSpPr>
          <p:nvPr/>
        </p:nvSpPr>
        <p:spPr>
          <a:xfrm>
            <a:off x="6426980" y="3088683"/>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dirty="0" smtClean="0">
                <a:solidFill>
                  <a:prstClr val="white"/>
                </a:solidFill>
                <a:latin typeface="Huawei Sans" panose="020C0503030203020204" pitchFamily="34" charset="0"/>
              </a:rPr>
              <a:t>5.1</a:t>
            </a: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 name="肘形连接符 3"/>
          <p:cNvCxnSpPr>
            <a:stCxn id="20" idx="3"/>
            <a:endCxn id="24" idx="2"/>
          </p:cNvCxnSpPr>
          <p:nvPr/>
        </p:nvCxnSpPr>
        <p:spPr>
          <a:xfrm>
            <a:off x="3114861" y="3973991"/>
            <a:ext cx="1609823" cy="811844"/>
          </a:xfrm>
          <a:prstGeom prst="bentConnector4">
            <a:avLst>
              <a:gd name="adj1" fmla="val 19237"/>
              <a:gd name="adj2" fmla="val 128158"/>
            </a:avLst>
          </a:prstGeom>
          <a:ln w="1905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9" name="任意多边形 38"/>
          <p:cNvSpPr/>
          <p:nvPr/>
        </p:nvSpPr>
        <p:spPr>
          <a:xfrm>
            <a:off x="5707781" y="2030234"/>
            <a:ext cx="740829" cy="1979257"/>
          </a:xfrm>
          <a:custGeom>
            <a:avLst/>
            <a:gdLst>
              <a:gd name="connsiteX0" fmla="*/ 0 w 712269"/>
              <a:gd name="connsiteY0" fmla="*/ 0 h 2560320"/>
              <a:gd name="connsiteX1" fmla="*/ 0 w 712269"/>
              <a:gd name="connsiteY1" fmla="*/ 0 h 2560320"/>
              <a:gd name="connsiteX2" fmla="*/ 327259 w 712269"/>
              <a:gd name="connsiteY2" fmla="*/ 0 h 2560320"/>
              <a:gd name="connsiteX3" fmla="*/ 327259 w 712269"/>
              <a:gd name="connsiteY3" fmla="*/ 2319688 h 2560320"/>
              <a:gd name="connsiteX4" fmla="*/ 712269 w 712269"/>
              <a:gd name="connsiteY4" fmla="*/ 2319688 h 2560320"/>
              <a:gd name="connsiteX5" fmla="*/ 529389 w 712269"/>
              <a:gd name="connsiteY5" fmla="*/ 2560320 h 2560320"/>
              <a:gd name="connsiteX0" fmla="*/ 0 w 712269"/>
              <a:gd name="connsiteY0" fmla="*/ 0 h 2319688"/>
              <a:gd name="connsiteX1" fmla="*/ 0 w 712269"/>
              <a:gd name="connsiteY1" fmla="*/ 0 h 2319688"/>
              <a:gd name="connsiteX2" fmla="*/ 327259 w 712269"/>
              <a:gd name="connsiteY2" fmla="*/ 0 h 2319688"/>
              <a:gd name="connsiteX3" fmla="*/ 327259 w 712269"/>
              <a:gd name="connsiteY3" fmla="*/ 2319688 h 2319688"/>
              <a:gd name="connsiteX4" fmla="*/ 712269 w 712269"/>
              <a:gd name="connsiteY4" fmla="*/ 2319688 h 2319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2269" h="2319688">
                <a:moveTo>
                  <a:pt x="0" y="0"/>
                </a:moveTo>
                <a:lnTo>
                  <a:pt x="0" y="0"/>
                </a:lnTo>
                <a:lnTo>
                  <a:pt x="327259" y="0"/>
                </a:lnTo>
                <a:lnTo>
                  <a:pt x="327259" y="2319688"/>
                </a:lnTo>
                <a:lnTo>
                  <a:pt x="712269" y="2319688"/>
                </a:lnTo>
              </a:path>
            </a:pathLst>
          </a:custGeom>
          <a:ln w="19050">
            <a:solidFill>
              <a:srgbClr val="28BCF2"/>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任意多边形 42"/>
          <p:cNvSpPr/>
          <p:nvPr/>
        </p:nvSpPr>
        <p:spPr>
          <a:xfrm>
            <a:off x="5727031" y="3348895"/>
            <a:ext cx="1934678" cy="1649011"/>
          </a:xfrm>
          <a:custGeom>
            <a:avLst/>
            <a:gdLst>
              <a:gd name="connsiteX0" fmla="*/ 0 w 2733575"/>
              <a:gd name="connsiteY0" fmla="*/ 0 h 2367815"/>
              <a:gd name="connsiteX1" fmla="*/ 202131 w 2733575"/>
              <a:gd name="connsiteY1" fmla="*/ 0 h 2367815"/>
              <a:gd name="connsiteX2" fmla="*/ 202131 w 2733575"/>
              <a:gd name="connsiteY2" fmla="*/ 2367815 h 2367815"/>
              <a:gd name="connsiteX3" fmla="*/ 1934678 w 2733575"/>
              <a:gd name="connsiteY3" fmla="*/ 2367815 h 2367815"/>
              <a:gd name="connsiteX4" fmla="*/ 1934678 w 2733575"/>
              <a:gd name="connsiteY4" fmla="*/ 1857676 h 2367815"/>
              <a:gd name="connsiteX5" fmla="*/ 2733575 w 2733575"/>
              <a:gd name="connsiteY5" fmla="*/ 2002055 h 2367815"/>
              <a:gd name="connsiteX0" fmla="*/ 0 w 1934678"/>
              <a:gd name="connsiteY0" fmla="*/ 0 h 2367815"/>
              <a:gd name="connsiteX1" fmla="*/ 202131 w 1934678"/>
              <a:gd name="connsiteY1" fmla="*/ 0 h 2367815"/>
              <a:gd name="connsiteX2" fmla="*/ 202131 w 1934678"/>
              <a:gd name="connsiteY2" fmla="*/ 2367815 h 2367815"/>
              <a:gd name="connsiteX3" fmla="*/ 1934678 w 1934678"/>
              <a:gd name="connsiteY3" fmla="*/ 2367815 h 2367815"/>
              <a:gd name="connsiteX4" fmla="*/ 1934678 w 1934678"/>
              <a:gd name="connsiteY4" fmla="*/ 1857676 h 2367815"/>
              <a:gd name="connsiteX0" fmla="*/ 0 w 1934678"/>
              <a:gd name="connsiteY0" fmla="*/ 0 h 2367815"/>
              <a:gd name="connsiteX1" fmla="*/ 202131 w 1934678"/>
              <a:gd name="connsiteY1" fmla="*/ 0 h 2367815"/>
              <a:gd name="connsiteX2" fmla="*/ 202131 w 1934678"/>
              <a:gd name="connsiteY2" fmla="*/ 2367815 h 2367815"/>
              <a:gd name="connsiteX3" fmla="*/ 1934678 w 1934678"/>
              <a:gd name="connsiteY3" fmla="*/ 2367815 h 2367815"/>
              <a:gd name="connsiteX4" fmla="*/ 1934678 w 1934678"/>
              <a:gd name="connsiteY4" fmla="*/ 2103861 h 23678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4678" h="2367815">
                <a:moveTo>
                  <a:pt x="0" y="0"/>
                </a:moveTo>
                <a:lnTo>
                  <a:pt x="202131" y="0"/>
                </a:lnTo>
                <a:lnTo>
                  <a:pt x="202131" y="2367815"/>
                </a:lnTo>
                <a:lnTo>
                  <a:pt x="1934678" y="2367815"/>
                </a:lnTo>
                <a:lnTo>
                  <a:pt x="1934678" y="2103861"/>
                </a:lnTo>
              </a:path>
            </a:pathLst>
          </a:custGeom>
          <a:ln w="19050">
            <a:solidFill>
              <a:srgbClr val="90CCA5"/>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任意多边形 43"/>
          <p:cNvSpPr/>
          <p:nvPr/>
        </p:nvSpPr>
        <p:spPr>
          <a:xfrm>
            <a:off x="6260623" y="1713344"/>
            <a:ext cx="163200" cy="2636578"/>
          </a:xfrm>
          <a:custGeom>
            <a:avLst/>
            <a:gdLst>
              <a:gd name="connsiteX0" fmla="*/ 327259 w 394636"/>
              <a:gd name="connsiteY0" fmla="*/ 0 h 2743200"/>
              <a:gd name="connsiteX1" fmla="*/ 0 w 394636"/>
              <a:gd name="connsiteY1" fmla="*/ 0 h 2743200"/>
              <a:gd name="connsiteX2" fmla="*/ 0 w 394636"/>
              <a:gd name="connsiteY2" fmla="*/ 2743200 h 2743200"/>
              <a:gd name="connsiteX3" fmla="*/ 394636 w 394636"/>
              <a:gd name="connsiteY3" fmla="*/ 2743200 h 2743200"/>
              <a:gd name="connsiteX0" fmla="*/ 327259 w 327961"/>
              <a:gd name="connsiteY0" fmla="*/ 0 h 2743200"/>
              <a:gd name="connsiteX1" fmla="*/ 0 w 327961"/>
              <a:gd name="connsiteY1" fmla="*/ 0 h 2743200"/>
              <a:gd name="connsiteX2" fmla="*/ 0 w 327961"/>
              <a:gd name="connsiteY2" fmla="*/ 2743200 h 2743200"/>
              <a:gd name="connsiteX3" fmla="*/ 327961 w 327961"/>
              <a:gd name="connsiteY3" fmla="*/ 2743200 h 2743200"/>
            </a:gdLst>
            <a:ahLst/>
            <a:cxnLst>
              <a:cxn ang="0">
                <a:pos x="connsiteX0" y="connsiteY0"/>
              </a:cxn>
              <a:cxn ang="0">
                <a:pos x="connsiteX1" y="connsiteY1"/>
              </a:cxn>
              <a:cxn ang="0">
                <a:pos x="connsiteX2" y="connsiteY2"/>
              </a:cxn>
              <a:cxn ang="0">
                <a:pos x="connsiteX3" y="connsiteY3"/>
              </a:cxn>
            </a:cxnLst>
            <a:rect l="l" t="t" r="r" b="b"/>
            <a:pathLst>
              <a:path w="327961" h="2743200">
                <a:moveTo>
                  <a:pt x="327259" y="0"/>
                </a:moveTo>
                <a:lnTo>
                  <a:pt x="0" y="0"/>
                </a:lnTo>
                <a:lnTo>
                  <a:pt x="0" y="2743200"/>
                </a:lnTo>
                <a:lnTo>
                  <a:pt x="327961" y="2743200"/>
                </a:lnTo>
              </a:path>
            </a:pathLst>
          </a:cu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45" name="表格 44"/>
          <p:cNvGraphicFramePr>
            <a:graphicFrameLocks noGrp="1"/>
          </p:cNvGraphicFramePr>
          <p:nvPr>
            <p:extLst/>
          </p:nvPr>
        </p:nvGraphicFramePr>
        <p:xfrm>
          <a:off x="9411905" y="3521428"/>
          <a:ext cx="1954186" cy="611662"/>
        </p:xfrm>
        <a:graphic>
          <a:graphicData uri="http://schemas.openxmlformats.org/drawingml/2006/table">
            <a:tbl>
              <a:tblPr firstRow="1" bandRow="1">
                <a:tableStyleId>{72833802-FEF1-4C79-8D5D-14CF1EAF98D9}</a:tableStyleId>
              </a:tblPr>
              <a:tblGrid>
                <a:gridCol w="1954186"/>
              </a:tblGrid>
              <a:tr h="235665">
                <a:tc>
                  <a:txBody>
                    <a:bodyPr/>
                    <a:lstStyle/>
                    <a:p>
                      <a:pPr algn="ctr" fontAlgn="ctr"/>
                      <a:r>
                        <a:rPr lang="en-US" sz="1200" dirty="0" smtClean="0">
                          <a:solidFill>
                            <a:schemeClr val="tx1"/>
                          </a:solidFill>
                          <a:latin typeface="Huawei Sans" panose="020C0503030203020204" pitchFamily="34" charset="0"/>
                        </a:rPr>
                        <a:t>interface</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solidFill>
                      <a:srgbClr val="F4FBFE"/>
                    </a:solidFill>
                  </a:tcPr>
                </a:tc>
              </a:tr>
              <a:tr h="337342">
                <a:tc>
                  <a:txBody>
                    <a:bodyPr/>
                    <a:lstStyle/>
                    <a:p>
                      <a:pPr algn="ctr" fontAlgn="ctr"/>
                      <a:r>
                        <a:rPr lang="en-US" sz="1200" b="1" dirty="0" smtClean="0">
                          <a:solidFill>
                            <a:srgbClr val="EC7061"/>
                          </a:solidFill>
                          <a:latin typeface="Huawei Sans" panose="020C0503030203020204" pitchFamily="34" charset="0"/>
                        </a:rPr>
                        <a:t>IPsec policy Y</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bl>
          </a:graphicData>
        </a:graphic>
      </p:graphicFrame>
      <p:sp>
        <p:nvSpPr>
          <p:cNvPr id="46" name="矩形 45"/>
          <p:cNvSpPr/>
          <p:nvPr/>
        </p:nvSpPr>
        <p:spPr>
          <a:xfrm>
            <a:off x="9695141" y="3051270"/>
            <a:ext cx="1696759" cy="461665"/>
          </a:xfrm>
          <a:prstGeom prst="rect">
            <a:avLst/>
          </a:prstGeom>
        </p:spPr>
        <p:txBody>
          <a:bodyPr wrap="square">
            <a:spAutoFit/>
          </a:bodyPr>
          <a:lstStyle/>
          <a:p>
            <a:pPr fontAlgn="ctr"/>
            <a:r>
              <a:rPr lang="en-US" sz="1200" dirty="0" smtClean="0">
                <a:solidFill>
                  <a:prstClr val="black"/>
                </a:solidFill>
                <a:latin typeface="Huawei Sans" panose="020C0503030203020204" pitchFamily="34" charset="0"/>
              </a:rPr>
              <a:t>Apply the IPsec policy to an interface.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椭圆 46"/>
          <p:cNvSpPr>
            <a:spLocks noChangeAspect="1"/>
          </p:cNvSpPr>
          <p:nvPr/>
        </p:nvSpPr>
        <p:spPr>
          <a:xfrm>
            <a:off x="9411904" y="3088683"/>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prstClr val="white"/>
                </a:solidFill>
                <a:latin typeface="Huawei Sans" panose="020C0503030203020204" pitchFamily="34" charset="0"/>
              </a:rPr>
              <a:t>6</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任意多边形 47"/>
          <p:cNvSpPr/>
          <p:nvPr/>
        </p:nvSpPr>
        <p:spPr>
          <a:xfrm flipV="1">
            <a:off x="8720488" y="4011391"/>
            <a:ext cx="693019" cy="1969847"/>
          </a:xfrm>
          <a:custGeom>
            <a:avLst/>
            <a:gdLst>
              <a:gd name="connsiteX0" fmla="*/ 0 w 693019"/>
              <a:gd name="connsiteY0" fmla="*/ 0 h 336884"/>
              <a:gd name="connsiteX1" fmla="*/ 375386 w 693019"/>
              <a:gd name="connsiteY1" fmla="*/ 0 h 336884"/>
              <a:gd name="connsiteX2" fmla="*/ 375386 w 693019"/>
              <a:gd name="connsiteY2" fmla="*/ 336884 h 336884"/>
              <a:gd name="connsiteX3" fmla="*/ 693019 w 693019"/>
              <a:gd name="connsiteY3" fmla="*/ 336884 h 336884"/>
            </a:gdLst>
            <a:ahLst/>
            <a:cxnLst>
              <a:cxn ang="0">
                <a:pos x="connsiteX0" y="connsiteY0"/>
              </a:cxn>
              <a:cxn ang="0">
                <a:pos x="connsiteX1" y="connsiteY1"/>
              </a:cxn>
              <a:cxn ang="0">
                <a:pos x="connsiteX2" y="connsiteY2"/>
              </a:cxn>
              <a:cxn ang="0">
                <a:pos x="connsiteX3" y="connsiteY3"/>
              </a:cxn>
            </a:cxnLst>
            <a:rect l="l" t="t" r="r" b="b"/>
            <a:pathLst>
              <a:path w="693019" h="336884">
                <a:moveTo>
                  <a:pt x="0" y="0"/>
                </a:moveTo>
                <a:lnTo>
                  <a:pt x="375386" y="0"/>
                </a:lnTo>
                <a:lnTo>
                  <a:pt x="375386" y="336884"/>
                </a:lnTo>
                <a:lnTo>
                  <a:pt x="693019" y="336884"/>
                </a:lnTo>
              </a:path>
            </a:pathLst>
          </a:cu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33" name="表格 32"/>
          <p:cNvGraphicFramePr>
            <a:graphicFrameLocks noGrp="1"/>
          </p:cNvGraphicFramePr>
          <p:nvPr>
            <p:extLst/>
          </p:nvPr>
        </p:nvGraphicFramePr>
        <p:xfrm>
          <a:off x="6311900" y="5620234"/>
          <a:ext cx="2388561" cy="498118"/>
        </p:xfrm>
        <a:graphic>
          <a:graphicData uri="http://schemas.openxmlformats.org/drawingml/2006/table">
            <a:tbl>
              <a:tblPr firstRow="1" bandRow="1">
                <a:tableStyleId>{72833802-FEF1-4C79-8D5D-14CF1EAF98D9}</a:tableStyleId>
              </a:tblPr>
              <a:tblGrid>
                <a:gridCol w="2388561"/>
              </a:tblGrid>
              <a:tr h="498118">
                <a:tc>
                  <a:txBody>
                    <a:bodyPr/>
                    <a:lstStyle/>
                    <a:p>
                      <a:pPr algn="ctr" fontAlgn="ctr"/>
                      <a:r>
                        <a:rPr lang="en-US" sz="1200" dirty="0" smtClean="0">
                          <a:solidFill>
                            <a:srgbClr val="EC7061"/>
                          </a:solidFill>
                          <a:latin typeface="Huawei Sans" panose="020C0503030203020204" pitchFamily="34" charset="0"/>
                        </a:rPr>
                        <a:t>IPsec policy Y </a:t>
                      </a:r>
                      <a:r>
                        <a:rPr lang="en-US" sz="1200" dirty="0" err="1" smtClean="0">
                          <a:solidFill>
                            <a:srgbClr val="EC7061"/>
                          </a:solidFill>
                          <a:latin typeface="Huawei Sans" panose="020C0503030203020204" pitchFamily="34" charset="0"/>
                        </a:rPr>
                        <a:t>seq</a:t>
                      </a:r>
                      <a:r>
                        <a:rPr lang="en-US" sz="1200" dirty="0" smtClean="0">
                          <a:solidFill>
                            <a:srgbClr val="EC7061"/>
                          </a:solidFill>
                          <a:latin typeface="Huawei Sans" panose="020C0503030203020204" pitchFamily="34" charset="0"/>
                        </a:rPr>
                        <a:t> </a:t>
                      </a:r>
                      <a:r>
                        <a:rPr lang="en-US" sz="1200" dirty="0" err="1" smtClean="0">
                          <a:solidFill>
                            <a:srgbClr val="EC7061"/>
                          </a:solidFill>
                          <a:latin typeface="Huawei Sans" panose="020C0503030203020204" pitchFamily="34" charset="0"/>
                        </a:rPr>
                        <a:t>isakmp</a:t>
                      </a:r>
                      <a:r>
                        <a:rPr lang="en-US" sz="1200" dirty="0" smtClean="0">
                          <a:solidFill>
                            <a:srgbClr val="EC7061"/>
                          </a:solidFill>
                          <a:latin typeface="Huawei Sans" panose="020C0503030203020204" pitchFamily="34" charset="0"/>
                        </a:rPr>
                        <a:t> template X</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solidFill>
                      <a:srgbClr val="F4FBFE"/>
                    </a:solidFill>
                  </a:tcPr>
                </a:tc>
              </a:tr>
            </a:tbl>
          </a:graphicData>
        </a:graphic>
      </p:graphicFrame>
      <p:sp>
        <p:nvSpPr>
          <p:cNvPr id="34" name="矩形 33"/>
          <p:cNvSpPr/>
          <p:nvPr/>
        </p:nvSpPr>
        <p:spPr>
          <a:xfrm>
            <a:off x="6662592" y="5121501"/>
            <a:ext cx="2271858" cy="461665"/>
          </a:xfrm>
          <a:prstGeom prst="rect">
            <a:avLst/>
          </a:prstGeom>
        </p:spPr>
        <p:txBody>
          <a:bodyPr wrap="square">
            <a:spAutoFit/>
          </a:bodyPr>
          <a:lstStyle/>
          <a:p>
            <a:pPr fontAlgn="ctr"/>
            <a:r>
              <a:rPr lang="en-US" sz="1200" dirty="0" smtClean="0">
                <a:solidFill>
                  <a:prstClr val="black"/>
                </a:solidFill>
                <a:latin typeface="Huawei Sans" panose="020C0503030203020204" pitchFamily="34" charset="0"/>
              </a:rPr>
              <a:t>Associate the IPsec policy template with an IPsec policy.</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椭圆 34"/>
          <p:cNvSpPr>
            <a:spLocks noChangeAspect="1"/>
          </p:cNvSpPr>
          <p:nvPr/>
        </p:nvSpPr>
        <p:spPr>
          <a:xfrm>
            <a:off x="6426980" y="5149389"/>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dirty="0" smtClean="0">
                <a:solidFill>
                  <a:prstClr val="white"/>
                </a:solidFill>
                <a:latin typeface="Huawei Sans" panose="020C0503030203020204" pitchFamily="34" charset="0"/>
              </a:rPr>
              <a:t>5.2</a:t>
            </a: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28457593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IPsec VPN Configuration Example (1)</a:t>
            </a:r>
            <a:endParaRPr lang="en-US" altLang="zh-CN" dirty="0">
              <a:sym typeface="Huawei Sans" panose="020C0503030203020204" pitchFamily="34" charset="0"/>
            </a:endParaRPr>
          </a:p>
        </p:txBody>
      </p:sp>
      <p:sp>
        <p:nvSpPr>
          <p:cNvPr id="4" name="Freeform 159"/>
          <p:cNvSpPr/>
          <p:nvPr/>
        </p:nvSpPr>
        <p:spPr>
          <a:xfrm flipH="1">
            <a:off x="4481227" y="2084733"/>
            <a:ext cx="1486008" cy="7767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Freeform 159"/>
          <p:cNvSpPr/>
          <p:nvPr/>
        </p:nvSpPr>
        <p:spPr>
          <a:xfrm flipH="1">
            <a:off x="985795" y="2079708"/>
            <a:ext cx="1486008" cy="7767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682509" y="2368436"/>
            <a:ext cx="540000" cy="442800"/>
          </a:xfrm>
          <a:prstGeom prst="rect">
            <a:avLst/>
          </a:prstGeom>
        </p:spPr>
      </p:pic>
      <p:grpSp>
        <p:nvGrpSpPr>
          <p:cNvPr id="35" name="组合 34"/>
          <p:cNvGrpSpPr/>
          <p:nvPr/>
        </p:nvGrpSpPr>
        <p:grpSpPr>
          <a:xfrm>
            <a:off x="2530903" y="2006974"/>
            <a:ext cx="1830006" cy="1037460"/>
            <a:chOff x="6145175" y="2063830"/>
            <a:chExt cx="1830006" cy="1037460"/>
          </a:xfrm>
        </p:grpSpPr>
        <p:grpSp>
          <p:nvGrpSpPr>
            <p:cNvPr id="13" name="组合 35"/>
            <p:cNvGrpSpPr/>
            <p:nvPr/>
          </p:nvGrpSpPr>
          <p:grpSpPr>
            <a:xfrm>
              <a:off x="6145175" y="2063830"/>
              <a:ext cx="1830006" cy="1037460"/>
              <a:chOff x="3269076" y="1744970"/>
              <a:chExt cx="1860118" cy="1054529"/>
            </a:xfrm>
            <a:solidFill>
              <a:schemeClr val="bg1">
                <a:lumMod val="75000"/>
              </a:schemeClr>
            </a:solidFill>
          </p:grpSpPr>
          <p:sp>
            <p:nvSpPr>
              <p:cNvPr id="14" name="矩形 36"/>
              <p:cNvSpPr/>
              <p:nvPr/>
            </p:nvSpPr>
            <p:spPr>
              <a:xfrm>
                <a:off x="3495526" y="2457907"/>
                <a:ext cx="1426464" cy="3415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Oval 62"/>
              <p:cNvSpPr/>
              <p:nvPr/>
            </p:nvSpPr>
            <p:spPr bwMode="auto">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Oval 63"/>
              <p:cNvSpPr/>
              <p:nvPr/>
            </p:nvSpPr>
            <p:spPr bwMode="auto">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Oval 64"/>
              <p:cNvSpPr/>
              <p:nvPr/>
            </p:nvSpPr>
            <p:spPr bwMode="auto">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Oval 65"/>
              <p:cNvSpPr/>
              <p:nvPr/>
            </p:nvSpPr>
            <p:spPr bwMode="auto">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Oval 64"/>
              <p:cNvSpPr/>
              <p:nvPr/>
            </p:nvSpPr>
            <p:spPr bwMode="auto">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0" name="TextBox 46"/>
            <p:cNvSpPr txBox="1"/>
            <p:nvPr/>
          </p:nvSpPr>
          <p:spPr>
            <a:xfrm>
              <a:off x="6636766" y="2787575"/>
              <a:ext cx="832280"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Internet</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21" name="Can 45"/>
          <p:cNvSpPr/>
          <p:nvPr/>
        </p:nvSpPr>
        <p:spPr bwMode="auto">
          <a:xfrm rot="5400000">
            <a:off x="3365146" y="1320526"/>
            <a:ext cx="245885" cy="2531159"/>
          </a:xfrm>
          <a:prstGeom prst="can">
            <a:avLst>
              <a:gd name="adj" fmla="val 64511"/>
            </a:avLst>
          </a:prstGeom>
          <a:solidFill>
            <a:srgbClr val="BEE9EE"/>
          </a:solidFill>
          <a:ln w="12700" cap="flat" cmpd="sng" algn="ctr">
            <a:solidFill>
              <a:sysClr val="window" lastClr="FFFFFF"/>
            </a:solidFill>
            <a:prstDash val="solid"/>
            <a:miter lim="800000"/>
          </a:ln>
          <a:effectLst/>
        </p:spPr>
        <p:txBody>
          <a:bodyPr rtlCol="0" anchor="ctr"/>
          <a:lstStyle/>
          <a:p>
            <a:pPr algn="ctr"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TextBox 46"/>
          <p:cNvSpPr txBox="1"/>
          <p:nvPr/>
        </p:nvSpPr>
        <p:spPr>
          <a:xfrm>
            <a:off x="2912333" y="2426907"/>
            <a:ext cx="1241045" cy="307777"/>
          </a:xfrm>
          <a:prstGeom prst="rect">
            <a:avLst/>
          </a:prstGeom>
          <a:noFill/>
        </p:spPr>
        <p:txBody>
          <a:bodyPr wrap="none" rtlCol="0">
            <a:spAutoFit/>
          </a:bodyPr>
          <a:lstStyle/>
          <a:p>
            <a:pPr algn="ctr" fontAlgn="ctr"/>
            <a:r>
              <a:rPr lang="en-US" sz="1400" b="1" dirty="0" smtClean="0">
                <a:solidFill>
                  <a:schemeClr val="bg1">
                    <a:lumMod val="50000"/>
                  </a:schemeClr>
                </a:solidFill>
                <a:latin typeface="Huawei Sans" panose="020C0503030203020204" pitchFamily="34" charset="0"/>
              </a:rPr>
              <a:t>IPsec tunnel</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 name="TextBox 63"/>
          <p:cNvSpPr txBox="1"/>
          <p:nvPr/>
        </p:nvSpPr>
        <p:spPr>
          <a:xfrm>
            <a:off x="1789110" y="2826395"/>
            <a:ext cx="365806"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5" name="图片 2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610629" y="2368436"/>
            <a:ext cx="540000" cy="442800"/>
          </a:xfrm>
          <a:prstGeom prst="rect">
            <a:avLst/>
          </a:prstGeom>
        </p:spPr>
      </p:pic>
      <p:sp>
        <p:nvSpPr>
          <p:cNvPr id="26" name="TextBox 63"/>
          <p:cNvSpPr txBox="1"/>
          <p:nvPr/>
        </p:nvSpPr>
        <p:spPr>
          <a:xfrm>
            <a:off x="4717231" y="2826395"/>
            <a:ext cx="365806"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TextBox 43"/>
          <p:cNvSpPr txBox="1"/>
          <p:nvPr/>
        </p:nvSpPr>
        <p:spPr>
          <a:xfrm>
            <a:off x="2157437" y="2006974"/>
            <a:ext cx="869149" cy="461665"/>
          </a:xfrm>
          <a:prstGeom prst="rect">
            <a:avLst/>
          </a:prstGeom>
          <a:noFill/>
        </p:spPr>
        <p:txBody>
          <a:bodyPr wrap="none" rtlCol="0">
            <a:spAutoFit/>
          </a:bodyPr>
          <a:lstStyle/>
          <a:p>
            <a:pPr fontAlgn="ctr"/>
            <a:r>
              <a:rPr lang="en-US" sz="1200" dirty="0" smtClean="0">
                <a:latin typeface="Huawei Sans" panose="020C0503030203020204" pitchFamily="34" charset="0"/>
              </a:rPr>
              <a:t>GE0/0/0</a:t>
            </a:r>
          </a:p>
          <a:p>
            <a:pPr fontAlgn="ctr"/>
            <a:r>
              <a:rPr lang="en-US" sz="1200" dirty="0" smtClean="0">
                <a:latin typeface="Huawei Sans" panose="020C0503030203020204" pitchFamily="34" charset="0"/>
              </a:rPr>
              <a:t>1.1.1.1/24</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TextBox 44"/>
          <p:cNvSpPr txBox="1"/>
          <p:nvPr/>
        </p:nvSpPr>
        <p:spPr>
          <a:xfrm>
            <a:off x="3824009" y="2006974"/>
            <a:ext cx="869149" cy="461665"/>
          </a:xfrm>
          <a:prstGeom prst="rect">
            <a:avLst/>
          </a:prstGeom>
          <a:noFill/>
        </p:spPr>
        <p:txBody>
          <a:bodyPr wrap="none" rtlCol="0">
            <a:spAutoFit/>
          </a:bodyPr>
          <a:lstStyle/>
          <a:p>
            <a:pPr algn="r" fontAlgn="ctr"/>
            <a:r>
              <a:rPr lang="en-US" sz="1200" dirty="0" smtClean="0">
                <a:latin typeface="Huawei Sans" panose="020C0503030203020204" pitchFamily="34" charset="0"/>
              </a:rPr>
              <a:t>GE0/0/0</a:t>
            </a:r>
          </a:p>
          <a:p>
            <a:pPr algn="r" fontAlgn="ctr"/>
            <a:r>
              <a:rPr lang="en-US" sz="1200" dirty="0" smtClean="0">
                <a:latin typeface="Huawei Sans" panose="020C0503030203020204" pitchFamily="34" charset="0"/>
              </a:rPr>
              <a:t>2.2.2.2/24</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43" name="组合 42"/>
          <p:cNvGrpSpPr/>
          <p:nvPr/>
        </p:nvGrpSpPr>
        <p:grpSpPr>
          <a:xfrm>
            <a:off x="1457101" y="2437278"/>
            <a:ext cx="220662" cy="297655"/>
            <a:chOff x="446088" y="4169570"/>
            <a:chExt cx="220662" cy="297655"/>
          </a:xfrm>
        </p:grpSpPr>
        <p:cxnSp>
          <p:nvCxnSpPr>
            <p:cNvPr id="37" name="直接连接符 36"/>
            <p:cNvCxnSpPr/>
            <p:nvPr/>
          </p:nvCxnSpPr>
          <p:spPr>
            <a:xfrm>
              <a:off x="446088" y="4321969"/>
              <a:ext cx="220662"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446088" y="4169570"/>
              <a:ext cx="0" cy="297655"/>
            </a:xfrm>
            <a:prstGeom prst="line">
              <a:avLst/>
            </a:prstGeom>
            <a:ln w="19050"/>
          </p:spPr>
          <p:style>
            <a:lnRef idx="1">
              <a:schemeClr val="accent1"/>
            </a:lnRef>
            <a:fillRef idx="0">
              <a:schemeClr val="accent1"/>
            </a:fillRef>
            <a:effectRef idx="0">
              <a:schemeClr val="accent1"/>
            </a:effectRef>
            <a:fontRef idx="minor">
              <a:schemeClr val="tx1"/>
            </a:fontRef>
          </p:style>
        </p:cxnSp>
      </p:grpSp>
      <p:grpSp>
        <p:nvGrpSpPr>
          <p:cNvPr id="47" name="组合 46"/>
          <p:cNvGrpSpPr/>
          <p:nvPr/>
        </p:nvGrpSpPr>
        <p:grpSpPr>
          <a:xfrm>
            <a:off x="5148047" y="2437278"/>
            <a:ext cx="220662" cy="297655"/>
            <a:chOff x="6857851" y="2427753"/>
            <a:chExt cx="220662" cy="297655"/>
          </a:xfrm>
        </p:grpSpPr>
        <p:cxnSp>
          <p:nvCxnSpPr>
            <p:cNvPr id="45" name="直接连接符 44"/>
            <p:cNvCxnSpPr/>
            <p:nvPr/>
          </p:nvCxnSpPr>
          <p:spPr>
            <a:xfrm>
              <a:off x="6857851" y="2580152"/>
              <a:ext cx="220662" cy="0"/>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V="1">
              <a:off x="7078513" y="2427753"/>
              <a:ext cx="0" cy="297655"/>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grpSp>
      <p:sp>
        <p:nvSpPr>
          <p:cNvPr id="48" name="TextBox 43"/>
          <p:cNvSpPr txBox="1"/>
          <p:nvPr/>
        </p:nvSpPr>
        <p:spPr>
          <a:xfrm>
            <a:off x="528873" y="2444776"/>
            <a:ext cx="955711" cy="276999"/>
          </a:xfrm>
          <a:prstGeom prst="rect">
            <a:avLst/>
          </a:prstGeom>
          <a:noFill/>
        </p:spPr>
        <p:txBody>
          <a:bodyPr wrap="none" rtlCol="0">
            <a:spAutoFit/>
          </a:bodyPr>
          <a:lstStyle/>
          <a:p>
            <a:pPr fontAlgn="ctr"/>
            <a:r>
              <a:rPr lang="en-US" sz="1200" dirty="0" smtClean="0">
                <a:latin typeface="Huawei Sans" panose="020C0503030203020204" pitchFamily="34" charset="0"/>
              </a:rPr>
              <a:t>10.1.1.0/24</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TextBox 43"/>
          <p:cNvSpPr txBox="1"/>
          <p:nvPr/>
        </p:nvSpPr>
        <p:spPr>
          <a:xfrm>
            <a:off x="5377859" y="2444776"/>
            <a:ext cx="955711" cy="276999"/>
          </a:xfrm>
          <a:prstGeom prst="rect">
            <a:avLst/>
          </a:prstGeom>
          <a:noFill/>
        </p:spPr>
        <p:txBody>
          <a:bodyPr wrap="none" rtlCol="0">
            <a:spAutoFit/>
          </a:bodyPr>
          <a:lstStyle/>
          <a:p>
            <a:pPr fontAlgn="ctr"/>
            <a:r>
              <a:rPr lang="en-US" sz="1200" dirty="0" smtClean="0">
                <a:latin typeface="Huawei Sans" panose="020C0503030203020204" pitchFamily="34" charset="0"/>
              </a:rPr>
              <a:t>10.2.2.0/24</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矩形 50"/>
          <p:cNvSpPr/>
          <p:nvPr/>
        </p:nvSpPr>
        <p:spPr>
          <a:xfrm>
            <a:off x="446463" y="3429000"/>
            <a:ext cx="5611442" cy="1631216"/>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285636" indent="-285636" fontAlgn="ctr">
              <a:lnSpc>
                <a:spcPts val="2399"/>
              </a:lnSpc>
              <a:buFont typeface="Arial" panose="020B0604020202020204" pitchFamily="34" charset="0"/>
              <a:buChar char="•"/>
            </a:pPr>
            <a:r>
              <a:rPr lang="en-US" sz="1200" dirty="0" smtClean="0">
                <a:latin typeface="Huawei Sans" panose="020C0503030203020204" pitchFamily="34" charset="0"/>
              </a:rPr>
              <a:t>Establish an ISAKMP IPsec VPN between two egress routers to implement communication between intranet subnets 10.1.1.0/24 and 10.2.2.0/24.</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marL="285636" indent="-285636" fontAlgn="ctr">
              <a:lnSpc>
                <a:spcPts val="2399"/>
              </a:lnSpc>
              <a:buFont typeface="Arial" panose="020B0604020202020204" pitchFamily="34" charset="0"/>
              <a:buChar char="•"/>
            </a:pPr>
            <a:r>
              <a:rPr lang="en-US" sz="1200" dirty="0" smtClean="0">
                <a:latin typeface="Huawei Sans" panose="020C0503030203020204" pitchFamily="34" charset="0"/>
              </a:rPr>
              <a:t>IPsec proposal parameters: ESP, tunnel mode, SHA1, AES-256</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marL="285636" indent="-285636" fontAlgn="ctr">
              <a:lnSpc>
                <a:spcPts val="2399"/>
              </a:lnSpc>
              <a:buFont typeface="Arial" panose="020B0604020202020204" pitchFamily="34" charset="0"/>
              <a:buChar char="•"/>
            </a:pPr>
            <a:r>
              <a:rPr lang="en-US" sz="1200" dirty="0" smtClean="0">
                <a:latin typeface="Huawei Sans" panose="020C0503030203020204" pitchFamily="34" charset="0"/>
              </a:rPr>
              <a:t>IKE peer parameters: IKEv1, main mode,</a:t>
            </a:r>
            <a:r>
              <a:rPr lang="en-US" sz="1200" b="1" dirty="0" smtClean="0">
                <a:solidFill>
                  <a:prstClr val="black"/>
                </a:solidFill>
                <a:latin typeface="Huawei Sans" panose="020C0503030203020204" pitchFamily="34" charset="0"/>
              </a:rPr>
              <a:t> </a:t>
            </a:r>
            <a:r>
              <a:rPr lang="en-US" sz="1200" dirty="0" smtClean="0">
                <a:solidFill>
                  <a:prstClr val="black"/>
                </a:solidFill>
                <a:latin typeface="Huawei Sans" panose="020C0503030203020204" pitchFamily="34" charset="0"/>
              </a:rPr>
              <a:t>PSK</a:t>
            </a:r>
            <a:r>
              <a:rPr lang="en-US" sz="1200" b="1" dirty="0" smtClean="0">
                <a:solidFill>
                  <a:prstClr val="black"/>
                </a:solidFill>
                <a:latin typeface="Huawei Sans" panose="020C0503030203020204" pitchFamily="34" charset="0"/>
              </a:rPr>
              <a:t> Huawei@123</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marL="285636" indent="-285636" fontAlgn="ctr">
              <a:lnSpc>
                <a:spcPts val="2399"/>
              </a:lnSpc>
              <a:buFont typeface="Arial" panose="020B0604020202020204" pitchFamily="34" charset="0"/>
              <a:buChar char="•"/>
            </a:pPr>
            <a:r>
              <a:rPr lang="en-US" sz="1200" dirty="0" smtClean="0">
                <a:solidFill>
                  <a:prstClr val="black"/>
                </a:solidFill>
                <a:latin typeface="Huawei Sans" panose="020C0503030203020204" pitchFamily="34" charset="0"/>
              </a:rPr>
              <a:t>IKE proposal parameters: SHA1, </a:t>
            </a:r>
            <a:r>
              <a:rPr lang="en-US" sz="1200" dirty="0" smtClean="0">
                <a:latin typeface="Huawei Sans" panose="020C0503030203020204" pitchFamily="34" charset="0"/>
              </a:rPr>
              <a:t>AES-256, DH group 1</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2" name="文本框 51"/>
          <p:cNvSpPr txBox="1"/>
          <p:nvPr/>
        </p:nvSpPr>
        <p:spPr>
          <a:xfrm>
            <a:off x="6599448" y="1774069"/>
            <a:ext cx="4727082" cy="1631216"/>
          </a:xfrm>
          <a:prstGeom prst="rect">
            <a:avLst/>
          </a:prstGeom>
          <a:solidFill>
            <a:srgbClr val="D9D9D9"/>
          </a:solidFill>
          <a:ln>
            <a:noFill/>
          </a:ln>
        </p:spPr>
        <p:txBody>
          <a:bodyPr wrap="square" rtlCol="0" anchor="ctr">
            <a:spAutoFit/>
          </a:bodyPr>
          <a:lstStyle/>
          <a:p>
            <a:pPr fontAlgn="ctr">
              <a:lnSpc>
                <a:spcPts val="2399"/>
              </a:lnSpc>
            </a:pPr>
            <a:r>
              <a:rPr lang="en-US" sz="1200" dirty="0" smtClean="0">
                <a:latin typeface="Huawei Sans" panose="020C0503030203020204" pitchFamily="34" charset="0"/>
              </a:rPr>
              <a:t>[R1]</a:t>
            </a:r>
            <a:r>
              <a:rPr lang="en-US" sz="1200" dirty="0" err="1" smtClean="0">
                <a:latin typeface="Huawei Sans" panose="020C0503030203020204" pitchFamily="34" charset="0"/>
              </a:rPr>
              <a:t>ike</a:t>
            </a:r>
            <a:r>
              <a:rPr lang="en-US" sz="1200" dirty="0" smtClean="0">
                <a:latin typeface="Huawei Sans" panose="020C0503030203020204" pitchFamily="34" charset="0"/>
              </a:rPr>
              <a:t> proposal 10</a:t>
            </a:r>
          </a:p>
          <a:p>
            <a:pPr fontAlgn="ctr">
              <a:lnSpc>
                <a:spcPts val="2399"/>
              </a:lnSpc>
            </a:pPr>
            <a:r>
              <a:rPr lang="en-US" sz="1200" dirty="0" smtClean="0">
                <a:latin typeface="Huawei Sans" panose="020C0503030203020204" pitchFamily="34" charset="0"/>
              </a:rPr>
              <a:t>[R1-ike-proposal-10] authentication-method </a:t>
            </a:r>
            <a:r>
              <a:rPr lang="en-US" sz="1200" smtClean="0">
                <a:latin typeface="Huawei Sans" panose="020C0503030203020204" pitchFamily="34" charset="0"/>
              </a:rPr>
              <a:t>pre-share </a:t>
            </a:r>
            <a:endParaRPr lang="en-US" sz="1200" smtClean="0">
              <a:latin typeface="Huawei Sans" panose="020C0503030203020204" pitchFamily="34" charset="0"/>
            </a:endParaRPr>
          </a:p>
          <a:p>
            <a:pPr fontAlgn="ctr">
              <a:lnSpc>
                <a:spcPts val="2399"/>
              </a:lnSpc>
            </a:pPr>
            <a:r>
              <a:rPr lang="en-US" sz="1200" smtClean="0">
                <a:latin typeface="Huawei Sans" panose="020C0503030203020204" pitchFamily="34" charset="0"/>
              </a:rPr>
              <a:t>[</a:t>
            </a:r>
            <a:r>
              <a:rPr lang="en-US" sz="1200" dirty="0" smtClean="0">
                <a:latin typeface="Huawei Sans" panose="020C0503030203020204" pitchFamily="34" charset="0"/>
              </a:rPr>
              <a:t>R1-ike-proposal-10] encryption-algorithm aes-cbc-256</a:t>
            </a:r>
          </a:p>
          <a:p>
            <a:pPr fontAlgn="ctr">
              <a:lnSpc>
                <a:spcPts val="2399"/>
              </a:lnSpc>
            </a:pPr>
            <a:r>
              <a:rPr lang="en-US" sz="1200" dirty="0" smtClean="0">
                <a:latin typeface="Huawei Sans" panose="020C0503030203020204" pitchFamily="34" charset="0"/>
              </a:rPr>
              <a:t>[R1-ike-proposal-10] authentication-algorithm sha1 </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399"/>
              </a:lnSpc>
            </a:pPr>
            <a:r>
              <a:rPr lang="en-US" sz="1200" dirty="0" smtClean="0">
                <a:latin typeface="Huawei Sans" panose="020C0503030203020204" pitchFamily="34" charset="0"/>
              </a:rPr>
              <a:t>[R1-ike-proposal-10] dh group1</a:t>
            </a:r>
            <a:endParaRPr lang="en-US" sz="1200" dirty="0">
              <a:latin typeface="Huawei Sans" panose="020C0503030203020204" pitchFamily="34" charset="0"/>
            </a:endParaRPr>
          </a:p>
        </p:txBody>
      </p:sp>
      <p:sp>
        <p:nvSpPr>
          <p:cNvPr id="53" name="文本框 52"/>
          <p:cNvSpPr txBox="1"/>
          <p:nvPr/>
        </p:nvSpPr>
        <p:spPr>
          <a:xfrm>
            <a:off x="6524645" y="1416010"/>
            <a:ext cx="3302507" cy="276999"/>
          </a:xfrm>
          <a:prstGeom prst="rect">
            <a:avLst/>
          </a:prstGeom>
          <a:noFill/>
        </p:spPr>
        <p:txBody>
          <a:bodyPr wrap="none" rtlCol="0">
            <a:spAutoFit/>
          </a:bodyPr>
          <a:lstStyle/>
          <a:p>
            <a:pPr fontAlgn="ctr"/>
            <a:r>
              <a:rPr lang="en-US" sz="1200" b="1" dirty="0" smtClean="0">
                <a:solidFill>
                  <a:prstClr val="black"/>
                </a:solidFill>
                <a:latin typeface="Huawei Sans" panose="020C0503030203020204" pitchFamily="34" charset="0"/>
              </a:rPr>
              <a:t>R1 configuration - Create IKE proposal 10.</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a:xfrm>
            <a:off x="6599448" y="4068103"/>
            <a:ext cx="4727082" cy="1938992"/>
          </a:xfrm>
          <a:prstGeom prst="rect">
            <a:avLst/>
          </a:prstGeom>
          <a:solidFill>
            <a:srgbClr val="D9D9D9"/>
          </a:solidFill>
          <a:ln>
            <a:noFill/>
          </a:ln>
        </p:spPr>
        <p:txBody>
          <a:bodyPr wrap="square" rtlCol="0" anchor="ctr">
            <a:spAutoFit/>
          </a:bodyPr>
          <a:lstStyle/>
          <a:p>
            <a:pPr fontAlgn="ctr">
              <a:lnSpc>
                <a:spcPts val="2399"/>
              </a:lnSpc>
            </a:pPr>
            <a:r>
              <a:rPr lang="en-US" sz="1200" dirty="0" smtClean="0">
                <a:latin typeface="Huawei Sans" panose="020C0503030203020204" pitchFamily="34" charset="0"/>
              </a:rPr>
              <a:t>[R1]</a:t>
            </a:r>
            <a:r>
              <a:rPr lang="en-US" sz="1200" dirty="0" err="1" smtClean="0">
                <a:latin typeface="Huawei Sans" panose="020C0503030203020204" pitchFamily="34" charset="0"/>
              </a:rPr>
              <a:t>ike</a:t>
            </a:r>
            <a:r>
              <a:rPr lang="en-US" sz="1200" dirty="0" smtClean="0">
                <a:latin typeface="Huawei Sans" panose="020C0503030203020204" pitchFamily="34" charset="0"/>
              </a:rPr>
              <a:t> peer R2 </a:t>
            </a:r>
          </a:p>
          <a:p>
            <a:pPr fontAlgn="ctr">
              <a:lnSpc>
                <a:spcPts val="2399"/>
              </a:lnSpc>
            </a:pPr>
            <a:r>
              <a:rPr lang="en-US" sz="1200" dirty="0" smtClean="0">
                <a:latin typeface="Huawei Sans" panose="020C0503030203020204" pitchFamily="34" charset="0"/>
              </a:rPr>
              <a:t>[R1-ike-peer-R2] version 1</a:t>
            </a:r>
          </a:p>
          <a:p>
            <a:pPr fontAlgn="ctr">
              <a:lnSpc>
                <a:spcPts val="2399"/>
              </a:lnSpc>
            </a:pPr>
            <a:r>
              <a:rPr lang="en-US" sz="1200" dirty="0" smtClean="0">
                <a:latin typeface="Huawei Sans" panose="020C0503030203020204" pitchFamily="34" charset="0"/>
              </a:rPr>
              <a:t>[R1-ike-peer-R2] exchange-mode main </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399"/>
              </a:lnSpc>
            </a:pPr>
            <a:r>
              <a:rPr lang="en-US" sz="1200" dirty="0" smtClean="0">
                <a:latin typeface="Huawei Sans" panose="020C0503030203020204" pitchFamily="34" charset="0"/>
              </a:rPr>
              <a:t>[R1-ike-peer-R2] remote-address 2.2.2.2</a:t>
            </a:r>
          </a:p>
          <a:p>
            <a:pPr fontAlgn="ctr">
              <a:lnSpc>
                <a:spcPts val="2399"/>
              </a:lnSpc>
            </a:pPr>
            <a:r>
              <a:rPr lang="en-US" sz="1200" dirty="0" smtClean="0">
                <a:latin typeface="Huawei Sans" panose="020C0503030203020204" pitchFamily="34" charset="0"/>
              </a:rPr>
              <a:t>[R1-ike-peer-R2] </a:t>
            </a:r>
            <a:r>
              <a:rPr lang="en-US" sz="1200" dirty="0" err="1" smtClean="0">
                <a:latin typeface="Huawei Sans" panose="020C0503030203020204" pitchFamily="34" charset="0"/>
              </a:rPr>
              <a:t>ike</a:t>
            </a:r>
            <a:r>
              <a:rPr lang="en-US" sz="1200" dirty="0" smtClean="0">
                <a:latin typeface="Huawei Sans" panose="020C0503030203020204" pitchFamily="34" charset="0"/>
              </a:rPr>
              <a:t>-proposal 10 </a:t>
            </a:r>
          </a:p>
          <a:p>
            <a:pPr fontAlgn="ctr">
              <a:lnSpc>
                <a:spcPts val="2399"/>
              </a:lnSpc>
            </a:pPr>
            <a:r>
              <a:rPr lang="en-US" sz="1200" dirty="0" smtClean="0">
                <a:latin typeface="Huawei Sans" panose="020C0503030203020204" pitchFamily="34" charset="0"/>
              </a:rPr>
              <a:t>[R1-ike-peer-R2] pre-shared-key simple Huawei@123</a:t>
            </a:r>
            <a:endParaRPr lang="en-US" sz="1200" dirty="0">
              <a:latin typeface="Huawei Sans" panose="020C0503030203020204" pitchFamily="34" charset="0"/>
            </a:endParaRPr>
          </a:p>
        </p:txBody>
      </p:sp>
      <p:sp>
        <p:nvSpPr>
          <p:cNvPr id="55" name="文本框 54"/>
          <p:cNvSpPr txBox="1"/>
          <p:nvPr/>
        </p:nvSpPr>
        <p:spPr>
          <a:xfrm>
            <a:off x="6524645" y="3725863"/>
            <a:ext cx="3002745" cy="276999"/>
          </a:xfrm>
          <a:prstGeom prst="rect">
            <a:avLst/>
          </a:prstGeom>
          <a:noFill/>
        </p:spPr>
        <p:txBody>
          <a:bodyPr wrap="none" rtlCol="0">
            <a:spAutoFit/>
          </a:bodyPr>
          <a:lstStyle/>
          <a:p>
            <a:pPr fontAlgn="ctr"/>
            <a:r>
              <a:rPr lang="en-US" sz="1200" b="1" dirty="0" smtClean="0">
                <a:solidFill>
                  <a:prstClr val="black"/>
                </a:solidFill>
                <a:latin typeface="Huawei Sans" panose="020C0503030203020204" pitchFamily="34" charset="0"/>
              </a:rPr>
              <a:t>R1 configuration - Create IKE peer R2.</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91704113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IPsec VPN Configuration Example (2)</a:t>
            </a:r>
            <a:endParaRPr lang="en-US" altLang="zh-CN" dirty="0">
              <a:sym typeface="Huawei Sans" panose="020C0503030203020204" pitchFamily="34" charset="0"/>
            </a:endParaRPr>
          </a:p>
        </p:txBody>
      </p:sp>
      <p:sp>
        <p:nvSpPr>
          <p:cNvPr id="52" name="文本框 51"/>
          <p:cNvSpPr txBox="1"/>
          <p:nvPr/>
        </p:nvSpPr>
        <p:spPr>
          <a:xfrm>
            <a:off x="6599447" y="1774069"/>
            <a:ext cx="4860716" cy="1631216"/>
          </a:xfrm>
          <a:prstGeom prst="rect">
            <a:avLst/>
          </a:prstGeom>
          <a:solidFill>
            <a:srgbClr val="D9D9D9"/>
          </a:solidFill>
          <a:ln>
            <a:noFill/>
          </a:ln>
        </p:spPr>
        <p:txBody>
          <a:bodyPr wrap="square" rtlCol="0" anchor="ctr">
            <a:spAutoFit/>
          </a:bodyPr>
          <a:lstStyle/>
          <a:p>
            <a:pPr fontAlgn="ctr">
              <a:lnSpc>
                <a:spcPts val="2399"/>
              </a:lnSpc>
            </a:pPr>
            <a:r>
              <a:rPr lang="en-US" sz="1200" dirty="0" smtClean="0">
                <a:latin typeface="Huawei Sans" panose="020C0503030203020204" pitchFamily="34" charset="0"/>
              </a:rPr>
              <a:t>[R1]</a:t>
            </a:r>
            <a:r>
              <a:rPr lang="en-US" sz="1200" dirty="0" err="1" smtClean="0">
                <a:latin typeface="Huawei Sans" panose="020C0503030203020204" pitchFamily="34" charset="0"/>
              </a:rPr>
              <a:t>ipsec</a:t>
            </a:r>
            <a:r>
              <a:rPr lang="en-US" sz="1200" dirty="0" smtClean="0">
                <a:latin typeface="Huawei Sans" panose="020C0503030203020204" pitchFamily="34" charset="0"/>
              </a:rPr>
              <a:t> proposal R1</a:t>
            </a:r>
          </a:p>
          <a:p>
            <a:pPr fontAlgn="ctr">
              <a:lnSpc>
                <a:spcPts val="2399"/>
              </a:lnSpc>
            </a:pPr>
            <a:r>
              <a:rPr lang="en-US" sz="1200" dirty="0" smtClean="0">
                <a:latin typeface="Huawei Sans" panose="020C0503030203020204" pitchFamily="34" charset="0"/>
              </a:rPr>
              <a:t>[R1-ipsec-proposal-R1]transform </a:t>
            </a:r>
            <a:r>
              <a:rPr lang="en-US" sz="1200" dirty="0" err="1" smtClean="0">
                <a:latin typeface="Huawei Sans" panose="020C0503030203020204" pitchFamily="34" charset="0"/>
              </a:rPr>
              <a:t>esp</a:t>
            </a:r>
            <a:r>
              <a:rPr lang="en-US" sz="1200" dirty="0" smtClean="0">
                <a:latin typeface="Huawei Sans" panose="020C0503030203020204" pitchFamily="34" charset="0"/>
              </a:rPr>
              <a:t> </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399"/>
              </a:lnSpc>
            </a:pPr>
            <a:r>
              <a:rPr lang="en-US" sz="1200" dirty="0" smtClean="0">
                <a:latin typeface="Huawei Sans" panose="020C0503030203020204" pitchFamily="34" charset="0"/>
              </a:rPr>
              <a:t>[R1-ipsec-proposal-R1]encapsulation-mode tunnel </a:t>
            </a:r>
          </a:p>
          <a:p>
            <a:pPr fontAlgn="ctr">
              <a:lnSpc>
                <a:spcPts val="2399"/>
              </a:lnSpc>
            </a:pPr>
            <a:r>
              <a:rPr lang="en-US" sz="1200" dirty="0" smtClean="0">
                <a:latin typeface="Huawei Sans" panose="020C0503030203020204" pitchFamily="34" charset="0"/>
              </a:rPr>
              <a:t>[R1-ipsec-proposal-R1]</a:t>
            </a:r>
            <a:r>
              <a:rPr lang="en-US" sz="1200" dirty="0" err="1" smtClean="0">
                <a:latin typeface="Huawei Sans" panose="020C0503030203020204" pitchFamily="34" charset="0"/>
              </a:rPr>
              <a:t>esp</a:t>
            </a:r>
            <a:r>
              <a:rPr lang="en-US" sz="1200" dirty="0" smtClean="0">
                <a:latin typeface="Huawei Sans" panose="020C0503030203020204" pitchFamily="34" charset="0"/>
              </a:rPr>
              <a:t> authentication-algorithm sha1</a:t>
            </a:r>
          </a:p>
          <a:p>
            <a:pPr fontAlgn="ctr">
              <a:lnSpc>
                <a:spcPts val="2399"/>
              </a:lnSpc>
            </a:pPr>
            <a:r>
              <a:rPr lang="en-US" sz="1200" dirty="0" smtClean="0">
                <a:latin typeface="Huawei Sans" panose="020C0503030203020204" pitchFamily="34" charset="0"/>
              </a:rPr>
              <a:t>[R1-ipsec-proposal-R1]</a:t>
            </a:r>
            <a:r>
              <a:rPr lang="en-US" sz="1200" dirty="0" err="1" smtClean="0">
                <a:latin typeface="Huawei Sans" panose="020C0503030203020204" pitchFamily="34" charset="0"/>
              </a:rPr>
              <a:t>esp</a:t>
            </a:r>
            <a:r>
              <a:rPr lang="en-US" sz="1200" dirty="0" smtClean="0">
                <a:latin typeface="Huawei Sans" panose="020C0503030203020204" pitchFamily="34" charset="0"/>
              </a:rPr>
              <a:t> encryption-algorithm aes-256 </a:t>
            </a:r>
            <a:endParaRPr lang="en-US" sz="1200" dirty="0">
              <a:latin typeface="Huawei Sans" panose="020C0503030203020204" pitchFamily="34" charset="0"/>
            </a:endParaRPr>
          </a:p>
        </p:txBody>
      </p:sp>
      <p:sp>
        <p:nvSpPr>
          <p:cNvPr id="53" name="文本框 52"/>
          <p:cNvSpPr txBox="1"/>
          <p:nvPr/>
        </p:nvSpPr>
        <p:spPr>
          <a:xfrm>
            <a:off x="6524644" y="1416010"/>
            <a:ext cx="3446777" cy="276999"/>
          </a:xfrm>
          <a:prstGeom prst="rect">
            <a:avLst/>
          </a:prstGeom>
          <a:noFill/>
        </p:spPr>
        <p:txBody>
          <a:bodyPr wrap="none" rtlCol="0">
            <a:spAutoFit/>
          </a:bodyPr>
          <a:lstStyle/>
          <a:p>
            <a:pPr fontAlgn="ctr"/>
            <a:r>
              <a:rPr lang="en-US" sz="1200" b="1" dirty="0" smtClean="0">
                <a:solidFill>
                  <a:prstClr val="black"/>
                </a:solidFill>
                <a:latin typeface="Huawei Sans" panose="020C0503030203020204" pitchFamily="34" charset="0"/>
              </a:rPr>
              <a:t>R1 configuration - Create an IPsec proposal.</a:t>
            </a:r>
            <a:endParaRPr lang="en-US" sz="1200" b="1" dirty="0">
              <a:solidFill>
                <a:prstClr val="black"/>
              </a:solidFill>
              <a:latin typeface="Huawei Sans" panose="020C0503030203020204" pitchFamily="34" charset="0"/>
            </a:endParaRPr>
          </a:p>
        </p:txBody>
      </p:sp>
      <p:sp>
        <p:nvSpPr>
          <p:cNvPr id="54" name="文本框 53"/>
          <p:cNvSpPr txBox="1"/>
          <p:nvPr/>
        </p:nvSpPr>
        <p:spPr>
          <a:xfrm>
            <a:off x="6599447" y="4187527"/>
            <a:ext cx="4860716" cy="1015663"/>
          </a:xfrm>
          <a:prstGeom prst="rect">
            <a:avLst/>
          </a:prstGeom>
          <a:solidFill>
            <a:srgbClr val="D9D9D9"/>
          </a:solidFill>
          <a:ln>
            <a:noFill/>
          </a:ln>
        </p:spPr>
        <p:txBody>
          <a:bodyPr wrap="square" rtlCol="0" anchor="ctr">
            <a:spAutoFit/>
          </a:bodyPr>
          <a:lstStyle/>
          <a:p>
            <a:pPr fontAlgn="ctr">
              <a:lnSpc>
                <a:spcPts val="2399"/>
              </a:lnSpc>
            </a:pPr>
            <a:r>
              <a:rPr lang="en-US" sz="1200" dirty="0" smtClean="0">
                <a:latin typeface="Huawei Sans" panose="020C0503030203020204" pitchFamily="34" charset="0"/>
              </a:rPr>
              <a:t>[R1]</a:t>
            </a:r>
            <a:r>
              <a:rPr lang="en-US" sz="1200" dirty="0" err="1" smtClean="0">
                <a:latin typeface="Huawei Sans" panose="020C0503030203020204" pitchFamily="34" charset="0"/>
              </a:rPr>
              <a:t>acl</a:t>
            </a:r>
            <a:r>
              <a:rPr lang="en-US" sz="1200" dirty="0" smtClean="0">
                <a:latin typeface="Huawei Sans" panose="020C0503030203020204" pitchFamily="34" charset="0"/>
              </a:rPr>
              <a:t> number 3001</a:t>
            </a:r>
          </a:p>
          <a:p>
            <a:pPr fontAlgn="ctr">
              <a:lnSpc>
                <a:spcPts val="2399"/>
              </a:lnSpc>
            </a:pPr>
            <a:r>
              <a:rPr lang="en-US" sz="1200" dirty="0" smtClean="0">
                <a:latin typeface="Huawei Sans" panose="020C0503030203020204" pitchFamily="34" charset="0"/>
              </a:rPr>
              <a:t>[R1-acl-adv-3001]rule 1 permit </a:t>
            </a:r>
            <a:r>
              <a:rPr lang="en-US" sz="1200" dirty="0" err="1" smtClean="0">
                <a:latin typeface="Huawei Sans" panose="020C0503030203020204" pitchFamily="34" charset="0"/>
              </a:rPr>
              <a:t>ip</a:t>
            </a:r>
            <a:r>
              <a:rPr lang="en-US" sz="1200" dirty="0" smtClean="0">
                <a:latin typeface="Huawei Sans" panose="020C0503030203020204" pitchFamily="34" charset="0"/>
              </a:rPr>
              <a:t> source 10.1.1.0 0.0.0.255 destination 10.2.2.0 0.0.0.255</a:t>
            </a:r>
            <a:endParaRPr lang="en-US" sz="1200" dirty="0">
              <a:latin typeface="Huawei Sans" panose="020C0503030203020204" pitchFamily="34" charset="0"/>
            </a:endParaRPr>
          </a:p>
        </p:txBody>
      </p:sp>
      <p:sp>
        <p:nvSpPr>
          <p:cNvPr id="55" name="文本框 54"/>
          <p:cNvSpPr txBox="1"/>
          <p:nvPr/>
        </p:nvSpPr>
        <p:spPr>
          <a:xfrm>
            <a:off x="6524644" y="3605262"/>
            <a:ext cx="4412987" cy="461665"/>
          </a:xfrm>
          <a:prstGeom prst="rect">
            <a:avLst/>
          </a:prstGeom>
          <a:noFill/>
        </p:spPr>
        <p:txBody>
          <a:bodyPr wrap="square" rtlCol="0">
            <a:spAutoFit/>
          </a:bodyPr>
          <a:lstStyle/>
          <a:p>
            <a:pPr fontAlgn="ctr"/>
            <a:r>
              <a:rPr lang="en-US" sz="1200" b="1" dirty="0" smtClean="0">
                <a:solidFill>
                  <a:prstClr val="black"/>
                </a:solidFill>
                <a:latin typeface="Huawei Sans" panose="020C0503030203020204" pitchFamily="34" charset="0"/>
              </a:rPr>
              <a:t>R1 configuration - Create an ACL to match IPsec-protected data flows.</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Freeform 159"/>
          <p:cNvSpPr/>
          <p:nvPr/>
        </p:nvSpPr>
        <p:spPr>
          <a:xfrm flipH="1">
            <a:off x="4481227" y="2084733"/>
            <a:ext cx="1486008" cy="7767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Freeform 159"/>
          <p:cNvSpPr/>
          <p:nvPr/>
        </p:nvSpPr>
        <p:spPr>
          <a:xfrm flipH="1">
            <a:off x="985795" y="2079708"/>
            <a:ext cx="1486008" cy="7767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2" name="图片 4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682509" y="2368436"/>
            <a:ext cx="540000" cy="442800"/>
          </a:xfrm>
          <a:prstGeom prst="rect">
            <a:avLst/>
          </a:prstGeom>
        </p:spPr>
      </p:pic>
      <p:grpSp>
        <p:nvGrpSpPr>
          <p:cNvPr id="44" name="组合 43"/>
          <p:cNvGrpSpPr/>
          <p:nvPr/>
        </p:nvGrpSpPr>
        <p:grpSpPr>
          <a:xfrm>
            <a:off x="2530903" y="2006974"/>
            <a:ext cx="1830006" cy="1037460"/>
            <a:chOff x="6145175" y="2063830"/>
            <a:chExt cx="1830006" cy="1037460"/>
          </a:xfrm>
        </p:grpSpPr>
        <p:grpSp>
          <p:nvGrpSpPr>
            <p:cNvPr id="71" name="组合 35"/>
            <p:cNvGrpSpPr/>
            <p:nvPr/>
          </p:nvGrpSpPr>
          <p:grpSpPr>
            <a:xfrm>
              <a:off x="6145175" y="2063830"/>
              <a:ext cx="1830006" cy="1037460"/>
              <a:chOff x="3269076" y="1744970"/>
              <a:chExt cx="1860118" cy="1054529"/>
            </a:xfrm>
            <a:solidFill>
              <a:schemeClr val="bg1">
                <a:lumMod val="75000"/>
              </a:schemeClr>
            </a:solidFill>
          </p:grpSpPr>
          <p:sp>
            <p:nvSpPr>
              <p:cNvPr id="73" name="矩形 36"/>
              <p:cNvSpPr/>
              <p:nvPr/>
            </p:nvSpPr>
            <p:spPr>
              <a:xfrm>
                <a:off x="3495526" y="2457907"/>
                <a:ext cx="1426464" cy="3415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Oval 62"/>
              <p:cNvSpPr/>
              <p:nvPr/>
            </p:nvSpPr>
            <p:spPr bwMode="auto">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Oval 63"/>
              <p:cNvSpPr/>
              <p:nvPr/>
            </p:nvSpPr>
            <p:spPr bwMode="auto">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Oval 64"/>
              <p:cNvSpPr/>
              <p:nvPr/>
            </p:nvSpPr>
            <p:spPr bwMode="auto">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Oval 65"/>
              <p:cNvSpPr/>
              <p:nvPr/>
            </p:nvSpPr>
            <p:spPr bwMode="auto">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Oval 64"/>
              <p:cNvSpPr/>
              <p:nvPr/>
            </p:nvSpPr>
            <p:spPr bwMode="auto">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2" name="TextBox 46"/>
            <p:cNvSpPr txBox="1"/>
            <p:nvPr/>
          </p:nvSpPr>
          <p:spPr>
            <a:xfrm>
              <a:off x="6636766" y="2787575"/>
              <a:ext cx="832280"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Internet</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56" name="Can 45"/>
          <p:cNvSpPr/>
          <p:nvPr/>
        </p:nvSpPr>
        <p:spPr bwMode="auto">
          <a:xfrm rot="5400000">
            <a:off x="3365146" y="1320526"/>
            <a:ext cx="245885" cy="2531159"/>
          </a:xfrm>
          <a:prstGeom prst="can">
            <a:avLst>
              <a:gd name="adj" fmla="val 64511"/>
            </a:avLst>
          </a:prstGeom>
          <a:solidFill>
            <a:srgbClr val="BEE9EE"/>
          </a:solidFill>
          <a:ln w="12700" cap="flat" cmpd="sng" algn="ctr">
            <a:solidFill>
              <a:sysClr val="window" lastClr="FFFFFF"/>
            </a:solidFill>
            <a:prstDash val="solid"/>
            <a:miter lim="800000"/>
          </a:ln>
          <a:effectLst/>
        </p:spPr>
        <p:txBody>
          <a:bodyPr rtlCol="0" anchor="ctr"/>
          <a:lstStyle/>
          <a:p>
            <a:pPr algn="ctr" fontAlgn="ctr"/>
            <a:endParaRPr lang="en-US" altLang="zh-CN" kern="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TextBox 46"/>
          <p:cNvSpPr txBox="1"/>
          <p:nvPr/>
        </p:nvSpPr>
        <p:spPr>
          <a:xfrm>
            <a:off x="2912333" y="2426907"/>
            <a:ext cx="1241045" cy="307777"/>
          </a:xfrm>
          <a:prstGeom prst="rect">
            <a:avLst/>
          </a:prstGeom>
          <a:noFill/>
        </p:spPr>
        <p:txBody>
          <a:bodyPr wrap="none" rtlCol="0">
            <a:spAutoFit/>
          </a:bodyPr>
          <a:lstStyle/>
          <a:p>
            <a:pPr algn="ctr" fontAlgn="ctr"/>
            <a:r>
              <a:rPr lang="en-US" sz="1400" b="1" dirty="0" smtClean="0">
                <a:solidFill>
                  <a:schemeClr val="bg1">
                    <a:lumMod val="50000"/>
                  </a:schemeClr>
                </a:solidFill>
                <a:latin typeface="Huawei Sans" panose="020C0503030203020204" pitchFamily="34" charset="0"/>
              </a:rPr>
              <a:t>IPsec tunnel</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8" name="TextBox 63"/>
          <p:cNvSpPr txBox="1"/>
          <p:nvPr/>
        </p:nvSpPr>
        <p:spPr>
          <a:xfrm>
            <a:off x="1789110" y="2826395"/>
            <a:ext cx="365806"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59" name="图片 5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610629" y="2368436"/>
            <a:ext cx="540000" cy="442800"/>
          </a:xfrm>
          <a:prstGeom prst="rect">
            <a:avLst/>
          </a:prstGeom>
        </p:spPr>
      </p:pic>
      <p:sp>
        <p:nvSpPr>
          <p:cNvPr id="60" name="TextBox 63"/>
          <p:cNvSpPr txBox="1"/>
          <p:nvPr/>
        </p:nvSpPr>
        <p:spPr>
          <a:xfrm>
            <a:off x="4717231" y="2826395"/>
            <a:ext cx="365806"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1" name="TextBox 43"/>
          <p:cNvSpPr txBox="1"/>
          <p:nvPr/>
        </p:nvSpPr>
        <p:spPr>
          <a:xfrm>
            <a:off x="2157437" y="2006974"/>
            <a:ext cx="869149" cy="461665"/>
          </a:xfrm>
          <a:prstGeom prst="rect">
            <a:avLst/>
          </a:prstGeom>
          <a:noFill/>
        </p:spPr>
        <p:txBody>
          <a:bodyPr wrap="none" rtlCol="0">
            <a:spAutoFit/>
          </a:bodyPr>
          <a:lstStyle/>
          <a:p>
            <a:pPr fontAlgn="ctr"/>
            <a:r>
              <a:rPr lang="en-US" sz="1200" dirty="0" smtClean="0">
                <a:latin typeface="Huawei Sans" panose="020C0503030203020204" pitchFamily="34" charset="0"/>
              </a:rPr>
              <a:t>GE0/0/0</a:t>
            </a:r>
          </a:p>
          <a:p>
            <a:pPr fontAlgn="ctr"/>
            <a:r>
              <a:rPr lang="en-US" sz="1200" dirty="0" smtClean="0">
                <a:latin typeface="Huawei Sans" panose="020C0503030203020204" pitchFamily="34" charset="0"/>
              </a:rPr>
              <a:t>1.1.1.1/24</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2" name="TextBox 44"/>
          <p:cNvSpPr txBox="1"/>
          <p:nvPr/>
        </p:nvSpPr>
        <p:spPr>
          <a:xfrm>
            <a:off x="3848082" y="1995560"/>
            <a:ext cx="869149" cy="461665"/>
          </a:xfrm>
          <a:prstGeom prst="rect">
            <a:avLst/>
          </a:prstGeom>
          <a:noFill/>
        </p:spPr>
        <p:txBody>
          <a:bodyPr wrap="none" rtlCol="0">
            <a:spAutoFit/>
          </a:bodyPr>
          <a:lstStyle/>
          <a:p>
            <a:pPr algn="r" fontAlgn="ctr"/>
            <a:r>
              <a:rPr lang="en-US" sz="1200" dirty="0" smtClean="0">
                <a:latin typeface="Huawei Sans" panose="020C0503030203020204" pitchFamily="34" charset="0"/>
              </a:rPr>
              <a:t>GE0/0/0</a:t>
            </a:r>
          </a:p>
          <a:p>
            <a:pPr algn="r" fontAlgn="ctr"/>
            <a:r>
              <a:rPr lang="en-US" sz="1200" dirty="0" smtClean="0">
                <a:latin typeface="Huawei Sans" panose="020C0503030203020204" pitchFamily="34" charset="0"/>
              </a:rPr>
              <a:t>2.2.2.2/24</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63" name="组合 62"/>
          <p:cNvGrpSpPr/>
          <p:nvPr/>
        </p:nvGrpSpPr>
        <p:grpSpPr>
          <a:xfrm>
            <a:off x="1457101" y="2437278"/>
            <a:ext cx="220662" cy="297655"/>
            <a:chOff x="446088" y="4169570"/>
            <a:chExt cx="220662" cy="297655"/>
          </a:xfrm>
        </p:grpSpPr>
        <p:cxnSp>
          <p:nvCxnSpPr>
            <p:cNvPr id="69" name="直接连接符 68"/>
            <p:cNvCxnSpPr/>
            <p:nvPr/>
          </p:nvCxnSpPr>
          <p:spPr>
            <a:xfrm>
              <a:off x="446088" y="4321969"/>
              <a:ext cx="220662"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446088" y="4169570"/>
              <a:ext cx="0" cy="297655"/>
            </a:xfrm>
            <a:prstGeom prst="line">
              <a:avLst/>
            </a:prstGeom>
            <a:ln w="19050"/>
          </p:spPr>
          <p:style>
            <a:lnRef idx="1">
              <a:schemeClr val="accent1"/>
            </a:lnRef>
            <a:fillRef idx="0">
              <a:schemeClr val="accent1"/>
            </a:fillRef>
            <a:effectRef idx="0">
              <a:schemeClr val="accent1"/>
            </a:effectRef>
            <a:fontRef idx="minor">
              <a:schemeClr val="tx1"/>
            </a:fontRef>
          </p:style>
        </p:cxnSp>
      </p:grpSp>
      <p:grpSp>
        <p:nvGrpSpPr>
          <p:cNvPr id="64" name="组合 63"/>
          <p:cNvGrpSpPr/>
          <p:nvPr/>
        </p:nvGrpSpPr>
        <p:grpSpPr>
          <a:xfrm>
            <a:off x="5148047" y="2437278"/>
            <a:ext cx="220662" cy="297655"/>
            <a:chOff x="6857851" y="2427753"/>
            <a:chExt cx="220662" cy="297655"/>
          </a:xfrm>
        </p:grpSpPr>
        <p:cxnSp>
          <p:nvCxnSpPr>
            <p:cNvPr id="67" name="直接连接符 66"/>
            <p:cNvCxnSpPr/>
            <p:nvPr/>
          </p:nvCxnSpPr>
          <p:spPr>
            <a:xfrm>
              <a:off x="6857851" y="2580152"/>
              <a:ext cx="220662" cy="0"/>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7078513" y="2427753"/>
              <a:ext cx="0" cy="297655"/>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grpSp>
      <p:sp>
        <p:nvSpPr>
          <p:cNvPr id="65" name="TextBox 43"/>
          <p:cNvSpPr txBox="1"/>
          <p:nvPr/>
        </p:nvSpPr>
        <p:spPr>
          <a:xfrm>
            <a:off x="528873" y="2444776"/>
            <a:ext cx="955711" cy="276999"/>
          </a:xfrm>
          <a:prstGeom prst="rect">
            <a:avLst/>
          </a:prstGeom>
          <a:noFill/>
        </p:spPr>
        <p:txBody>
          <a:bodyPr wrap="none" rtlCol="0">
            <a:spAutoFit/>
          </a:bodyPr>
          <a:lstStyle/>
          <a:p>
            <a:pPr fontAlgn="ctr"/>
            <a:r>
              <a:rPr lang="en-US" sz="1200" dirty="0" smtClean="0">
                <a:latin typeface="Huawei Sans" panose="020C0503030203020204" pitchFamily="34" charset="0"/>
              </a:rPr>
              <a:t>10.1.1.0/24</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6" name="TextBox 43"/>
          <p:cNvSpPr txBox="1"/>
          <p:nvPr/>
        </p:nvSpPr>
        <p:spPr>
          <a:xfrm>
            <a:off x="5377859" y="2444776"/>
            <a:ext cx="955711" cy="276999"/>
          </a:xfrm>
          <a:prstGeom prst="rect">
            <a:avLst/>
          </a:prstGeom>
          <a:noFill/>
        </p:spPr>
        <p:txBody>
          <a:bodyPr wrap="none" rtlCol="0">
            <a:spAutoFit/>
          </a:bodyPr>
          <a:lstStyle/>
          <a:p>
            <a:pPr fontAlgn="ctr"/>
            <a:r>
              <a:rPr lang="en-US" sz="1200" dirty="0" smtClean="0">
                <a:latin typeface="Huawei Sans" panose="020C0503030203020204" pitchFamily="34" charset="0"/>
              </a:rPr>
              <a:t>10.2.2.0/24</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0" name="矩形 79"/>
          <p:cNvSpPr/>
          <p:nvPr/>
        </p:nvSpPr>
        <p:spPr>
          <a:xfrm>
            <a:off x="446463" y="3429000"/>
            <a:ext cx="5672988" cy="1631216"/>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285636" indent="-285636" fontAlgn="ctr">
              <a:lnSpc>
                <a:spcPts val="2399"/>
              </a:lnSpc>
              <a:buFont typeface="Arial" panose="020B0604020202020204" pitchFamily="34" charset="0"/>
              <a:buChar char="•"/>
            </a:pPr>
            <a:r>
              <a:rPr lang="en-US" sz="1200" dirty="0" smtClean="0">
                <a:latin typeface="Huawei Sans" panose="020C0503030203020204" pitchFamily="34" charset="0"/>
              </a:rPr>
              <a:t>Establish an ISAKMP IPsec VPN between two egress routers to implement communication between intranet subnets 10.1.1.0/24 and 10.2.2.0/24.</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marL="285636" indent="-285636" fontAlgn="ctr">
              <a:lnSpc>
                <a:spcPts val="2399"/>
              </a:lnSpc>
              <a:buFont typeface="Arial" panose="020B0604020202020204" pitchFamily="34" charset="0"/>
              <a:buChar char="•"/>
            </a:pPr>
            <a:r>
              <a:rPr lang="en-US" sz="1200" dirty="0" smtClean="0">
                <a:latin typeface="Huawei Sans" panose="020C0503030203020204" pitchFamily="34" charset="0"/>
              </a:rPr>
              <a:t>IPsec proposal parameters: ESP, tunnel mode, SHA1, AES-256</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marL="285636" indent="-285636" fontAlgn="ctr">
              <a:lnSpc>
                <a:spcPts val="2399"/>
              </a:lnSpc>
              <a:buFont typeface="Arial" panose="020B0604020202020204" pitchFamily="34" charset="0"/>
              <a:buChar char="•"/>
            </a:pPr>
            <a:r>
              <a:rPr lang="en-US" sz="1200" dirty="0" smtClean="0">
                <a:latin typeface="Huawei Sans" panose="020C0503030203020204" pitchFamily="34" charset="0"/>
              </a:rPr>
              <a:t>IKE peer parameters: IKEv1, main mode,</a:t>
            </a:r>
            <a:r>
              <a:rPr lang="en-US" sz="1200" b="1" dirty="0" smtClean="0">
                <a:solidFill>
                  <a:prstClr val="black"/>
                </a:solidFill>
                <a:latin typeface="Huawei Sans" panose="020C0503030203020204" pitchFamily="34" charset="0"/>
              </a:rPr>
              <a:t> </a:t>
            </a:r>
            <a:r>
              <a:rPr lang="en-US" sz="1200" dirty="0" smtClean="0">
                <a:solidFill>
                  <a:prstClr val="black"/>
                </a:solidFill>
                <a:latin typeface="Huawei Sans" panose="020C0503030203020204" pitchFamily="34" charset="0"/>
              </a:rPr>
              <a:t>PSK</a:t>
            </a:r>
            <a:r>
              <a:rPr lang="en-US" sz="1200" b="1" dirty="0" smtClean="0">
                <a:solidFill>
                  <a:prstClr val="black"/>
                </a:solidFill>
                <a:latin typeface="Huawei Sans" panose="020C0503030203020204" pitchFamily="34" charset="0"/>
              </a:rPr>
              <a:t> Huawei@123</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marL="285636" indent="-285636" fontAlgn="ctr">
              <a:lnSpc>
                <a:spcPts val="2399"/>
              </a:lnSpc>
              <a:buFont typeface="Arial" panose="020B0604020202020204" pitchFamily="34" charset="0"/>
              <a:buChar char="•"/>
            </a:pPr>
            <a:r>
              <a:rPr lang="en-US" sz="1200" dirty="0" smtClean="0">
                <a:solidFill>
                  <a:prstClr val="black"/>
                </a:solidFill>
                <a:latin typeface="Huawei Sans" panose="020C0503030203020204" pitchFamily="34" charset="0"/>
              </a:rPr>
              <a:t>IKE proposal parameters: SHA1, </a:t>
            </a:r>
            <a:r>
              <a:rPr lang="en-US" sz="1200" dirty="0" smtClean="0">
                <a:latin typeface="Huawei Sans" panose="020C0503030203020204" pitchFamily="34" charset="0"/>
              </a:rPr>
              <a:t>AES-256, DH group 1</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201913340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IPsec VPN Configuration Example (3)</a:t>
            </a:r>
            <a:endParaRPr lang="en-US" altLang="zh-CN" dirty="0">
              <a:sym typeface="Huawei Sans" panose="020C0503030203020204" pitchFamily="34" charset="0"/>
            </a:endParaRPr>
          </a:p>
        </p:txBody>
      </p:sp>
      <p:sp>
        <p:nvSpPr>
          <p:cNvPr id="52" name="文本框 51"/>
          <p:cNvSpPr txBox="1"/>
          <p:nvPr/>
        </p:nvSpPr>
        <p:spPr>
          <a:xfrm>
            <a:off x="6547327" y="1357864"/>
            <a:ext cx="4860716" cy="1323439"/>
          </a:xfrm>
          <a:prstGeom prst="rect">
            <a:avLst/>
          </a:prstGeom>
          <a:solidFill>
            <a:srgbClr val="D9D9D9"/>
          </a:solidFill>
          <a:ln>
            <a:noFill/>
          </a:ln>
        </p:spPr>
        <p:txBody>
          <a:bodyPr wrap="square" rtlCol="0" anchor="ctr">
            <a:spAutoFit/>
          </a:bodyPr>
          <a:lstStyle/>
          <a:p>
            <a:pPr fontAlgn="ctr">
              <a:lnSpc>
                <a:spcPts val="2399"/>
              </a:lnSpc>
            </a:pPr>
            <a:r>
              <a:rPr lang="en-US" sz="1200" dirty="0" smtClean="0">
                <a:latin typeface="Huawei Sans" panose="020C0503030203020204" pitchFamily="34" charset="0"/>
              </a:rPr>
              <a:t>[R1]</a:t>
            </a:r>
            <a:r>
              <a:rPr lang="en-US" sz="1200" dirty="0" err="1" smtClean="0">
                <a:latin typeface="Huawei Sans" panose="020C0503030203020204" pitchFamily="34" charset="0"/>
              </a:rPr>
              <a:t>ipsec</a:t>
            </a:r>
            <a:r>
              <a:rPr lang="en-US" sz="1200" dirty="0" smtClean="0">
                <a:latin typeface="Huawei Sans" panose="020C0503030203020204" pitchFamily="34" charset="0"/>
              </a:rPr>
              <a:t> policy R1 10 </a:t>
            </a:r>
            <a:r>
              <a:rPr lang="en-US" sz="1200" dirty="0" err="1" smtClean="0">
                <a:latin typeface="Huawei Sans" panose="020C0503030203020204" pitchFamily="34" charset="0"/>
              </a:rPr>
              <a:t>isakmp</a:t>
            </a:r>
            <a:r>
              <a:rPr lang="en-US" sz="1200" dirty="0" smtClean="0">
                <a:latin typeface="Huawei Sans" panose="020C0503030203020204" pitchFamily="34" charset="0"/>
              </a:rPr>
              <a:t> </a:t>
            </a:r>
          </a:p>
          <a:p>
            <a:pPr fontAlgn="ctr">
              <a:lnSpc>
                <a:spcPts val="2399"/>
              </a:lnSpc>
            </a:pPr>
            <a:r>
              <a:rPr lang="en-US" sz="1200" dirty="0" smtClean="0">
                <a:latin typeface="Huawei Sans" panose="020C0503030203020204" pitchFamily="34" charset="0"/>
              </a:rPr>
              <a:t>[R1-ipsec-policy-isakmp-R1-10]security </a:t>
            </a:r>
            <a:r>
              <a:rPr lang="en-US" sz="1200" dirty="0" err="1" smtClean="0">
                <a:latin typeface="Huawei Sans" panose="020C0503030203020204" pitchFamily="34" charset="0"/>
              </a:rPr>
              <a:t>acl</a:t>
            </a:r>
            <a:r>
              <a:rPr lang="en-US" sz="1200" dirty="0" smtClean="0">
                <a:latin typeface="Huawei Sans" panose="020C0503030203020204" pitchFamily="34" charset="0"/>
              </a:rPr>
              <a:t> 3001</a:t>
            </a:r>
          </a:p>
          <a:p>
            <a:pPr fontAlgn="ctr">
              <a:lnSpc>
                <a:spcPts val="2399"/>
              </a:lnSpc>
            </a:pPr>
            <a:r>
              <a:rPr lang="en-US" sz="1200" dirty="0" smtClean="0">
                <a:latin typeface="Huawei Sans" panose="020C0503030203020204" pitchFamily="34" charset="0"/>
              </a:rPr>
              <a:t>[R1-ipsec-policy-isakmp-R1-10]proposal R1</a:t>
            </a:r>
          </a:p>
          <a:p>
            <a:pPr fontAlgn="ctr">
              <a:lnSpc>
                <a:spcPts val="2399"/>
              </a:lnSpc>
            </a:pPr>
            <a:r>
              <a:rPr lang="en-US" sz="1200" dirty="0" smtClean="0">
                <a:latin typeface="Huawei Sans" panose="020C0503030203020204" pitchFamily="34" charset="0"/>
              </a:rPr>
              <a:t>[R1-ipsec-policy-isakmp-R1-10]</a:t>
            </a:r>
            <a:r>
              <a:rPr lang="en-US" sz="1200" dirty="0" err="1" smtClean="0">
                <a:latin typeface="Huawei Sans" panose="020C0503030203020204" pitchFamily="34" charset="0"/>
              </a:rPr>
              <a:t>ike</a:t>
            </a:r>
            <a:r>
              <a:rPr lang="en-US" sz="1200" dirty="0" smtClean="0">
                <a:latin typeface="Huawei Sans" panose="020C0503030203020204" pitchFamily="34" charset="0"/>
              </a:rPr>
              <a:t>-peer 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p:cNvSpPr txBox="1"/>
          <p:nvPr/>
        </p:nvSpPr>
        <p:spPr>
          <a:xfrm>
            <a:off x="6465450" y="1052879"/>
            <a:ext cx="3241593" cy="276999"/>
          </a:xfrm>
          <a:prstGeom prst="rect">
            <a:avLst/>
          </a:prstGeom>
          <a:noFill/>
        </p:spPr>
        <p:txBody>
          <a:bodyPr wrap="none" rtlCol="0">
            <a:spAutoFit/>
          </a:bodyPr>
          <a:lstStyle/>
          <a:p>
            <a:pPr fontAlgn="ctr"/>
            <a:r>
              <a:rPr lang="en-US" sz="1200" b="1" dirty="0" smtClean="0">
                <a:solidFill>
                  <a:prstClr val="black"/>
                </a:solidFill>
                <a:latin typeface="Huawei Sans" panose="020C0503030203020204" pitchFamily="34" charset="0"/>
              </a:rPr>
              <a:t>R1 configuration - Create an IPsec policy.</a:t>
            </a:r>
            <a:endParaRPr lang="en-US" sz="1200" b="1" dirty="0">
              <a:solidFill>
                <a:prstClr val="black"/>
              </a:solidFill>
              <a:latin typeface="Huawei Sans" panose="020C0503030203020204" pitchFamily="34" charset="0"/>
            </a:endParaRPr>
          </a:p>
        </p:txBody>
      </p:sp>
      <p:sp>
        <p:nvSpPr>
          <p:cNvPr id="54" name="文本框 53"/>
          <p:cNvSpPr txBox="1"/>
          <p:nvPr/>
        </p:nvSpPr>
        <p:spPr>
          <a:xfrm>
            <a:off x="6547327" y="3175533"/>
            <a:ext cx="4860716" cy="276999"/>
          </a:xfrm>
          <a:prstGeom prst="rect">
            <a:avLst/>
          </a:prstGeom>
          <a:solidFill>
            <a:srgbClr val="D9D9D9"/>
          </a:solidFill>
          <a:ln>
            <a:noFill/>
          </a:ln>
        </p:spPr>
        <p:txBody>
          <a:bodyPr wrap="square" rtlCol="0" anchor="ctr">
            <a:spAutoFit/>
          </a:bodyPr>
          <a:lstStyle/>
          <a:p>
            <a:pPr fontAlgn="ctr"/>
            <a:r>
              <a:rPr lang="en-US" sz="1200" dirty="0" smtClean="0">
                <a:latin typeface="Huawei Sans" panose="020C0503030203020204" pitchFamily="34" charset="0"/>
              </a:rPr>
              <a:t>[R1-GigabitEthernet0/0/0]</a:t>
            </a:r>
            <a:r>
              <a:rPr lang="en-US" sz="1200" dirty="0" err="1" smtClean="0">
                <a:latin typeface="Huawei Sans" panose="020C0503030203020204" pitchFamily="34" charset="0"/>
              </a:rPr>
              <a:t>ipsec</a:t>
            </a:r>
            <a:r>
              <a:rPr lang="en-US" sz="1200" dirty="0" smtClean="0">
                <a:latin typeface="Huawei Sans" panose="020C0503030203020204" pitchFamily="34" charset="0"/>
              </a:rPr>
              <a:t> policy R1 </a:t>
            </a:r>
            <a:endParaRPr lang="en-US" sz="1200" dirty="0">
              <a:latin typeface="Huawei Sans" panose="020C0503030203020204" pitchFamily="34" charset="0"/>
            </a:endParaRPr>
          </a:p>
        </p:txBody>
      </p:sp>
      <p:sp>
        <p:nvSpPr>
          <p:cNvPr id="55" name="文本框 54"/>
          <p:cNvSpPr txBox="1"/>
          <p:nvPr/>
        </p:nvSpPr>
        <p:spPr>
          <a:xfrm>
            <a:off x="6465450" y="2777245"/>
            <a:ext cx="3239990" cy="276999"/>
          </a:xfrm>
          <a:prstGeom prst="rect">
            <a:avLst/>
          </a:prstGeom>
          <a:noFill/>
        </p:spPr>
        <p:txBody>
          <a:bodyPr wrap="none" rtlCol="0">
            <a:spAutoFit/>
          </a:bodyPr>
          <a:lstStyle/>
          <a:p>
            <a:pPr fontAlgn="ctr"/>
            <a:r>
              <a:rPr lang="en-US" sz="1200" b="1" dirty="0" smtClean="0">
                <a:solidFill>
                  <a:prstClr val="black"/>
                </a:solidFill>
                <a:latin typeface="Huawei Sans" panose="020C0503030203020204" pitchFamily="34" charset="0"/>
              </a:rPr>
              <a:t>R1 configuration - Apply the IPsec policy.</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p:cNvSpPr/>
          <p:nvPr/>
        </p:nvSpPr>
        <p:spPr>
          <a:xfrm>
            <a:off x="6547327" y="3514088"/>
            <a:ext cx="5395373" cy="2554545"/>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285636" indent="-285636" fontAlgn="ctr">
              <a:lnSpc>
                <a:spcPts val="2399"/>
              </a:lnSpc>
              <a:buFont typeface="Arial" panose="020B0604020202020204" pitchFamily="34" charset="0"/>
              <a:buChar char="•"/>
            </a:pPr>
            <a:r>
              <a:rPr lang="en-US" sz="1200" dirty="0" smtClean="0">
                <a:latin typeface="Huawei Sans" panose="020C0503030203020204" pitchFamily="34" charset="0"/>
              </a:rPr>
              <a:t>The configurations of R1 and R2 are similar. The difference lies in the traffic matching ACLs and remote address in the </a:t>
            </a:r>
            <a:r>
              <a:rPr lang="en-US" sz="1200" b="1" dirty="0" err="1" smtClean="0">
                <a:latin typeface="Huawei Sans" panose="020C0503030203020204" pitchFamily="34" charset="0"/>
              </a:rPr>
              <a:t>ike</a:t>
            </a:r>
            <a:r>
              <a:rPr lang="en-US" sz="1200" b="1" dirty="0" smtClean="0">
                <a:latin typeface="Huawei Sans" panose="020C0503030203020204" pitchFamily="34" charset="0"/>
              </a:rPr>
              <a:t> peer</a:t>
            </a:r>
            <a:r>
              <a:rPr lang="en-US" sz="1200" dirty="0" smtClean="0">
                <a:latin typeface="Huawei Sans" panose="020C0503030203020204" pitchFamily="34" charset="0"/>
              </a:rPr>
              <a:t> command.</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marL="285636" indent="-285636" fontAlgn="ctr">
              <a:lnSpc>
                <a:spcPts val="2399"/>
              </a:lnSpc>
              <a:buFont typeface="Arial" panose="020B0604020202020204" pitchFamily="34" charset="0"/>
              <a:buChar char="•"/>
            </a:pPr>
            <a:r>
              <a:rPr lang="en-US" sz="1200" dirty="0" smtClean="0">
                <a:latin typeface="Huawei Sans" panose="020C0503030203020204" pitchFamily="34" charset="0"/>
              </a:rPr>
              <a:t>Note that the IP addresses of GE0/0/0 interfaces on R1 and R2 must be reachable.</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marL="285636" indent="-285636" fontAlgn="ctr">
              <a:lnSpc>
                <a:spcPts val="2399"/>
              </a:lnSpc>
              <a:buFont typeface="Arial" panose="020B0604020202020204" pitchFamily="34" charset="0"/>
              <a:buChar char="•"/>
            </a:pPr>
            <a:r>
              <a:rPr lang="en-US" sz="1200" dirty="0" smtClean="0">
                <a:latin typeface="Huawei Sans" panose="020C0503030203020204" pitchFamily="34" charset="0"/>
              </a:rPr>
              <a:t>R1 and R2 need to use specific static routes (to the remote network segment) or default routes to ensure that traffic destined for the remote network segment passes through GE0/0/0 so that IPsec VPN negotiation can be triggered.</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39" name="矩形 38"/>
          <p:cNvSpPr/>
          <p:nvPr/>
        </p:nvSpPr>
        <p:spPr>
          <a:xfrm>
            <a:off x="446464" y="3429000"/>
            <a:ext cx="5602648" cy="1631216"/>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285636" indent="-285636" fontAlgn="ctr">
              <a:lnSpc>
                <a:spcPts val="2399"/>
              </a:lnSpc>
              <a:buFont typeface="Arial" panose="020B0604020202020204" pitchFamily="34" charset="0"/>
              <a:buChar char="•"/>
            </a:pPr>
            <a:r>
              <a:rPr lang="en-US" sz="1200" dirty="0" smtClean="0">
                <a:latin typeface="Huawei Sans" panose="020C0503030203020204" pitchFamily="34" charset="0"/>
              </a:rPr>
              <a:t>Establish an ISAKMP IPsec VPN between two egress routers to implement communication between intranet subnets 10.1.1.0/24 and 10.2.2.0/24.</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marL="285636" indent="-285636" fontAlgn="ctr">
              <a:lnSpc>
                <a:spcPts val="2399"/>
              </a:lnSpc>
              <a:buFont typeface="Arial" panose="020B0604020202020204" pitchFamily="34" charset="0"/>
              <a:buChar char="•"/>
            </a:pPr>
            <a:r>
              <a:rPr lang="en-US" sz="1200" dirty="0" smtClean="0">
                <a:latin typeface="Huawei Sans" panose="020C0503030203020204" pitchFamily="34" charset="0"/>
              </a:rPr>
              <a:t>IPsec proposal parameters: ESP, tunnel mode, SHA1, AES-256</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marL="285636" indent="-285636" fontAlgn="ctr">
              <a:lnSpc>
                <a:spcPts val="2399"/>
              </a:lnSpc>
              <a:buFont typeface="Arial" panose="020B0604020202020204" pitchFamily="34" charset="0"/>
              <a:buChar char="•"/>
            </a:pPr>
            <a:r>
              <a:rPr lang="en-US" sz="1200" dirty="0" smtClean="0">
                <a:latin typeface="Huawei Sans" panose="020C0503030203020204" pitchFamily="34" charset="0"/>
              </a:rPr>
              <a:t>IKE peer parameters: IKEv1, main mode,</a:t>
            </a:r>
            <a:r>
              <a:rPr lang="en-US" sz="1200" b="1" dirty="0" smtClean="0">
                <a:solidFill>
                  <a:prstClr val="black"/>
                </a:solidFill>
                <a:latin typeface="Huawei Sans" panose="020C0503030203020204" pitchFamily="34" charset="0"/>
              </a:rPr>
              <a:t> </a:t>
            </a:r>
            <a:r>
              <a:rPr lang="en-US" sz="1200" dirty="0" smtClean="0">
                <a:solidFill>
                  <a:prstClr val="black"/>
                </a:solidFill>
                <a:latin typeface="Huawei Sans" panose="020C0503030203020204" pitchFamily="34" charset="0"/>
              </a:rPr>
              <a:t>PSK</a:t>
            </a:r>
            <a:r>
              <a:rPr lang="en-US" sz="1200" b="1" dirty="0" smtClean="0">
                <a:solidFill>
                  <a:prstClr val="black"/>
                </a:solidFill>
                <a:latin typeface="Huawei Sans" panose="020C0503030203020204" pitchFamily="34" charset="0"/>
              </a:rPr>
              <a:t> Huawei@123</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marL="285636" indent="-285636" fontAlgn="ctr">
              <a:lnSpc>
                <a:spcPts val="2399"/>
              </a:lnSpc>
              <a:buFont typeface="Arial" panose="020B0604020202020204" pitchFamily="34" charset="0"/>
              <a:buChar char="•"/>
            </a:pPr>
            <a:r>
              <a:rPr lang="en-US" sz="1200" dirty="0" smtClean="0">
                <a:solidFill>
                  <a:prstClr val="black"/>
                </a:solidFill>
                <a:latin typeface="Huawei Sans" panose="020C0503030203020204" pitchFamily="34" charset="0"/>
              </a:rPr>
              <a:t>IKE proposal parameters: SHA1, </a:t>
            </a:r>
            <a:r>
              <a:rPr lang="en-US" sz="1200" dirty="0" smtClean="0">
                <a:latin typeface="Huawei Sans" panose="020C0503030203020204" pitchFamily="34" charset="0"/>
              </a:rPr>
              <a:t>AES-256, DH group 1</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41" name="Freeform 159"/>
          <p:cNvSpPr/>
          <p:nvPr/>
        </p:nvSpPr>
        <p:spPr>
          <a:xfrm flipH="1">
            <a:off x="4481227" y="2084733"/>
            <a:ext cx="1486008" cy="7767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Freeform 159"/>
          <p:cNvSpPr/>
          <p:nvPr/>
        </p:nvSpPr>
        <p:spPr>
          <a:xfrm flipH="1">
            <a:off x="985795" y="2079708"/>
            <a:ext cx="1486008" cy="7767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4" name="图片 4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682509" y="2368436"/>
            <a:ext cx="540000" cy="442800"/>
          </a:xfrm>
          <a:prstGeom prst="rect">
            <a:avLst/>
          </a:prstGeom>
        </p:spPr>
      </p:pic>
      <p:grpSp>
        <p:nvGrpSpPr>
          <p:cNvPr id="56" name="组合 55"/>
          <p:cNvGrpSpPr/>
          <p:nvPr/>
        </p:nvGrpSpPr>
        <p:grpSpPr>
          <a:xfrm>
            <a:off x="2530903" y="2006974"/>
            <a:ext cx="1830006" cy="1037460"/>
            <a:chOff x="6145175" y="2063830"/>
            <a:chExt cx="1830006" cy="1037460"/>
          </a:xfrm>
        </p:grpSpPr>
        <p:grpSp>
          <p:nvGrpSpPr>
            <p:cNvPr id="72" name="组合 35"/>
            <p:cNvGrpSpPr/>
            <p:nvPr/>
          </p:nvGrpSpPr>
          <p:grpSpPr>
            <a:xfrm>
              <a:off x="6145175" y="2063830"/>
              <a:ext cx="1830006" cy="1037460"/>
              <a:chOff x="3269076" y="1744970"/>
              <a:chExt cx="1860118" cy="1054529"/>
            </a:xfrm>
            <a:solidFill>
              <a:schemeClr val="bg1">
                <a:lumMod val="75000"/>
              </a:schemeClr>
            </a:solidFill>
          </p:grpSpPr>
          <p:sp>
            <p:nvSpPr>
              <p:cNvPr id="74" name="矩形 36"/>
              <p:cNvSpPr/>
              <p:nvPr/>
            </p:nvSpPr>
            <p:spPr>
              <a:xfrm>
                <a:off x="3495526" y="2457907"/>
                <a:ext cx="1426464" cy="3415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Oval 62"/>
              <p:cNvSpPr/>
              <p:nvPr/>
            </p:nvSpPr>
            <p:spPr bwMode="auto">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Oval 63"/>
              <p:cNvSpPr/>
              <p:nvPr/>
            </p:nvSpPr>
            <p:spPr bwMode="auto">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Oval 64"/>
              <p:cNvSpPr/>
              <p:nvPr/>
            </p:nvSpPr>
            <p:spPr bwMode="auto">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Oval 65"/>
              <p:cNvSpPr/>
              <p:nvPr/>
            </p:nvSpPr>
            <p:spPr bwMode="auto">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Oval 64"/>
              <p:cNvSpPr/>
              <p:nvPr/>
            </p:nvSpPr>
            <p:spPr bwMode="auto">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3" name="TextBox 46"/>
            <p:cNvSpPr txBox="1"/>
            <p:nvPr/>
          </p:nvSpPr>
          <p:spPr>
            <a:xfrm>
              <a:off x="6636766" y="2787575"/>
              <a:ext cx="832280"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Internet</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57" name="Can 45"/>
          <p:cNvSpPr/>
          <p:nvPr/>
        </p:nvSpPr>
        <p:spPr bwMode="auto">
          <a:xfrm rot="5400000">
            <a:off x="3365146" y="1320526"/>
            <a:ext cx="245885" cy="2531159"/>
          </a:xfrm>
          <a:prstGeom prst="can">
            <a:avLst>
              <a:gd name="adj" fmla="val 64511"/>
            </a:avLst>
          </a:prstGeom>
          <a:solidFill>
            <a:srgbClr val="BEE9EE"/>
          </a:solidFill>
          <a:ln w="12700" cap="flat" cmpd="sng" algn="ctr">
            <a:solidFill>
              <a:sysClr val="window" lastClr="FFFFFF"/>
            </a:solidFill>
            <a:prstDash val="solid"/>
            <a:miter lim="800000"/>
          </a:ln>
          <a:effectLst/>
        </p:spPr>
        <p:txBody>
          <a:bodyPr rtlCol="0" anchor="ctr"/>
          <a:lstStyle/>
          <a:p>
            <a:pPr algn="ctr" fontAlgn="ctr"/>
            <a:endParaRPr lang="en-US" altLang="zh-CN" kern="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TextBox 46"/>
          <p:cNvSpPr txBox="1"/>
          <p:nvPr/>
        </p:nvSpPr>
        <p:spPr>
          <a:xfrm>
            <a:off x="2912333" y="2426907"/>
            <a:ext cx="1241045" cy="307777"/>
          </a:xfrm>
          <a:prstGeom prst="rect">
            <a:avLst/>
          </a:prstGeom>
          <a:noFill/>
        </p:spPr>
        <p:txBody>
          <a:bodyPr wrap="none" rtlCol="0">
            <a:spAutoFit/>
          </a:bodyPr>
          <a:lstStyle/>
          <a:p>
            <a:pPr algn="ctr" fontAlgn="ctr"/>
            <a:r>
              <a:rPr lang="en-US" sz="1400" b="1" dirty="0" smtClean="0">
                <a:solidFill>
                  <a:schemeClr val="bg1">
                    <a:lumMod val="50000"/>
                  </a:schemeClr>
                </a:solidFill>
                <a:latin typeface="Huawei Sans" panose="020C0503030203020204" pitchFamily="34" charset="0"/>
              </a:rPr>
              <a:t>IPsec tunnel</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9" name="TextBox 63"/>
          <p:cNvSpPr txBox="1"/>
          <p:nvPr/>
        </p:nvSpPr>
        <p:spPr>
          <a:xfrm>
            <a:off x="1789110" y="2826395"/>
            <a:ext cx="365806"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60" name="图片 5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610629" y="2368436"/>
            <a:ext cx="540000" cy="442800"/>
          </a:xfrm>
          <a:prstGeom prst="rect">
            <a:avLst/>
          </a:prstGeom>
        </p:spPr>
      </p:pic>
      <p:sp>
        <p:nvSpPr>
          <p:cNvPr id="61" name="TextBox 63"/>
          <p:cNvSpPr txBox="1"/>
          <p:nvPr/>
        </p:nvSpPr>
        <p:spPr>
          <a:xfrm>
            <a:off x="4717231" y="2826395"/>
            <a:ext cx="365806"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2" name="TextBox 43"/>
          <p:cNvSpPr txBox="1"/>
          <p:nvPr/>
        </p:nvSpPr>
        <p:spPr>
          <a:xfrm>
            <a:off x="2157437" y="2006974"/>
            <a:ext cx="869149" cy="461665"/>
          </a:xfrm>
          <a:prstGeom prst="rect">
            <a:avLst/>
          </a:prstGeom>
          <a:noFill/>
        </p:spPr>
        <p:txBody>
          <a:bodyPr wrap="none" rtlCol="0">
            <a:spAutoFit/>
          </a:bodyPr>
          <a:lstStyle/>
          <a:p>
            <a:pPr fontAlgn="ctr"/>
            <a:r>
              <a:rPr lang="en-US" sz="1200" dirty="0" smtClean="0">
                <a:latin typeface="Huawei Sans" panose="020C0503030203020204" pitchFamily="34" charset="0"/>
              </a:rPr>
              <a:t>GE0/0/0</a:t>
            </a:r>
          </a:p>
          <a:p>
            <a:pPr fontAlgn="ctr"/>
            <a:r>
              <a:rPr lang="en-US" sz="1200" dirty="0" smtClean="0">
                <a:latin typeface="Huawei Sans" panose="020C0503030203020204" pitchFamily="34" charset="0"/>
              </a:rPr>
              <a:t>1.1.1.1/24</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TextBox 44"/>
          <p:cNvSpPr txBox="1"/>
          <p:nvPr/>
        </p:nvSpPr>
        <p:spPr>
          <a:xfrm>
            <a:off x="3824009" y="2006974"/>
            <a:ext cx="869149" cy="461665"/>
          </a:xfrm>
          <a:prstGeom prst="rect">
            <a:avLst/>
          </a:prstGeom>
          <a:noFill/>
        </p:spPr>
        <p:txBody>
          <a:bodyPr wrap="none" rtlCol="0">
            <a:spAutoFit/>
          </a:bodyPr>
          <a:lstStyle/>
          <a:p>
            <a:pPr algn="r" fontAlgn="ctr"/>
            <a:r>
              <a:rPr lang="en-US" sz="1200" dirty="0" smtClean="0">
                <a:latin typeface="Huawei Sans" panose="020C0503030203020204" pitchFamily="34" charset="0"/>
              </a:rPr>
              <a:t>GE0/0/0</a:t>
            </a:r>
          </a:p>
          <a:p>
            <a:pPr algn="r" fontAlgn="ctr"/>
            <a:r>
              <a:rPr lang="en-US" sz="1200" dirty="0" smtClean="0">
                <a:latin typeface="Huawei Sans" panose="020C0503030203020204" pitchFamily="34" charset="0"/>
              </a:rPr>
              <a:t>2.2.2.2/24</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64" name="组合 63"/>
          <p:cNvGrpSpPr/>
          <p:nvPr/>
        </p:nvGrpSpPr>
        <p:grpSpPr>
          <a:xfrm>
            <a:off x="1457101" y="2437278"/>
            <a:ext cx="220662" cy="297655"/>
            <a:chOff x="446088" y="4169570"/>
            <a:chExt cx="220662" cy="297655"/>
          </a:xfrm>
        </p:grpSpPr>
        <p:cxnSp>
          <p:nvCxnSpPr>
            <p:cNvPr id="70" name="直接连接符 69"/>
            <p:cNvCxnSpPr/>
            <p:nvPr/>
          </p:nvCxnSpPr>
          <p:spPr>
            <a:xfrm>
              <a:off x="446088" y="4321969"/>
              <a:ext cx="220662"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446088" y="4169570"/>
              <a:ext cx="0" cy="297655"/>
            </a:xfrm>
            <a:prstGeom prst="line">
              <a:avLst/>
            </a:prstGeom>
            <a:ln w="19050"/>
          </p:spPr>
          <p:style>
            <a:lnRef idx="1">
              <a:schemeClr val="accent1"/>
            </a:lnRef>
            <a:fillRef idx="0">
              <a:schemeClr val="accent1"/>
            </a:fillRef>
            <a:effectRef idx="0">
              <a:schemeClr val="accent1"/>
            </a:effectRef>
            <a:fontRef idx="minor">
              <a:schemeClr val="tx1"/>
            </a:fontRef>
          </p:style>
        </p:cxnSp>
      </p:grpSp>
      <p:grpSp>
        <p:nvGrpSpPr>
          <p:cNvPr id="65" name="组合 64"/>
          <p:cNvGrpSpPr/>
          <p:nvPr/>
        </p:nvGrpSpPr>
        <p:grpSpPr>
          <a:xfrm>
            <a:off x="5148047" y="2437278"/>
            <a:ext cx="220662" cy="297655"/>
            <a:chOff x="6857851" y="2427753"/>
            <a:chExt cx="220662" cy="297655"/>
          </a:xfrm>
        </p:grpSpPr>
        <p:cxnSp>
          <p:nvCxnSpPr>
            <p:cNvPr id="68" name="直接连接符 67"/>
            <p:cNvCxnSpPr/>
            <p:nvPr/>
          </p:nvCxnSpPr>
          <p:spPr>
            <a:xfrm>
              <a:off x="6857851" y="2580152"/>
              <a:ext cx="220662" cy="0"/>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7078513" y="2427753"/>
              <a:ext cx="0" cy="297655"/>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grpSp>
      <p:sp>
        <p:nvSpPr>
          <p:cNvPr id="66" name="TextBox 43"/>
          <p:cNvSpPr txBox="1"/>
          <p:nvPr/>
        </p:nvSpPr>
        <p:spPr>
          <a:xfrm>
            <a:off x="528873" y="2444776"/>
            <a:ext cx="955711" cy="276999"/>
          </a:xfrm>
          <a:prstGeom prst="rect">
            <a:avLst/>
          </a:prstGeom>
          <a:noFill/>
        </p:spPr>
        <p:txBody>
          <a:bodyPr wrap="none" rtlCol="0">
            <a:spAutoFit/>
          </a:bodyPr>
          <a:lstStyle/>
          <a:p>
            <a:pPr fontAlgn="ctr"/>
            <a:r>
              <a:rPr lang="en-US" sz="1200" dirty="0" smtClean="0">
                <a:latin typeface="Huawei Sans" panose="020C0503030203020204" pitchFamily="34" charset="0"/>
              </a:rPr>
              <a:t>10.1.1.0/24</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7" name="TextBox 43"/>
          <p:cNvSpPr txBox="1"/>
          <p:nvPr/>
        </p:nvSpPr>
        <p:spPr>
          <a:xfrm>
            <a:off x="5377859" y="2444776"/>
            <a:ext cx="955711" cy="276999"/>
          </a:xfrm>
          <a:prstGeom prst="rect">
            <a:avLst/>
          </a:prstGeom>
          <a:noFill/>
        </p:spPr>
        <p:txBody>
          <a:bodyPr wrap="none" rtlCol="0">
            <a:spAutoFit/>
          </a:bodyPr>
          <a:lstStyle/>
          <a:p>
            <a:pPr fontAlgn="ctr"/>
            <a:r>
              <a:rPr lang="en-US" sz="1200" dirty="0" smtClean="0">
                <a:latin typeface="Huawei Sans" panose="020C0503030203020204" pitchFamily="34" charset="0"/>
              </a:rPr>
              <a:t>10.2.2.0/24</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16756170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IPsec VPN Configuration Example (4)</a:t>
            </a:r>
            <a:endParaRPr lang="en-US" altLang="zh-CN" dirty="0">
              <a:sym typeface="Huawei Sans" panose="020C0503030203020204" pitchFamily="34" charset="0"/>
            </a:endParaRPr>
          </a:p>
        </p:txBody>
      </p:sp>
      <p:sp>
        <p:nvSpPr>
          <p:cNvPr id="52" name="文本框 51"/>
          <p:cNvSpPr txBox="1"/>
          <p:nvPr/>
        </p:nvSpPr>
        <p:spPr>
          <a:xfrm>
            <a:off x="6567306" y="1606526"/>
            <a:ext cx="4900120" cy="276999"/>
          </a:xfrm>
          <a:prstGeom prst="rect">
            <a:avLst/>
          </a:prstGeom>
          <a:solidFill>
            <a:srgbClr val="D9D9D9"/>
          </a:solidFill>
          <a:ln>
            <a:noFill/>
          </a:ln>
        </p:spPr>
        <p:txBody>
          <a:bodyPr wrap="square" rtlCol="0" anchor="ctr">
            <a:spAutoFit/>
          </a:bodyPr>
          <a:lstStyle/>
          <a:p>
            <a:pPr fontAlgn="ctr"/>
            <a:r>
              <a:rPr lang="en-US" sz="1200" dirty="0" smtClean="0">
                <a:latin typeface="Huawei Sans" panose="020C0503030203020204" pitchFamily="34" charset="0"/>
              </a:rPr>
              <a:t>[R1]ping -a 10.1.1.254 10.2.2.254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p:cNvSpPr txBox="1"/>
          <p:nvPr/>
        </p:nvSpPr>
        <p:spPr>
          <a:xfrm>
            <a:off x="6485240" y="1158241"/>
            <a:ext cx="2943434" cy="276999"/>
          </a:xfrm>
          <a:prstGeom prst="rect">
            <a:avLst/>
          </a:prstGeom>
          <a:noFill/>
        </p:spPr>
        <p:txBody>
          <a:bodyPr wrap="none" rtlCol="0">
            <a:spAutoFit/>
          </a:bodyPr>
          <a:lstStyle/>
          <a:p>
            <a:pPr fontAlgn="ctr"/>
            <a:r>
              <a:rPr lang="en-US" sz="1200" b="1" dirty="0" smtClean="0">
                <a:solidFill>
                  <a:prstClr val="black"/>
                </a:solidFill>
                <a:latin typeface="Huawei Sans" panose="020C0503030203020204" pitchFamily="34" charset="0"/>
              </a:rPr>
              <a:t>R1 configuration - Trigger IPsec VPN.</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a:xfrm>
            <a:off x="6567306" y="3162378"/>
            <a:ext cx="4900120" cy="1631216"/>
          </a:xfrm>
          <a:prstGeom prst="rect">
            <a:avLst/>
          </a:prstGeom>
          <a:solidFill>
            <a:srgbClr val="D9D9D9"/>
          </a:solidFill>
          <a:ln>
            <a:noFill/>
          </a:ln>
        </p:spPr>
        <p:txBody>
          <a:bodyPr wrap="square" rtlCol="0" anchor="ctr">
            <a:spAutoFit/>
          </a:bodyPr>
          <a:lstStyle/>
          <a:p>
            <a:pPr fontAlgn="ctr">
              <a:lnSpc>
                <a:spcPts val="2399"/>
              </a:lnSpc>
            </a:pPr>
            <a:r>
              <a:rPr lang="en-US" sz="1200" dirty="0" smtClean="0">
                <a:latin typeface="Huawei Sans" panose="020C0503030203020204" pitchFamily="34" charset="0"/>
              </a:rPr>
              <a:t>&lt;R1&gt;display </a:t>
            </a:r>
            <a:r>
              <a:rPr lang="en-US" sz="1200" dirty="0" err="1" smtClean="0">
                <a:latin typeface="Huawei Sans" panose="020C0503030203020204" pitchFamily="34" charset="0"/>
              </a:rPr>
              <a:t>ike</a:t>
            </a:r>
            <a:r>
              <a:rPr lang="en-US" sz="1200" dirty="0" smtClean="0">
                <a:latin typeface="Huawei Sans" panose="020C0503030203020204" pitchFamily="34" charset="0"/>
              </a:rPr>
              <a:t> </a:t>
            </a:r>
            <a:r>
              <a:rPr lang="en-US" sz="1200" dirty="0" err="1" smtClean="0">
                <a:latin typeface="Huawei Sans" panose="020C0503030203020204" pitchFamily="34" charset="0"/>
              </a:rPr>
              <a:t>sa</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defTabSz="36000" fontAlgn="ctr">
              <a:lnSpc>
                <a:spcPts val="2399"/>
              </a:lnSpc>
            </a:pPr>
            <a:r>
              <a:rPr lang="en-US" sz="1200" dirty="0" smtClean="0">
                <a:latin typeface="Huawei Sans" panose="020C0503030203020204" pitchFamily="34" charset="0"/>
              </a:rPr>
              <a:t>				Conn-ID		Peer												VPN			Flag(s)														Phase		</a:t>
            </a:r>
          </a:p>
          <a:p>
            <a:pPr defTabSz="36000" fontAlgn="ctr">
              <a:lnSpc>
                <a:spcPts val="2399"/>
              </a:lnSpc>
            </a:pPr>
            <a:r>
              <a:rPr lang="en-US" sz="1200" dirty="0" smtClean="0">
                <a:latin typeface="Huawei Sans" panose="020C0503030203020204" pitchFamily="34" charset="0"/>
              </a:rPr>
              <a:t>		---------------------------------------------------------------</a:t>
            </a:r>
          </a:p>
          <a:p>
            <a:pPr defTabSz="36000" fontAlgn="ctr">
              <a:lnSpc>
                <a:spcPts val="2399"/>
              </a:lnSpc>
            </a:pPr>
            <a:r>
              <a:rPr lang="en-US" sz="1200" dirty="0" smtClean="0">
                <a:latin typeface="Huawei Sans" panose="020C0503030203020204" pitchFamily="34" charset="0"/>
              </a:rPr>
              <a:t>							18											2.2.2.2										0							RD|ST																		2					</a:t>
            </a:r>
          </a:p>
          <a:p>
            <a:pPr defTabSz="36000" fontAlgn="ctr">
              <a:lnSpc>
                <a:spcPts val="2399"/>
              </a:lnSpc>
            </a:pPr>
            <a:r>
              <a:rPr lang="en-US" sz="1200" dirty="0" smtClean="0">
                <a:latin typeface="Huawei Sans" panose="020C0503030203020204" pitchFamily="34" charset="0"/>
              </a:rPr>
              <a:t>							17											2.2.2.2										0							RD|ST																		1		</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框 54"/>
          <p:cNvSpPr txBox="1"/>
          <p:nvPr/>
        </p:nvSpPr>
        <p:spPr>
          <a:xfrm>
            <a:off x="6485240" y="2798164"/>
            <a:ext cx="3411511" cy="276999"/>
          </a:xfrm>
          <a:prstGeom prst="rect">
            <a:avLst/>
          </a:prstGeom>
          <a:noFill/>
        </p:spPr>
        <p:txBody>
          <a:bodyPr wrap="none" rtlCol="0">
            <a:spAutoFit/>
          </a:bodyPr>
          <a:lstStyle/>
          <a:p>
            <a:pPr fontAlgn="ctr"/>
            <a:r>
              <a:rPr lang="en-US" sz="1200" b="1" dirty="0" smtClean="0">
                <a:solidFill>
                  <a:prstClr val="black"/>
                </a:solidFill>
                <a:latin typeface="Huawei Sans" panose="020C0503030203020204" pitchFamily="34" charset="0"/>
              </a:rPr>
              <a:t>R1 configuration - Check the configuration.</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矩形 38"/>
          <p:cNvSpPr/>
          <p:nvPr/>
        </p:nvSpPr>
        <p:spPr>
          <a:xfrm>
            <a:off x="6567306" y="1881791"/>
            <a:ext cx="5100632" cy="707886"/>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lnSpc>
                <a:spcPts val="2399"/>
              </a:lnSpc>
            </a:pPr>
            <a:r>
              <a:rPr lang="en-US" sz="1200" dirty="0" smtClean="0">
                <a:latin typeface="Huawei Sans" panose="020C0503030203020204" pitchFamily="34" charset="0"/>
              </a:rPr>
              <a:t>Run the ping command on one side to construct IPsec-protected data flows and trigger ISAKMP negotiation.</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40" name="矩形 39"/>
          <p:cNvSpPr/>
          <p:nvPr/>
        </p:nvSpPr>
        <p:spPr>
          <a:xfrm>
            <a:off x="6485240" y="4810649"/>
            <a:ext cx="4900120" cy="1323439"/>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lnSpc>
                <a:spcPts val="2399"/>
              </a:lnSpc>
            </a:pPr>
            <a:r>
              <a:rPr lang="en-US" sz="1200" dirty="0" smtClean="0">
                <a:latin typeface="Huawei Sans" panose="020C0503030203020204" pitchFamily="34" charset="0"/>
              </a:rPr>
              <a:t>Run the </a:t>
            </a:r>
            <a:r>
              <a:rPr lang="en-US" sz="1200" b="1" dirty="0" smtClean="0">
                <a:latin typeface="Huawei Sans" panose="020C0503030203020204" pitchFamily="34" charset="0"/>
              </a:rPr>
              <a:t>display </a:t>
            </a:r>
            <a:r>
              <a:rPr lang="en-US" sz="1200" b="1" dirty="0" err="1" smtClean="0">
                <a:latin typeface="Huawei Sans" panose="020C0503030203020204" pitchFamily="34" charset="0"/>
              </a:rPr>
              <a:t>ipsec</a:t>
            </a:r>
            <a:r>
              <a:rPr lang="en-US" sz="1200" b="1" dirty="0" smtClean="0">
                <a:latin typeface="Huawei Sans" panose="020C0503030203020204" pitchFamily="34" charset="0"/>
              </a:rPr>
              <a:t> </a:t>
            </a:r>
            <a:r>
              <a:rPr lang="en-US" sz="1200" b="1" dirty="0" err="1" smtClean="0">
                <a:latin typeface="Huawei Sans" panose="020C0503030203020204" pitchFamily="34" charset="0"/>
              </a:rPr>
              <a:t>sa</a:t>
            </a:r>
            <a:r>
              <a:rPr lang="en-US" sz="1200" dirty="0" smtClean="0">
                <a:latin typeface="Huawei Sans" panose="020C0503030203020204" pitchFamily="34" charset="0"/>
              </a:rPr>
              <a:t> command to check detailed IPsec SA information. In the command output, phase 1 and phase 2 SAs are displayed, and their </a:t>
            </a:r>
            <a:r>
              <a:rPr lang="en-US" sz="1200" b="1" dirty="0" smtClean="0">
                <a:latin typeface="Huawei Sans" panose="020C0503030203020204" pitchFamily="34" charset="0"/>
              </a:rPr>
              <a:t>Flag(s)</a:t>
            </a:r>
            <a:r>
              <a:rPr lang="en-US" sz="1200" dirty="0" smtClean="0">
                <a:latin typeface="Huawei Sans" panose="020C0503030203020204" pitchFamily="34" charset="0"/>
              </a:rPr>
              <a:t> fields display </a:t>
            </a:r>
            <a:r>
              <a:rPr lang="en-US" sz="1200" b="1" dirty="0" smtClean="0">
                <a:latin typeface="Huawei Sans" panose="020C0503030203020204" pitchFamily="34" charset="0"/>
              </a:rPr>
              <a:t>RD|ST</a:t>
            </a:r>
            <a:r>
              <a:rPr lang="en-US" sz="1200" dirty="0" smtClean="0">
                <a:latin typeface="Huawei Sans" panose="020C0503030203020204" pitchFamily="34" charset="0"/>
              </a:rPr>
              <a:t>, indicating that an IPsec VPN has been successfully established.</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41" name="矩形 40"/>
          <p:cNvSpPr/>
          <p:nvPr/>
        </p:nvSpPr>
        <p:spPr>
          <a:xfrm>
            <a:off x="446463" y="3429000"/>
            <a:ext cx="5649537" cy="1631216"/>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285636" indent="-285636" fontAlgn="ctr">
              <a:lnSpc>
                <a:spcPts val="2399"/>
              </a:lnSpc>
              <a:buFont typeface="Arial" panose="020B0604020202020204" pitchFamily="34" charset="0"/>
              <a:buChar char="•"/>
            </a:pPr>
            <a:r>
              <a:rPr lang="en-US" sz="1200" dirty="0" smtClean="0">
                <a:latin typeface="Huawei Sans" panose="020C0503030203020204" pitchFamily="34" charset="0"/>
              </a:rPr>
              <a:t>Establish an ISAKMP IPsec VPN between two egress routers to implement communication between intranet subnets 10.1.1.0/24 and 10.2.2.0/24.</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marL="285636" indent="-285636" fontAlgn="ctr">
              <a:lnSpc>
                <a:spcPts val="2399"/>
              </a:lnSpc>
              <a:buFont typeface="Arial" panose="020B0604020202020204" pitchFamily="34" charset="0"/>
              <a:buChar char="•"/>
            </a:pPr>
            <a:r>
              <a:rPr lang="en-US" sz="1200" dirty="0" smtClean="0">
                <a:latin typeface="Huawei Sans" panose="020C0503030203020204" pitchFamily="34" charset="0"/>
              </a:rPr>
              <a:t>IPsec proposal parameters: ESP, tunnel mode, SHA1, AES-256</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marL="285636" indent="-285636" fontAlgn="ctr">
              <a:lnSpc>
                <a:spcPts val="2399"/>
              </a:lnSpc>
              <a:buFont typeface="Arial" panose="020B0604020202020204" pitchFamily="34" charset="0"/>
              <a:buChar char="•"/>
            </a:pPr>
            <a:r>
              <a:rPr lang="en-US" sz="1200" dirty="0" smtClean="0">
                <a:latin typeface="Huawei Sans" panose="020C0503030203020204" pitchFamily="34" charset="0"/>
              </a:rPr>
              <a:t>IKE peer parameters: IKEv1, main mode,</a:t>
            </a:r>
            <a:r>
              <a:rPr lang="en-US" sz="1200" b="1" dirty="0" smtClean="0">
                <a:solidFill>
                  <a:prstClr val="black"/>
                </a:solidFill>
                <a:latin typeface="Huawei Sans" panose="020C0503030203020204" pitchFamily="34" charset="0"/>
              </a:rPr>
              <a:t> </a:t>
            </a:r>
            <a:r>
              <a:rPr lang="en-US" sz="1200" dirty="0" smtClean="0">
                <a:solidFill>
                  <a:prstClr val="black"/>
                </a:solidFill>
                <a:latin typeface="Huawei Sans" panose="020C0503030203020204" pitchFamily="34" charset="0"/>
              </a:rPr>
              <a:t>PSK</a:t>
            </a:r>
            <a:r>
              <a:rPr lang="en-US" sz="1200" b="1" dirty="0" smtClean="0">
                <a:solidFill>
                  <a:prstClr val="black"/>
                </a:solidFill>
                <a:latin typeface="Huawei Sans" panose="020C0503030203020204" pitchFamily="34" charset="0"/>
              </a:rPr>
              <a:t> Huawei@123</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marL="285636" indent="-285636" fontAlgn="ctr">
              <a:lnSpc>
                <a:spcPts val="2399"/>
              </a:lnSpc>
              <a:buFont typeface="Arial" panose="020B0604020202020204" pitchFamily="34" charset="0"/>
              <a:buChar char="•"/>
            </a:pPr>
            <a:r>
              <a:rPr lang="en-US" sz="1200" dirty="0" smtClean="0">
                <a:solidFill>
                  <a:prstClr val="black"/>
                </a:solidFill>
                <a:latin typeface="Huawei Sans" panose="020C0503030203020204" pitchFamily="34" charset="0"/>
              </a:rPr>
              <a:t>IKE proposal parameters: SHA1, </a:t>
            </a:r>
            <a:r>
              <a:rPr lang="en-US" sz="1200" dirty="0" smtClean="0">
                <a:latin typeface="Huawei Sans" panose="020C0503030203020204" pitchFamily="34" charset="0"/>
              </a:rPr>
              <a:t>AES-256, DH group 1</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44" name="Freeform 159"/>
          <p:cNvSpPr/>
          <p:nvPr/>
        </p:nvSpPr>
        <p:spPr>
          <a:xfrm flipH="1">
            <a:off x="4481227" y="2084733"/>
            <a:ext cx="1486008" cy="7767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Freeform 159"/>
          <p:cNvSpPr/>
          <p:nvPr/>
        </p:nvSpPr>
        <p:spPr>
          <a:xfrm flipH="1">
            <a:off x="985795" y="2079708"/>
            <a:ext cx="1486008" cy="7767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7" name="图片 5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682509" y="2368436"/>
            <a:ext cx="540000" cy="442800"/>
          </a:xfrm>
          <a:prstGeom prst="rect">
            <a:avLst/>
          </a:prstGeom>
        </p:spPr>
      </p:pic>
      <p:grpSp>
        <p:nvGrpSpPr>
          <p:cNvPr id="58" name="组合 57"/>
          <p:cNvGrpSpPr/>
          <p:nvPr/>
        </p:nvGrpSpPr>
        <p:grpSpPr>
          <a:xfrm>
            <a:off x="2530903" y="2006974"/>
            <a:ext cx="1830006" cy="1037460"/>
            <a:chOff x="6145175" y="2063830"/>
            <a:chExt cx="1830006" cy="1037460"/>
          </a:xfrm>
        </p:grpSpPr>
        <p:grpSp>
          <p:nvGrpSpPr>
            <p:cNvPr id="74" name="组合 35"/>
            <p:cNvGrpSpPr/>
            <p:nvPr/>
          </p:nvGrpSpPr>
          <p:grpSpPr>
            <a:xfrm>
              <a:off x="6145175" y="2063830"/>
              <a:ext cx="1830006" cy="1037460"/>
              <a:chOff x="3269076" y="1744970"/>
              <a:chExt cx="1860118" cy="1054529"/>
            </a:xfrm>
            <a:solidFill>
              <a:schemeClr val="bg1">
                <a:lumMod val="75000"/>
              </a:schemeClr>
            </a:solidFill>
          </p:grpSpPr>
          <p:sp>
            <p:nvSpPr>
              <p:cNvPr id="76" name="矩形 36"/>
              <p:cNvSpPr/>
              <p:nvPr/>
            </p:nvSpPr>
            <p:spPr>
              <a:xfrm>
                <a:off x="3495526" y="2457907"/>
                <a:ext cx="1426464" cy="3415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Oval 62"/>
              <p:cNvSpPr/>
              <p:nvPr/>
            </p:nvSpPr>
            <p:spPr bwMode="auto">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Oval 63"/>
              <p:cNvSpPr/>
              <p:nvPr/>
            </p:nvSpPr>
            <p:spPr bwMode="auto">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Oval 64"/>
              <p:cNvSpPr/>
              <p:nvPr/>
            </p:nvSpPr>
            <p:spPr bwMode="auto">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Oval 65"/>
              <p:cNvSpPr/>
              <p:nvPr/>
            </p:nvSpPr>
            <p:spPr bwMode="auto">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Oval 64"/>
              <p:cNvSpPr/>
              <p:nvPr/>
            </p:nvSpPr>
            <p:spPr bwMode="auto">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5" name="TextBox 46"/>
            <p:cNvSpPr txBox="1"/>
            <p:nvPr/>
          </p:nvSpPr>
          <p:spPr>
            <a:xfrm>
              <a:off x="6636766" y="2787575"/>
              <a:ext cx="832280"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Internet</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59" name="Can 45"/>
          <p:cNvSpPr/>
          <p:nvPr/>
        </p:nvSpPr>
        <p:spPr bwMode="auto">
          <a:xfrm rot="5400000">
            <a:off x="3365146" y="1320526"/>
            <a:ext cx="245885" cy="2531159"/>
          </a:xfrm>
          <a:prstGeom prst="can">
            <a:avLst>
              <a:gd name="adj" fmla="val 64511"/>
            </a:avLst>
          </a:prstGeom>
          <a:solidFill>
            <a:srgbClr val="BEE9EE"/>
          </a:solidFill>
          <a:ln w="12700" cap="flat" cmpd="sng" algn="ctr">
            <a:solidFill>
              <a:sysClr val="window" lastClr="FFFFFF"/>
            </a:solidFill>
            <a:prstDash val="solid"/>
            <a:miter lim="800000"/>
          </a:ln>
          <a:effectLst/>
        </p:spPr>
        <p:txBody>
          <a:bodyPr rtlCol="0" anchor="ctr"/>
          <a:lstStyle/>
          <a:p>
            <a:pPr algn="ctr"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TextBox 46"/>
          <p:cNvSpPr txBox="1"/>
          <p:nvPr/>
        </p:nvSpPr>
        <p:spPr>
          <a:xfrm>
            <a:off x="2912333" y="2426907"/>
            <a:ext cx="1241045" cy="307777"/>
          </a:xfrm>
          <a:prstGeom prst="rect">
            <a:avLst/>
          </a:prstGeom>
          <a:noFill/>
        </p:spPr>
        <p:txBody>
          <a:bodyPr wrap="none" rtlCol="0">
            <a:spAutoFit/>
          </a:bodyPr>
          <a:lstStyle/>
          <a:p>
            <a:pPr algn="ctr" fontAlgn="ctr"/>
            <a:r>
              <a:rPr lang="en-US" sz="1400" b="1" dirty="0" smtClean="0">
                <a:solidFill>
                  <a:schemeClr val="bg1">
                    <a:lumMod val="50000"/>
                  </a:schemeClr>
                </a:solidFill>
                <a:latin typeface="Huawei Sans" panose="020C0503030203020204" pitchFamily="34" charset="0"/>
              </a:rPr>
              <a:t>IPsec tunnel</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1" name="TextBox 63"/>
          <p:cNvSpPr txBox="1"/>
          <p:nvPr/>
        </p:nvSpPr>
        <p:spPr>
          <a:xfrm>
            <a:off x="1789110" y="2826395"/>
            <a:ext cx="365806"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62" name="图片 6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610629" y="2368436"/>
            <a:ext cx="540000" cy="442800"/>
          </a:xfrm>
          <a:prstGeom prst="rect">
            <a:avLst/>
          </a:prstGeom>
        </p:spPr>
      </p:pic>
      <p:sp>
        <p:nvSpPr>
          <p:cNvPr id="63" name="TextBox 63"/>
          <p:cNvSpPr txBox="1"/>
          <p:nvPr/>
        </p:nvSpPr>
        <p:spPr>
          <a:xfrm>
            <a:off x="4717231" y="2826395"/>
            <a:ext cx="365806"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4" name="TextBox 43"/>
          <p:cNvSpPr txBox="1"/>
          <p:nvPr/>
        </p:nvSpPr>
        <p:spPr>
          <a:xfrm>
            <a:off x="2157437" y="2006974"/>
            <a:ext cx="869149" cy="461665"/>
          </a:xfrm>
          <a:prstGeom prst="rect">
            <a:avLst/>
          </a:prstGeom>
          <a:noFill/>
        </p:spPr>
        <p:txBody>
          <a:bodyPr wrap="none" rtlCol="0">
            <a:spAutoFit/>
          </a:bodyPr>
          <a:lstStyle/>
          <a:p>
            <a:pPr fontAlgn="ctr"/>
            <a:r>
              <a:rPr lang="en-US" sz="1200" dirty="0" smtClean="0">
                <a:latin typeface="Huawei Sans" panose="020C0503030203020204" pitchFamily="34" charset="0"/>
              </a:rPr>
              <a:t>GE0/0/0</a:t>
            </a:r>
          </a:p>
          <a:p>
            <a:pPr fontAlgn="ctr"/>
            <a:r>
              <a:rPr lang="en-US" sz="1200" dirty="0" smtClean="0">
                <a:latin typeface="Huawei Sans" panose="020C0503030203020204" pitchFamily="34" charset="0"/>
              </a:rPr>
              <a:t>1.1.1.1/24</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5" name="TextBox 44"/>
          <p:cNvSpPr txBox="1"/>
          <p:nvPr/>
        </p:nvSpPr>
        <p:spPr>
          <a:xfrm>
            <a:off x="3824009" y="2006974"/>
            <a:ext cx="869149" cy="461665"/>
          </a:xfrm>
          <a:prstGeom prst="rect">
            <a:avLst/>
          </a:prstGeom>
          <a:noFill/>
        </p:spPr>
        <p:txBody>
          <a:bodyPr wrap="none" rtlCol="0">
            <a:spAutoFit/>
          </a:bodyPr>
          <a:lstStyle/>
          <a:p>
            <a:pPr algn="r" fontAlgn="ctr"/>
            <a:r>
              <a:rPr lang="en-US" sz="1200" dirty="0" smtClean="0">
                <a:latin typeface="Huawei Sans" panose="020C0503030203020204" pitchFamily="34" charset="0"/>
              </a:rPr>
              <a:t>GE0/0/0</a:t>
            </a:r>
          </a:p>
          <a:p>
            <a:pPr algn="r" fontAlgn="ctr"/>
            <a:r>
              <a:rPr lang="en-US" sz="1200" dirty="0" smtClean="0">
                <a:latin typeface="Huawei Sans" panose="020C0503030203020204" pitchFamily="34" charset="0"/>
              </a:rPr>
              <a:t>2.2.2.2/24</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66" name="组合 65"/>
          <p:cNvGrpSpPr/>
          <p:nvPr/>
        </p:nvGrpSpPr>
        <p:grpSpPr>
          <a:xfrm>
            <a:off x="1457101" y="2437278"/>
            <a:ext cx="220662" cy="297655"/>
            <a:chOff x="446088" y="4169570"/>
            <a:chExt cx="220662" cy="297655"/>
          </a:xfrm>
        </p:grpSpPr>
        <p:cxnSp>
          <p:nvCxnSpPr>
            <p:cNvPr id="72" name="直接连接符 71"/>
            <p:cNvCxnSpPr/>
            <p:nvPr/>
          </p:nvCxnSpPr>
          <p:spPr>
            <a:xfrm>
              <a:off x="446088" y="4321969"/>
              <a:ext cx="220662"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V="1">
              <a:off x="446088" y="4169570"/>
              <a:ext cx="0" cy="297655"/>
            </a:xfrm>
            <a:prstGeom prst="line">
              <a:avLst/>
            </a:prstGeom>
            <a:ln w="19050"/>
          </p:spPr>
          <p:style>
            <a:lnRef idx="1">
              <a:schemeClr val="accent1"/>
            </a:lnRef>
            <a:fillRef idx="0">
              <a:schemeClr val="accent1"/>
            </a:fillRef>
            <a:effectRef idx="0">
              <a:schemeClr val="accent1"/>
            </a:effectRef>
            <a:fontRef idx="minor">
              <a:schemeClr val="tx1"/>
            </a:fontRef>
          </p:style>
        </p:cxnSp>
      </p:grpSp>
      <p:grpSp>
        <p:nvGrpSpPr>
          <p:cNvPr id="67" name="组合 66"/>
          <p:cNvGrpSpPr/>
          <p:nvPr/>
        </p:nvGrpSpPr>
        <p:grpSpPr>
          <a:xfrm>
            <a:off x="5148047" y="2437278"/>
            <a:ext cx="220662" cy="297655"/>
            <a:chOff x="6857851" y="2427753"/>
            <a:chExt cx="220662" cy="297655"/>
          </a:xfrm>
        </p:grpSpPr>
        <p:cxnSp>
          <p:nvCxnSpPr>
            <p:cNvPr id="70" name="直接连接符 69"/>
            <p:cNvCxnSpPr/>
            <p:nvPr/>
          </p:nvCxnSpPr>
          <p:spPr>
            <a:xfrm>
              <a:off x="6857851" y="2580152"/>
              <a:ext cx="220662" cy="0"/>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7078513" y="2427753"/>
              <a:ext cx="0" cy="297655"/>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grpSp>
      <p:sp>
        <p:nvSpPr>
          <p:cNvPr id="68" name="TextBox 43"/>
          <p:cNvSpPr txBox="1"/>
          <p:nvPr/>
        </p:nvSpPr>
        <p:spPr>
          <a:xfrm>
            <a:off x="528873" y="2444776"/>
            <a:ext cx="955711" cy="276999"/>
          </a:xfrm>
          <a:prstGeom prst="rect">
            <a:avLst/>
          </a:prstGeom>
          <a:noFill/>
        </p:spPr>
        <p:txBody>
          <a:bodyPr wrap="none" rtlCol="0">
            <a:spAutoFit/>
          </a:bodyPr>
          <a:lstStyle/>
          <a:p>
            <a:pPr fontAlgn="ctr"/>
            <a:r>
              <a:rPr lang="en-US" sz="1200" dirty="0" smtClean="0">
                <a:latin typeface="Huawei Sans" panose="020C0503030203020204" pitchFamily="34" charset="0"/>
              </a:rPr>
              <a:t>10.1.1.0/24</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9" name="TextBox 43"/>
          <p:cNvSpPr txBox="1"/>
          <p:nvPr/>
        </p:nvSpPr>
        <p:spPr>
          <a:xfrm>
            <a:off x="5377859" y="2444776"/>
            <a:ext cx="955711" cy="276999"/>
          </a:xfrm>
          <a:prstGeom prst="rect">
            <a:avLst/>
          </a:prstGeom>
          <a:noFill/>
        </p:spPr>
        <p:txBody>
          <a:bodyPr wrap="none" rtlCol="0">
            <a:spAutoFit/>
          </a:bodyPr>
          <a:lstStyle/>
          <a:p>
            <a:pPr fontAlgn="ctr"/>
            <a:r>
              <a:rPr lang="en-US" sz="1200" dirty="0" smtClean="0">
                <a:latin typeface="Huawei Sans" panose="020C0503030203020204" pitchFamily="34" charset="0"/>
              </a:rPr>
              <a:t>10.2.2.0/24</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3467085377"/>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2000" dirty="0" smtClean="0">
                <a:solidFill>
                  <a:schemeClr val="bg1">
                    <a:lumMod val="65000"/>
                  </a:schemeClr>
                </a:solidFill>
                <a:latin typeface="Huawei Sans" panose="020C0503030203020204" pitchFamily="34" charset="0"/>
              </a:rPr>
              <a:t>Overview of Campus Multi-Branch Interconnection</a:t>
            </a:r>
          </a:p>
          <a:p>
            <a:r>
              <a:rPr lang="en-US" sz="2000" b="1" dirty="0" smtClean="0">
                <a:latin typeface="Huawei Sans" panose="020C0503030203020204" pitchFamily="34" charset="0"/>
              </a:rPr>
              <a:t>Campus Multi-Branch Interconnection Technology: IPsec VPN</a:t>
            </a:r>
          </a:p>
          <a:p>
            <a:pPr marL="720725" lvl="1" indent="-273050"/>
            <a:r>
              <a:rPr lang="en-US" sz="1800" dirty="0" smtClean="0">
                <a:solidFill>
                  <a:schemeClr val="bg1">
                    <a:lumMod val="65000"/>
                  </a:schemeClr>
                </a:solidFill>
                <a:latin typeface="Huawei Sans" panose="020C0503030203020204" pitchFamily="34" charset="0"/>
              </a:rPr>
              <a:t>Basic Concepts</a:t>
            </a:r>
          </a:p>
          <a:p>
            <a:pPr marL="720725" lvl="1" indent="-273050"/>
            <a:r>
              <a:rPr lang="en-US" sz="1800" dirty="0" smtClean="0">
                <a:solidFill>
                  <a:schemeClr val="bg1">
                    <a:lumMod val="65000"/>
                  </a:schemeClr>
                </a:solidFill>
                <a:latin typeface="Huawei Sans" panose="020C0503030203020204" pitchFamily="34" charset="0"/>
              </a:rPr>
              <a:t>IPsec</a:t>
            </a:r>
            <a:endParaRPr lang="en-US" altLang="zh-CN" sz="1800" dirty="0" smtClean="0">
              <a:solidFill>
                <a:schemeClr val="bg1">
                  <a:lumMod val="65000"/>
                </a:schemeClr>
              </a:solidFill>
              <a:latin typeface="Huawei Sans" panose="020C0503030203020204" pitchFamily="34" charset="0"/>
              <a:sym typeface="Huawei Sans" panose="020C0503030203020204" pitchFamily="34" charset="0"/>
            </a:endParaRPr>
          </a:p>
          <a:p>
            <a:pPr marL="720725" lvl="1" indent="-273050"/>
            <a:r>
              <a:rPr lang="en-US" sz="1800" dirty="0" smtClean="0">
                <a:solidFill>
                  <a:schemeClr val="bg1">
                    <a:lumMod val="65000"/>
                  </a:schemeClr>
                </a:solidFill>
                <a:latin typeface="Huawei Sans" panose="020C0503030203020204" pitchFamily="34" charset="0"/>
              </a:rPr>
              <a:t>IKE</a:t>
            </a:r>
          </a:p>
          <a:p>
            <a:pPr marL="720725" lvl="1" indent="-273050"/>
            <a:r>
              <a:rPr lang="en-US" sz="1800" dirty="0" smtClean="0">
                <a:solidFill>
                  <a:schemeClr val="bg1">
                    <a:lumMod val="65000"/>
                  </a:schemeClr>
                </a:solidFill>
                <a:latin typeface="Huawei Sans" panose="020C0503030203020204" pitchFamily="34" charset="0"/>
              </a:rPr>
              <a:t>Advanced IPsec Functions</a:t>
            </a:r>
            <a:endParaRPr lang="en-US" altLang="zh-CN" sz="1800" dirty="0" smtClean="0">
              <a:solidFill>
                <a:schemeClr val="bg1">
                  <a:lumMod val="65000"/>
                </a:schemeClr>
              </a:solidFill>
              <a:latin typeface="Huawei Sans" panose="020C0503030203020204" pitchFamily="34" charset="0"/>
              <a:sym typeface="Huawei Sans" panose="020C0503030203020204" pitchFamily="34" charset="0"/>
            </a:endParaRPr>
          </a:p>
          <a:p>
            <a:pPr marL="720725" lvl="1" indent="-273050"/>
            <a:r>
              <a:rPr lang="en-US" sz="1800" dirty="0" smtClean="0">
                <a:solidFill>
                  <a:schemeClr val="bg1">
                    <a:lumMod val="65000"/>
                  </a:schemeClr>
                </a:solidFill>
                <a:latin typeface="Huawei Sans" panose="020C0503030203020204" pitchFamily="34" charset="0"/>
              </a:rPr>
              <a:t>IPsec Configuration Examples</a:t>
            </a:r>
            <a:endParaRPr lang="en-US" altLang="zh-CN" sz="1800" dirty="0" smtClean="0">
              <a:solidFill>
                <a:schemeClr val="bg1">
                  <a:lumMod val="65000"/>
                </a:schemeClr>
              </a:solidFill>
              <a:latin typeface="Huawei Sans" panose="020C0503030203020204" pitchFamily="34" charset="0"/>
              <a:sym typeface="Huawei Sans" panose="020C0503030203020204" pitchFamily="34" charset="0"/>
            </a:endParaRPr>
          </a:p>
          <a:p>
            <a:pPr marL="742950" lvl="1" indent="-285750">
              <a:buSzPct val="60000"/>
              <a:buFont typeface="Wingdings" panose="05000000000000000000" pitchFamily="2" charset="2"/>
              <a:buChar char="n"/>
            </a:pPr>
            <a:r>
              <a:rPr lang="en-US" sz="1800" b="1" dirty="0"/>
              <a:t>Example for Configuring Campus IPsec VPN Interconnection</a:t>
            </a:r>
            <a:endParaRPr lang="en-US" altLang="zh-CN" sz="1800" b="1" dirty="0">
              <a:sym typeface="Huawei Sans" panose="020C0503030203020204" pitchFamily="34" charset="0"/>
            </a:endParaRPr>
          </a:p>
          <a:p>
            <a:r>
              <a:rPr lang="en-US" sz="2000" dirty="0" smtClean="0">
                <a:solidFill>
                  <a:schemeClr val="bg1">
                    <a:lumMod val="65000"/>
                  </a:schemeClr>
                </a:solidFill>
                <a:latin typeface="Huawei Sans" panose="020C0503030203020204" pitchFamily="34" charset="0"/>
              </a:rPr>
              <a:t>Campus Multi-Branch Interconnection Technology: SD-WAN</a:t>
            </a:r>
            <a:endParaRPr lang="en-US" sz="2000" dirty="0">
              <a:solidFill>
                <a:schemeClr val="bg1">
                  <a:lumMod val="65000"/>
                </a:schemeClr>
              </a:solidFill>
              <a:latin typeface="Huawei Sans" panose="020C0503030203020204" pitchFamily="34" charset="0"/>
            </a:endParaRPr>
          </a:p>
        </p:txBody>
      </p:sp>
    </p:spTree>
    <p:extLst>
      <p:ext uri="{BB962C8B-B14F-4D97-AF65-F5344CB8AC3E}">
        <p14:creationId xmlns:p14="http://schemas.microsoft.com/office/powerpoint/2010/main" val="312053733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7" name="Straight Connector 166"/>
          <p:cNvCxnSpPr/>
          <p:nvPr/>
        </p:nvCxnSpPr>
        <p:spPr>
          <a:xfrm>
            <a:off x="3440609" y="2731849"/>
            <a:ext cx="1" cy="131374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7" name="Group 165"/>
          <p:cNvGrpSpPr/>
          <p:nvPr/>
        </p:nvGrpSpPr>
        <p:grpSpPr>
          <a:xfrm rot="10800000">
            <a:off x="2077976" y="4137264"/>
            <a:ext cx="2725268" cy="619609"/>
            <a:chOff x="-1233037" y="914446"/>
            <a:chExt cx="1573823" cy="778776"/>
          </a:xfrm>
        </p:grpSpPr>
        <p:cxnSp>
          <p:nvCxnSpPr>
            <p:cNvPr id="28" name="Straight Connector 166"/>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167"/>
            <p:cNvCxnSpPr/>
            <p:nvPr/>
          </p:nvCxnSpPr>
          <p:spPr>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sp>
        <p:nvSpPr>
          <p:cNvPr id="32" name="圆角矩形 31"/>
          <p:cNvSpPr/>
          <p:nvPr/>
        </p:nvSpPr>
        <p:spPr>
          <a:xfrm>
            <a:off x="458240" y="4807981"/>
            <a:ext cx="2924328" cy="1368000"/>
          </a:xfrm>
          <a:prstGeom prst="roundRect">
            <a:avLst>
              <a:gd name="adj" fmla="val 5930"/>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圆角矩形 32"/>
          <p:cNvSpPr/>
          <p:nvPr/>
        </p:nvSpPr>
        <p:spPr>
          <a:xfrm>
            <a:off x="3498652" y="4807981"/>
            <a:ext cx="2924328" cy="1368000"/>
          </a:xfrm>
          <a:prstGeom prst="roundRect">
            <a:avLst>
              <a:gd name="adj" fmla="val 5930"/>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smtClean="0"/>
              <a:t>Typical Case Analysis: Requirements</a:t>
            </a:r>
            <a:endParaRPr lang="en-US" altLang="zh-CN" dirty="0">
              <a:sym typeface="Huawei Sans" panose="020C0503030203020204" pitchFamily="34" charset="0"/>
            </a:endParaRPr>
          </a:p>
        </p:txBody>
      </p:sp>
      <p:pic>
        <p:nvPicPr>
          <p:cNvPr id="43" name="图片 11" descr="开放网络-蓝.png"/>
          <p:cNvPicPr>
            <a:picLocks noChangeAspect="1"/>
          </p:cNvPicPr>
          <p:nvPr/>
        </p:nvPicPr>
        <p:blipFill>
          <a:blip r:embed="rId3" cstate="print"/>
          <a:stretch>
            <a:fillRect/>
          </a:stretch>
        </p:blipFill>
        <p:spPr>
          <a:xfrm>
            <a:off x="1698732" y="5297394"/>
            <a:ext cx="443344" cy="341279"/>
          </a:xfrm>
          <a:prstGeom prst="rect">
            <a:avLst/>
          </a:prstGeom>
        </p:spPr>
      </p:pic>
      <p:sp>
        <p:nvSpPr>
          <p:cNvPr id="45" name="文本框 44"/>
          <p:cNvSpPr txBox="1"/>
          <p:nvPr/>
        </p:nvSpPr>
        <p:spPr>
          <a:xfrm>
            <a:off x="1431328" y="5706407"/>
            <a:ext cx="978153"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Employee</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6" name="图片 11" descr="开放网络-蓝.png"/>
          <p:cNvPicPr>
            <a:picLocks noChangeAspect="1"/>
          </p:cNvPicPr>
          <p:nvPr/>
        </p:nvPicPr>
        <p:blipFill>
          <a:blip r:embed="rId3" cstate="print"/>
          <a:stretch>
            <a:fillRect/>
          </a:stretch>
        </p:blipFill>
        <p:spPr>
          <a:xfrm>
            <a:off x="4739144" y="5297394"/>
            <a:ext cx="443344" cy="341279"/>
          </a:xfrm>
          <a:prstGeom prst="rect">
            <a:avLst/>
          </a:prstGeom>
        </p:spPr>
      </p:pic>
      <p:sp>
        <p:nvSpPr>
          <p:cNvPr id="58" name="文本框 57"/>
          <p:cNvSpPr txBox="1"/>
          <p:nvPr/>
        </p:nvSpPr>
        <p:spPr>
          <a:xfrm>
            <a:off x="4471740" y="5706407"/>
            <a:ext cx="978153"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Employee</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框 2"/>
          <p:cNvSpPr txBox="1"/>
          <p:nvPr/>
        </p:nvSpPr>
        <p:spPr>
          <a:xfrm>
            <a:off x="6539064" y="1384190"/>
            <a:ext cx="5170811" cy="4016484"/>
          </a:xfrm>
          <a:prstGeom prst="rect">
            <a:avLst/>
          </a:prstGeom>
          <a:noFill/>
        </p:spPr>
        <p:txBody>
          <a:bodyPr wrap="square" rtlCol="0">
            <a:spAutoFit/>
          </a:bodyPr>
          <a:lstStyle/>
          <a:p>
            <a:pPr marL="285750" indent="-285750" fontAlgn="ctr">
              <a:lnSpc>
                <a:spcPts val="2400"/>
              </a:lnSpc>
              <a:spcAft>
                <a:spcPts val="600"/>
              </a:spcAft>
              <a:buFont typeface="Arial" panose="020B0604020202020204" pitchFamily="34" charset="0"/>
              <a:buChar char="•"/>
            </a:pPr>
            <a:r>
              <a:rPr lang="en-US" sz="1400" dirty="0" smtClean="0">
                <a:latin typeface="Huawei Sans" panose="020C0503030203020204" pitchFamily="34" charset="0"/>
              </a:rPr>
              <a:t>Enterprise A has one headquarters site and multiple branch sites.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spcAft>
                <a:spcPts val="600"/>
              </a:spcAft>
              <a:buFont typeface="Arial" panose="020B0604020202020204" pitchFamily="34" charset="0"/>
              <a:buChar char="•"/>
            </a:pPr>
            <a:r>
              <a:rPr lang="en-US" sz="1400" dirty="0" smtClean="0">
                <a:latin typeface="Huawei Sans" panose="020C0503030203020204" pitchFamily="34" charset="0"/>
              </a:rPr>
              <a:t>Service servers are deployed at the headquarters site. Employees at branches need to securely access these servers over the Internet.</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spcAft>
                <a:spcPts val="600"/>
              </a:spcAft>
              <a:buFont typeface="Arial" panose="020B0604020202020204" pitchFamily="34" charset="0"/>
              <a:buChar char="•"/>
            </a:pPr>
            <a:r>
              <a:rPr lang="en-US" sz="1400" dirty="0" smtClean="0">
                <a:latin typeface="Huawei Sans" panose="020C0503030203020204" pitchFamily="34" charset="0"/>
              </a:rPr>
              <a:t>IPsec VPN tunnels are established between branches and the headquarters to protect enterprise service traffic.</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spcAft>
                <a:spcPts val="600"/>
              </a:spcAft>
              <a:buFont typeface="Arial" panose="020B0604020202020204" pitchFamily="34" charset="0"/>
              <a:buChar char="•"/>
            </a:pPr>
            <a:r>
              <a:rPr lang="en-US" sz="1400" dirty="0" smtClean="0">
                <a:latin typeface="Huawei Sans" panose="020C0503030203020204" pitchFamily="34" charset="0"/>
              </a:rPr>
              <a:t>A hub-spoke network is constructed between the headquarters and branch sites, and traffic is centrally controlled at the headquarters. In this networking, traffic exchanged between branches (spokes) is also forwarded by the HQ/DC (hub).</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圆角矩形 30"/>
          <p:cNvSpPr/>
          <p:nvPr/>
        </p:nvSpPr>
        <p:spPr>
          <a:xfrm>
            <a:off x="1393390" y="1384190"/>
            <a:ext cx="4094441" cy="1368000"/>
          </a:xfrm>
          <a:prstGeom prst="roundRect">
            <a:avLst>
              <a:gd name="adj" fmla="val 5930"/>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6" name="图片 11" descr="开放网络-蓝.png"/>
          <p:cNvPicPr>
            <a:picLocks noChangeAspect="1"/>
          </p:cNvPicPr>
          <p:nvPr/>
        </p:nvPicPr>
        <p:blipFill>
          <a:blip r:embed="rId3" cstate="print"/>
          <a:stretch>
            <a:fillRect/>
          </a:stretch>
        </p:blipFill>
        <p:spPr>
          <a:xfrm>
            <a:off x="3220807" y="1521742"/>
            <a:ext cx="443344" cy="341279"/>
          </a:xfrm>
          <a:prstGeom prst="rect">
            <a:avLst/>
          </a:prstGeom>
        </p:spPr>
      </p:pic>
      <p:sp>
        <p:nvSpPr>
          <p:cNvPr id="41" name="文本框 40"/>
          <p:cNvSpPr txBox="1"/>
          <p:nvPr/>
        </p:nvSpPr>
        <p:spPr>
          <a:xfrm>
            <a:off x="2953403" y="1930755"/>
            <a:ext cx="978153"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Employee</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a:xfrm>
            <a:off x="1440081" y="2371423"/>
            <a:ext cx="951965" cy="307777"/>
          </a:xfrm>
          <a:prstGeom prst="rect">
            <a:avLst/>
          </a:prstGeom>
          <a:noFill/>
        </p:spPr>
        <p:txBody>
          <a:bodyPr wrap="square" rtlCol="0">
            <a:spAutoFit/>
          </a:bodyPr>
          <a:lstStyle/>
          <a:p>
            <a:pPr algn="ctr" fontAlgn="ctr"/>
            <a:r>
              <a:rPr lang="en-US" sz="1400" dirty="0" smtClean="0">
                <a:solidFill>
                  <a:schemeClr val="bg1">
                    <a:lumMod val="50000"/>
                  </a:schemeClr>
                </a:solidFill>
                <a:latin typeface="Huawei Sans" panose="020C0503030203020204" pitchFamily="34" charset="0"/>
              </a:rPr>
              <a:t>HQ/DC</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文本框 50"/>
          <p:cNvSpPr txBox="1"/>
          <p:nvPr/>
        </p:nvSpPr>
        <p:spPr>
          <a:xfrm>
            <a:off x="476891" y="4906855"/>
            <a:ext cx="972430" cy="307777"/>
          </a:xfrm>
          <a:prstGeom prst="rect">
            <a:avLst/>
          </a:prstGeom>
          <a:noFill/>
        </p:spPr>
        <p:txBody>
          <a:bodyPr wrap="square" rtlCol="0">
            <a:spAutoFit/>
          </a:bodyPr>
          <a:lstStyle/>
          <a:p>
            <a:pPr algn="ctr" fontAlgn="ctr"/>
            <a:r>
              <a:rPr lang="en-US" sz="1400" dirty="0" smtClean="0">
                <a:solidFill>
                  <a:schemeClr val="bg1">
                    <a:lumMod val="50000"/>
                  </a:schemeClr>
                </a:solidFill>
                <a:latin typeface="Huawei Sans" panose="020C0503030203020204" pitchFamily="34" charset="0"/>
              </a:rPr>
              <a:t>Branch 1</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 name="文本框 51"/>
          <p:cNvSpPr txBox="1"/>
          <p:nvPr/>
        </p:nvSpPr>
        <p:spPr>
          <a:xfrm>
            <a:off x="3499310" y="4893946"/>
            <a:ext cx="972430" cy="307777"/>
          </a:xfrm>
          <a:prstGeom prst="rect">
            <a:avLst/>
          </a:prstGeom>
          <a:noFill/>
        </p:spPr>
        <p:txBody>
          <a:bodyPr wrap="square" rtlCol="0">
            <a:spAutoFit/>
          </a:bodyPr>
          <a:lstStyle/>
          <a:p>
            <a:pPr algn="ctr" fontAlgn="ctr"/>
            <a:r>
              <a:rPr lang="en-US" sz="1400" dirty="0" smtClean="0">
                <a:solidFill>
                  <a:schemeClr val="bg1">
                    <a:lumMod val="50000"/>
                  </a:schemeClr>
                </a:solidFill>
                <a:latin typeface="Huawei Sans" panose="020C0503030203020204" pitchFamily="34" charset="0"/>
              </a:rPr>
              <a:t>Branch 2</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67" name="Picture 12" descr="E:\2016.01\1.12 扁平化图标\蓝色\AR-蓝色最新-40.png"/>
          <p:cNvPicPr>
            <a:picLocks noChangeArrowheads="1"/>
          </p:cNvPicPr>
          <p:nvPr/>
        </p:nvPicPr>
        <p:blipFill>
          <a:blip r:embed="rId4" cstate="print"/>
          <a:srcRect/>
          <a:stretch>
            <a:fillRect/>
          </a:stretch>
        </p:blipFill>
        <p:spPr bwMode="auto">
          <a:xfrm>
            <a:off x="1650404" y="4617944"/>
            <a:ext cx="540000" cy="442800"/>
          </a:xfrm>
          <a:prstGeom prst="rect">
            <a:avLst/>
          </a:prstGeom>
          <a:noFill/>
        </p:spPr>
      </p:pic>
      <p:pic>
        <p:nvPicPr>
          <p:cNvPr id="23" name="图片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70610" y="2541286"/>
            <a:ext cx="540000" cy="441822"/>
          </a:xfrm>
          <a:prstGeom prst="rect">
            <a:avLst/>
          </a:prstGeom>
        </p:spPr>
      </p:pic>
      <p:pic>
        <p:nvPicPr>
          <p:cNvPr id="24" name="图片 23" descr="AP.png"/>
          <p:cNvPicPr>
            <a:picLocks noChangeAspect="1"/>
          </p:cNvPicPr>
          <p:nvPr/>
        </p:nvPicPr>
        <p:blipFill>
          <a:blip r:embed="rId6"/>
          <a:stretch>
            <a:fillRect/>
          </a:stretch>
        </p:blipFill>
        <p:spPr>
          <a:xfrm>
            <a:off x="4690816" y="4596413"/>
            <a:ext cx="540000" cy="441822"/>
          </a:xfrm>
          <a:prstGeom prst="rect">
            <a:avLst/>
          </a:prstGeom>
        </p:spPr>
      </p:pic>
      <p:pic>
        <p:nvPicPr>
          <p:cNvPr id="21" name="图片 2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13593" y="2115463"/>
            <a:ext cx="786452" cy="447063"/>
          </a:xfrm>
          <a:prstGeom prst="rect">
            <a:avLst/>
          </a:prstGeom>
        </p:spPr>
      </p:pic>
      <p:grpSp>
        <p:nvGrpSpPr>
          <p:cNvPr id="22" name="Group 6"/>
          <p:cNvGrpSpPr/>
          <p:nvPr/>
        </p:nvGrpSpPr>
        <p:grpSpPr>
          <a:xfrm>
            <a:off x="2776152" y="3728295"/>
            <a:ext cx="1328916" cy="753386"/>
            <a:chOff x="7712470" y="3896336"/>
            <a:chExt cx="1328916" cy="753386"/>
          </a:xfrm>
        </p:grpSpPr>
        <p:sp>
          <p:nvSpPr>
            <p:cNvPr id="25" name="Freeform 200"/>
            <p:cNvSpPr/>
            <p:nvPr/>
          </p:nvSpPr>
          <p:spPr>
            <a:xfrm>
              <a:off x="7712470" y="3896336"/>
              <a:ext cx="1328916" cy="753386"/>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Box 2"/>
            <p:cNvSpPr txBox="1"/>
            <p:nvPr/>
          </p:nvSpPr>
          <p:spPr>
            <a:xfrm>
              <a:off x="7936998" y="4208668"/>
              <a:ext cx="888385" cy="307777"/>
            </a:xfrm>
            <a:prstGeom prst="rect">
              <a:avLst/>
            </a:prstGeom>
            <a:noFill/>
          </p:spPr>
          <p:txBody>
            <a:bodyPr wrap="none" rtlCol="0">
              <a:spAutoFit/>
            </a:bodyPr>
            <a:lstStyle/>
            <a:p>
              <a:pPr algn="ctr" fontAlgn="ctr"/>
              <a:r>
                <a:rPr lang="en-US" sz="1400" b="1" dirty="0" smtClean="0">
                  <a:solidFill>
                    <a:schemeClr val="bg1"/>
                  </a:solidFill>
                  <a:latin typeface="Huawei Sans" panose="020C0503030203020204" pitchFamily="34" charset="0"/>
                </a:rPr>
                <a:t>Internet</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34949544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圆角矩形 31"/>
          <p:cNvSpPr/>
          <p:nvPr/>
        </p:nvSpPr>
        <p:spPr>
          <a:xfrm>
            <a:off x="457579" y="4807981"/>
            <a:ext cx="2924328" cy="1368000"/>
          </a:xfrm>
          <a:prstGeom prst="roundRect">
            <a:avLst>
              <a:gd name="adj" fmla="val 5930"/>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圆角矩形 32"/>
          <p:cNvSpPr/>
          <p:nvPr/>
        </p:nvSpPr>
        <p:spPr>
          <a:xfrm>
            <a:off x="3497991" y="4807981"/>
            <a:ext cx="2924328" cy="1368000"/>
          </a:xfrm>
          <a:prstGeom prst="roundRect">
            <a:avLst>
              <a:gd name="adj" fmla="val 5930"/>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smtClean="0"/>
              <a:t>Typical Case Analysis: Inter-Site VPN Management</a:t>
            </a:r>
            <a:endParaRPr lang="en-US" dirty="0"/>
          </a:p>
        </p:txBody>
      </p:sp>
      <p:sp>
        <p:nvSpPr>
          <p:cNvPr id="3" name="文本框 2"/>
          <p:cNvSpPr txBox="1"/>
          <p:nvPr/>
        </p:nvSpPr>
        <p:spPr>
          <a:xfrm>
            <a:off x="6549678" y="1275481"/>
            <a:ext cx="5242851" cy="4401205"/>
          </a:xfrm>
          <a:prstGeom prst="rect">
            <a:avLst/>
          </a:prstGeom>
          <a:noFill/>
        </p:spPr>
        <p:txBody>
          <a:bodyPr wrap="square" rtlCol="0">
            <a:spAutoFit/>
          </a:bodyPr>
          <a:lstStyle/>
          <a:p>
            <a:pPr fontAlgn="ctr">
              <a:lnSpc>
                <a:spcPts val="2400"/>
              </a:lnSpc>
              <a:spcAft>
                <a:spcPts val="600"/>
              </a:spcAft>
            </a:pPr>
            <a:r>
              <a:rPr lang="en-US" sz="1600" b="1" dirty="0" smtClean="0">
                <a:latin typeface="Huawei Sans" panose="020C0503030203020204" pitchFamily="34" charset="0"/>
              </a:rPr>
              <a:t>VPNs between sites</a:t>
            </a:r>
            <a:r>
              <a:rPr lang="en-US" sz="1600" dirty="0" smtClean="0">
                <a:latin typeface="Huawei Sans" panose="020C0503030203020204" pitchFamily="34" charset="0"/>
              </a:rPr>
              <a:t>:</a:t>
            </a:r>
            <a:endParaRPr lang="en-US" altLang="zh-CN" sz="16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ts val="2400"/>
              </a:lnSpc>
              <a:spcAft>
                <a:spcPts val="600"/>
              </a:spcAft>
              <a:buFont typeface="+mj-lt"/>
              <a:buAutoNum type="arabicPeriod"/>
            </a:pPr>
            <a:r>
              <a:rPr lang="en-US" sz="1600" dirty="0" smtClean="0">
                <a:latin typeface="Huawei Sans" panose="020C0503030203020204" pitchFamily="34" charset="0"/>
              </a:rPr>
              <a:t>Configure the hub-spoke topology for the VPN between sites. Configure the firewall at the headquarters site to function as the hub, and the customer-premises equipment (CPE) at branch 1 and the access point (AP) at branch 2 to function as spokes. Specify the intranet subnet of each site.</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ts val="2400"/>
              </a:lnSpc>
              <a:spcAft>
                <a:spcPts val="600"/>
              </a:spcAft>
              <a:buFont typeface="+mj-lt"/>
              <a:buAutoNum type="arabicPeriod"/>
            </a:pPr>
            <a:r>
              <a:rPr lang="en-US" sz="1600" dirty="0" smtClean="0">
                <a:latin typeface="Huawei Sans" panose="020C0503030203020204" pitchFamily="34" charset="0"/>
              </a:rPr>
              <a:t>Select or create an IPsec policy template and set the PSK and identity authentication type.</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ts val="2400"/>
              </a:lnSpc>
              <a:spcAft>
                <a:spcPts val="600"/>
              </a:spcAft>
              <a:buFont typeface="+mj-lt"/>
              <a:buAutoNum type="arabicPeriod"/>
            </a:pPr>
            <a:r>
              <a:rPr lang="en-US" sz="1600" dirty="0" err="1" smtClean="0">
                <a:latin typeface="Huawei Sans" panose="020C0503030203020204" pitchFamily="34" charset="0"/>
              </a:rPr>
              <a:t>iMaster</a:t>
            </a:r>
            <a:r>
              <a:rPr lang="en-US" sz="1600" dirty="0" smtClean="0">
                <a:latin typeface="Huawei Sans" panose="020C0503030203020204" pitchFamily="34" charset="0"/>
              </a:rPr>
              <a:t> NCE-Campus delivers the configurations to network devices.</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ts val="2400"/>
              </a:lnSpc>
              <a:spcAft>
                <a:spcPts val="600"/>
              </a:spcAft>
              <a:buFont typeface="+mj-lt"/>
              <a:buAutoNum type="arabicPeriod"/>
            </a:pPr>
            <a:r>
              <a:rPr lang="en-US" sz="1600" dirty="0" smtClean="0">
                <a:latin typeface="Huawei Sans" panose="020C0503030203020204" pitchFamily="34" charset="0"/>
              </a:rPr>
              <a:t>Establish IPsec VPN tunnels between the branch sites and headquarters site.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圆角矩形 30"/>
          <p:cNvSpPr/>
          <p:nvPr/>
        </p:nvSpPr>
        <p:spPr>
          <a:xfrm>
            <a:off x="1392729" y="1064956"/>
            <a:ext cx="4094441" cy="1368000"/>
          </a:xfrm>
          <a:prstGeom prst="roundRect">
            <a:avLst>
              <a:gd name="adj" fmla="val 5930"/>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a:xfrm>
            <a:off x="1439420" y="2052189"/>
            <a:ext cx="951965" cy="307777"/>
          </a:xfrm>
          <a:prstGeom prst="rect">
            <a:avLst/>
          </a:prstGeom>
          <a:noFill/>
        </p:spPr>
        <p:txBody>
          <a:bodyPr wrap="square" rtlCol="0">
            <a:spAutoFit/>
          </a:bodyPr>
          <a:lstStyle/>
          <a:p>
            <a:pPr algn="ctr" fontAlgn="ctr"/>
            <a:r>
              <a:rPr lang="en-US" sz="1400" dirty="0" smtClean="0">
                <a:solidFill>
                  <a:schemeClr val="bg1">
                    <a:lumMod val="50000"/>
                  </a:schemeClr>
                </a:solidFill>
                <a:latin typeface="Huawei Sans" panose="020C0503030203020204" pitchFamily="34" charset="0"/>
              </a:rPr>
              <a:t>HQ/DC</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文本框 50"/>
          <p:cNvSpPr txBox="1"/>
          <p:nvPr/>
        </p:nvSpPr>
        <p:spPr>
          <a:xfrm>
            <a:off x="476229" y="4906855"/>
            <a:ext cx="1018395" cy="307777"/>
          </a:xfrm>
          <a:prstGeom prst="rect">
            <a:avLst/>
          </a:prstGeom>
          <a:noFill/>
        </p:spPr>
        <p:txBody>
          <a:bodyPr wrap="square" rtlCol="0">
            <a:spAutoFit/>
          </a:bodyPr>
          <a:lstStyle/>
          <a:p>
            <a:pPr algn="ctr" fontAlgn="ctr"/>
            <a:r>
              <a:rPr lang="en-US" sz="1400" dirty="0" smtClean="0">
                <a:solidFill>
                  <a:schemeClr val="bg1">
                    <a:lumMod val="50000"/>
                  </a:schemeClr>
                </a:solidFill>
                <a:latin typeface="Huawei Sans" panose="020C0503030203020204" pitchFamily="34" charset="0"/>
              </a:rPr>
              <a:t>Branch 1</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 name="文本框 51"/>
          <p:cNvSpPr txBox="1"/>
          <p:nvPr/>
        </p:nvSpPr>
        <p:spPr>
          <a:xfrm>
            <a:off x="3498648" y="4893946"/>
            <a:ext cx="1018395" cy="307777"/>
          </a:xfrm>
          <a:prstGeom prst="rect">
            <a:avLst/>
          </a:prstGeom>
          <a:noFill/>
        </p:spPr>
        <p:txBody>
          <a:bodyPr wrap="square" rtlCol="0">
            <a:spAutoFit/>
          </a:bodyPr>
          <a:lstStyle/>
          <a:p>
            <a:pPr algn="ctr" fontAlgn="ctr"/>
            <a:r>
              <a:rPr lang="en-US" sz="1400" dirty="0" smtClean="0">
                <a:solidFill>
                  <a:schemeClr val="bg1">
                    <a:lumMod val="50000"/>
                  </a:schemeClr>
                </a:solidFill>
                <a:latin typeface="Huawei Sans" panose="020C0503030203020204" pitchFamily="34" charset="0"/>
              </a:rPr>
              <a:t>Branch 2</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67" name="Picture 12" descr="E:\2016.01\1.12 扁平化图标\蓝色\AR-蓝色最新-40.png"/>
          <p:cNvPicPr>
            <a:picLocks noChangeArrowheads="1"/>
          </p:cNvPicPr>
          <p:nvPr/>
        </p:nvPicPr>
        <p:blipFill>
          <a:blip r:embed="rId3" cstate="print"/>
          <a:srcRect/>
          <a:stretch>
            <a:fillRect/>
          </a:stretch>
        </p:blipFill>
        <p:spPr bwMode="auto">
          <a:xfrm>
            <a:off x="1649743" y="4617944"/>
            <a:ext cx="540000" cy="442800"/>
          </a:xfrm>
          <a:prstGeom prst="rect">
            <a:avLst/>
          </a:prstGeom>
          <a:noFill/>
        </p:spPr>
      </p:pic>
      <p:pic>
        <p:nvPicPr>
          <p:cNvPr id="23" name="图片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69949" y="2222052"/>
            <a:ext cx="540000" cy="441822"/>
          </a:xfrm>
          <a:prstGeom prst="rect">
            <a:avLst/>
          </a:prstGeom>
        </p:spPr>
      </p:pic>
      <p:pic>
        <p:nvPicPr>
          <p:cNvPr id="24" name="图片 23" descr="AP.png"/>
          <p:cNvPicPr>
            <a:picLocks noChangeAspect="1"/>
          </p:cNvPicPr>
          <p:nvPr/>
        </p:nvPicPr>
        <p:blipFill>
          <a:blip r:embed="rId5"/>
          <a:stretch>
            <a:fillRect/>
          </a:stretch>
        </p:blipFill>
        <p:spPr>
          <a:xfrm>
            <a:off x="4690155" y="4596413"/>
            <a:ext cx="540000" cy="441822"/>
          </a:xfrm>
          <a:prstGeom prst="rect">
            <a:avLst/>
          </a:prstGeom>
        </p:spPr>
      </p:pic>
      <p:pic>
        <p:nvPicPr>
          <p:cNvPr id="21" name="图片 2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90155" y="1534715"/>
            <a:ext cx="786452" cy="447063"/>
          </a:xfrm>
          <a:prstGeom prst="rect">
            <a:avLst/>
          </a:prstGeom>
        </p:spPr>
      </p:pic>
      <p:grpSp>
        <p:nvGrpSpPr>
          <p:cNvPr id="22" name="Group 6"/>
          <p:cNvGrpSpPr/>
          <p:nvPr/>
        </p:nvGrpSpPr>
        <p:grpSpPr>
          <a:xfrm>
            <a:off x="2775491" y="3629972"/>
            <a:ext cx="1328916" cy="753386"/>
            <a:chOff x="7712470" y="3896336"/>
            <a:chExt cx="1328916" cy="753386"/>
          </a:xfrm>
        </p:grpSpPr>
        <p:sp>
          <p:nvSpPr>
            <p:cNvPr id="25" name="Freeform 200"/>
            <p:cNvSpPr/>
            <p:nvPr/>
          </p:nvSpPr>
          <p:spPr>
            <a:xfrm>
              <a:off x="7712470" y="3896336"/>
              <a:ext cx="1328916" cy="753386"/>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Box 2"/>
            <p:cNvSpPr txBox="1"/>
            <p:nvPr/>
          </p:nvSpPr>
          <p:spPr>
            <a:xfrm>
              <a:off x="7936998" y="4208668"/>
              <a:ext cx="888385" cy="307777"/>
            </a:xfrm>
            <a:prstGeom prst="rect">
              <a:avLst/>
            </a:prstGeom>
            <a:noFill/>
          </p:spPr>
          <p:txBody>
            <a:bodyPr wrap="none" rtlCol="0">
              <a:spAutoFit/>
            </a:bodyPr>
            <a:lstStyle/>
            <a:p>
              <a:pPr algn="ctr" fontAlgn="ctr"/>
              <a:r>
                <a:rPr lang="en-US" sz="1400" b="1" dirty="0" smtClean="0">
                  <a:solidFill>
                    <a:schemeClr val="bg1"/>
                  </a:solidFill>
                  <a:latin typeface="Huawei Sans" panose="020C0503030203020204" pitchFamily="34" charset="0"/>
                </a:rPr>
                <a:t>Internet</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0" name="文本框 50"/>
          <p:cNvSpPr txBox="1"/>
          <p:nvPr/>
        </p:nvSpPr>
        <p:spPr>
          <a:xfrm>
            <a:off x="2180411" y="4504429"/>
            <a:ext cx="1242785"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latin typeface="Huawei Sans" panose="020C0503030203020204" pitchFamily="34" charset="0"/>
              </a:rPr>
              <a:t>CPE (Spoke)</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文本框 50"/>
          <p:cNvSpPr txBox="1"/>
          <p:nvPr/>
        </p:nvSpPr>
        <p:spPr>
          <a:xfrm>
            <a:off x="5129138" y="4504429"/>
            <a:ext cx="1404510"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latin typeface="Huawei Sans" panose="020C0503030203020204" pitchFamily="34" charset="0"/>
              </a:rPr>
              <a:t>AP (Spoke)</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文本框 50"/>
          <p:cNvSpPr txBox="1"/>
          <p:nvPr/>
        </p:nvSpPr>
        <p:spPr>
          <a:xfrm>
            <a:off x="3615865" y="2154318"/>
            <a:ext cx="1532214"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latin typeface="Huawei Sans" panose="020C0503030203020204" pitchFamily="34" charset="0"/>
              </a:rPr>
              <a:t>Firewall (Hub)</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 name="Can 41"/>
          <p:cNvSpPr/>
          <p:nvPr/>
        </p:nvSpPr>
        <p:spPr>
          <a:xfrm rot="1995272">
            <a:off x="2456452" y="2547927"/>
            <a:ext cx="236717" cy="2109800"/>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Can 41"/>
          <p:cNvSpPr/>
          <p:nvPr/>
        </p:nvSpPr>
        <p:spPr>
          <a:xfrm rot="19597745">
            <a:off x="4209027" y="2547928"/>
            <a:ext cx="236717" cy="2109800"/>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50"/>
          <p:cNvSpPr txBox="1"/>
          <p:nvPr/>
        </p:nvSpPr>
        <p:spPr>
          <a:xfrm rot="18213172">
            <a:off x="1863134" y="3431663"/>
            <a:ext cx="1404510"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latin typeface="Huawei Sans" panose="020C0503030203020204" pitchFamily="34" charset="0"/>
              </a:rPr>
              <a:t>IPsec VPN</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 name="文本框 50"/>
          <p:cNvSpPr txBox="1"/>
          <p:nvPr/>
        </p:nvSpPr>
        <p:spPr>
          <a:xfrm rot="3415506">
            <a:off x="3622400" y="3431663"/>
            <a:ext cx="1404510"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latin typeface="Huawei Sans" panose="020C0503030203020204" pitchFamily="34" charset="0"/>
              </a:rPr>
              <a:t>IPsec VPN</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文本框 43"/>
          <p:cNvSpPr txBox="1"/>
          <p:nvPr/>
        </p:nvSpPr>
        <p:spPr>
          <a:xfrm>
            <a:off x="2349798" y="1296037"/>
            <a:ext cx="2180301" cy="553998"/>
          </a:xfrm>
          <a:prstGeom prst="rect">
            <a:avLst/>
          </a:prstGeom>
          <a:solidFill>
            <a:srgbClr val="FFD17D"/>
          </a:solidFill>
        </p:spPr>
        <p:txBody>
          <a:bodyPr wrap="square" rtlCol="0">
            <a:spAutoFit/>
          </a:bodyPr>
          <a:lstStyle/>
          <a:p>
            <a:pPr algn="ctr" fontAlgn="ctr">
              <a:lnSpc>
                <a:spcPts val="1800"/>
              </a:lnSpc>
            </a:pPr>
            <a:r>
              <a:rPr lang="en-US" sz="1200" b="1" dirty="0" smtClean="0">
                <a:latin typeface="Huawei Sans" panose="020C0503030203020204" pitchFamily="34" charset="0"/>
              </a:rPr>
              <a:t>Employee network</a:t>
            </a: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lnSpc>
                <a:spcPts val="1800"/>
              </a:lnSpc>
            </a:pPr>
            <a:r>
              <a:rPr lang="en-US" sz="1200" dirty="0" smtClean="0">
                <a:latin typeface="Huawei Sans" panose="020C0503030203020204" pitchFamily="34" charset="0"/>
              </a:rPr>
              <a:t>VLAN 30: 10.1.30.0/24</a:t>
            </a:r>
            <a:endParaRPr lang="en-US" sz="1200" dirty="0">
              <a:latin typeface="Huawei Sans" panose="020C0503030203020204" pitchFamily="34" charset="0"/>
            </a:endParaRPr>
          </a:p>
        </p:txBody>
      </p:sp>
      <p:sp>
        <p:nvSpPr>
          <p:cNvPr id="46" name="文本框 45"/>
          <p:cNvSpPr txBox="1"/>
          <p:nvPr/>
        </p:nvSpPr>
        <p:spPr>
          <a:xfrm>
            <a:off x="807218" y="5255463"/>
            <a:ext cx="2180301" cy="553998"/>
          </a:xfrm>
          <a:prstGeom prst="rect">
            <a:avLst/>
          </a:prstGeom>
          <a:solidFill>
            <a:srgbClr val="FFD17D"/>
          </a:solidFill>
        </p:spPr>
        <p:txBody>
          <a:bodyPr wrap="square" rtlCol="0">
            <a:spAutoFit/>
          </a:bodyPr>
          <a:lstStyle/>
          <a:p>
            <a:pPr algn="ctr" fontAlgn="ctr">
              <a:lnSpc>
                <a:spcPts val="1800"/>
              </a:lnSpc>
            </a:pPr>
            <a:r>
              <a:rPr lang="en-US" sz="1200" b="1" dirty="0" smtClean="0">
                <a:latin typeface="Huawei Sans" panose="020C0503030203020204" pitchFamily="34" charset="0"/>
              </a:rPr>
              <a:t>Employee network</a:t>
            </a: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lnSpc>
                <a:spcPts val="1800"/>
              </a:lnSpc>
            </a:pPr>
            <a:r>
              <a:rPr lang="en-US" sz="1200" dirty="0" smtClean="0">
                <a:latin typeface="Huawei Sans" panose="020C0503030203020204" pitchFamily="34" charset="0"/>
              </a:rPr>
              <a:t>VLAN 31: 10.1.31.0/24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p:cNvSpPr txBox="1"/>
          <p:nvPr/>
        </p:nvSpPr>
        <p:spPr>
          <a:xfrm>
            <a:off x="3862109" y="5255463"/>
            <a:ext cx="2180301" cy="553998"/>
          </a:xfrm>
          <a:prstGeom prst="rect">
            <a:avLst/>
          </a:prstGeom>
          <a:solidFill>
            <a:srgbClr val="FFD17D"/>
          </a:solidFill>
        </p:spPr>
        <p:txBody>
          <a:bodyPr wrap="square" rtlCol="0">
            <a:spAutoFit/>
          </a:bodyPr>
          <a:lstStyle/>
          <a:p>
            <a:pPr algn="ctr" fontAlgn="ctr">
              <a:lnSpc>
                <a:spcPts val="1800"/>
              </a:lnSpc>
            </a:pPr>
            <a:r>
              <a:rPr lang="en-US" sz="1200" b="1" dirty="0" smtClean="0">
                <a:latin typeface="Huawei Sans" panose="020C0503030203020204" pitchFamily="34" charset="0"/>
              </a:rPr>
              <a:t>Employee network</a:t>
            </a: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lnSpc>
                <a:spcPts val="1800"/>
              </a:lnSpc>
            </a:pPr>
            <a:r>
              <a:rPr lang="en-US" sz="1200" dirty="0" smtClean="0">
                <a:latin typeface="Huawei Sans" panose="020C0503030203020204" pitchFamily="34" charset="0"/>
              </a:rPr>
              <a:t>VLAN 32: 10.1.32.0/24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619561809"/>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圆角矩形 31"/>
          <p:cNvSpPr/>
          <p:nvPr/>
        </p:nvSpPr>
        <p:spPr>
          <a:xfrm>
            <a:off x="455612" y="4837480"/>
            <a:ext cx="2924328" cy="1368000"/>
          </a:xfrm>
          <a:prstGeom prst="roundRect">
            <a:avLst>
              <a:gd name="adj" fmla="val 5930"/>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圆角矩形 32"/>
          <p:cNvSpPr/>
          <p:nvPr/>
        </p:nvSpPr>
        <p:spPr>
          <a:xfrm>
            <a:off x="3496024" y="4837480"/>
            <a:ext cx="2924328" cy="1368000"/>
          </a:xfrm>
          <a:prstGeom prst="roundRect">
            <a:avLst>
              <a:gd name="adj" fmla="val 5930"/>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smtClean="0"/>
              <a:t>Typical Case Analysis: Access Between Employees</a:t>
            </a:r>
            <a:endParaRPr lang="en-US" dirty="0"/>
          </a:p>
        </p:txBody>
      </p:sp>
      <p:sp>
        <p:nvSpPr>
          <p:cNvPr id="3" name="文本框 2"/>
          <p:cNvSpPr txBox="1"/>
          <p:nvPr/>
        </p:nvSpPr>
        <p:spPr>
          <a:xfrm>
            <a:off x="6648070" y="1317738"/>
            <a:ext cx="4898031" cy="3939540"/>
          </a:xfrm>
          <a:prstGeom prst="rect">
            <a:avLst/>
          </a:prstGeom>
          <a:noFill/>
        </p:spPr>
        <p:txBody>
          <a:bodyPr wrap="square" rtlCol="0">
            <a:spAutoFit/>
          </a:bodyPr>
          <a:lstStyle/>
          <a:p>
            <a:pPr fontAlgn="ctr">
              <a:lnSpc>
                <a:spcPts val="2400"/>
              </a:lnSpc>
              <a:spcAft>
                <a:spcPts val="600"/>
              </a:spcAft>
            </a:pPr>
            <a:r>
              <a:rPr lang="en-US" sz="1600" b="1" dirty="0" smtClean="0">
                <a:latin typeface="Huawei Sans" panose="020C0503030203020204" pitchFamily="34" charset="0"/>
              </a:rPr>
              <a:t>Access from employee A to employee B</a:t>
            </a:r>
            <a:r>
              <a:rPr lang="en-US" sz="1600" dirty="0" smtClean="0">
                <a:latin typeface="Huawei Sans" panose="020C0503030203020204" pitchFamily="34" charset="0"/>
              </a:rPr>
              <a:t>:</a:t>
            </a:r>
            <a:endParaRPr lang="en-US" altLang="zh-CN" sz="16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ts val="2400"/>
              </a:lnSpc>
              <a:spcAft>
                <a:spcPts val="600"/>
              </a:spcAft>
              <a:buFont typeface="+mj-lt"/>
              <a:buAutoNum type="arabicPeriod"/>
            </a:pPr>
            <a:r>
              <a:rPr lang="en-US" sz="1600" dirty="0" smtClean="0">
                <a:latin typeface="Huawei Sans" panose="020C0503030203020204" pitchFamily="34" charset="0"/>
              </a:rPr>
              <a:t>When employee A sends traffic to employee B, the traffic first arrives at the CPE of branch 1. The CPE checks the route (static or imported route) for the traffic and finds that the outbound interface is a tunnel interface. The CPE then encrypts the packets and forwards them to the firewall at the headquarters through the IPsec VPN tunnel.</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ts val="2400"/>
              </a:lnSpc>
              <a:spcAft>
                <a:spcPts val="600"/>
              </a:spcAft>
              <a:buFont typeface="+mj-lt"/>
              <a:buAutoNum type="arabicPeriod"/>
            </a:pPr>
            <a:r>
              <a:rPr lang="en-US" sz="1600" dirty="0" smtClean="0">
                <a:latin typeface="Huawei Sans" panose="020C0503030203020204" pitchFamily="34" charset="0"/>
              </a:rPr>
              <a:t>The firewall decrypts and </a:t>
            </a:r>
            <a:r>
              <a:rPr lang="en-US" sz="1600" dirty="0" err="1" smtClean="0">
                <a:latin typeface="Huawei Sans" panose="020C0503030203020204" pitchFamily="34" charset="0"/>
              </a:rPr>
              <a:t>decapsulates</a:t>
            </a:r>
            <a:r>
              <a:rPr lang="en-US" sz="1600" dirty="0" smtClean="0">
                <a:latin typeface="Huawei Sans" panose="020C0503030203020204" pitchFamily="34" charset="0"/>
              </a:rPr>
              <a:t> the packets and routes the inner packets to employee B after security processing.</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圆角矩形 30"/>
          <p:cNvSpPr/>
          <p:nvPr/>
        </p:nvSpPr>
        <p:spPr>
          <a:xfrm>
            <a:off x="1390762" y="1094455"/>
            <a:ext cx="4094441" cy="1368000"/>
          </a:xfrm>
          <a:prstGeom prst="roundRect">
            <a:avLst>
              <a:gd name="adj" fmla="val 5930"/>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a:xfrm>
            <a:off x="1437453" y="2081688"/>
            <a:ext cx="951965" cy="307777"/>
          </a:xfrm>
          <a:prstGeom prst="rect">
            <a:avLst/>
          </a:prstGeom>
          <a:noFill/>
        </p:spPr>
        <p:txBody>
          <a:bodyPr wrap="square" rtlCol="0">
            <a:spAutoFit/>
          </a:bodyPr>
          <a:lstStyle/>
          <a:p>
            <a:pPr algn="ctr" fontAlgn="ctr"/>
            <a:r>
              <a:rPr lang="en-US" sz="1400" dirty="0" smtClean="0">
                <a:solidFill>
                  <a:schemeClr val="bg1">
                    <a:lumMod val="50000"/>
                  </a:schemeClr>
                </a:solidFill>
                <a:latin typeface="Huawei Sans" panose="020C0503030203020204" pitchFamily="34" charset="0"/>
              </a:rPr>
              <a:t>HQ/DC</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文本框 50"/>
          <p:cNvSpPr txBox="1"/>
          <p:nvPr/>
        </p:nvSpPr>
        <p:spPr>
          <a:xfrm>
            <a:off x="474263" y="4936354"/>
            <a:ext cx="998986" cy="307777"/>
          </a:xfrm>
          <a:prstGeom prst="rect">
            <a:avLst/>
          </a:prstGeom>
          <a:noFill/>
        </p:spPr>
        <p:txBody>
          <a:bodyPr wrap="square" rtlCol="0">
            <a:spAutoFit/>
          </a:bodyPr>
          <a:lstStyle/>
          <a:p>
            <a:pPr algn="ctr" fontAlgn="ctr"/>
            <a:r>
              <a:rPr lang="en-US" sz="1400" dirty="0" smtClean="0">
                <a:solidFill>
                  <a:schemeClr val="bg1">
                    <a:lumMod val="50000"/>
                  </a:schemeClr>
                </a:solidFill>
                <a:latin typeface="Huawei Sans" panose="020C0503030203020204" pitchFamily="34" charset="0"/>
              </a:rPr>
              <a:t>Branch 1</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 name="文本框 51"/>
          <p:cNvSpPr txBox="1"/>
          <p:nvPr/>
        </p:nvSpPr>
        <p:spPr>
          <a:xfrm>
            <a:off x="3496682" y="4923445"/>
            <a:ext cx="998986" cy="307777"/>
          </a:xfrm>
          <a:prstGeom prst="rect">
            <a:avLst/>
          </a:prstGeom>
          <a:noFill/>
        </p:spPr>
        <p:txBody>
          <a:bodyPr wrap="square" rtlCol="0">
            <a:spAutoFit/>
          </a:bodyPr>
          <a:lstStyle/>
          <a:p>
            <a:pPr algn="ctr" fontAlgn="ctr"/>
            <a:r>
              <a:rPr lang="en-US" sz="1400" dirty="0" smtClean="0">
                <a:solidFill>
                  <a:schemeClr val="bg1">
                    <a:lumMod val="50000"/>
                  </a:schemeClr>
                </a:solidFill>
                <a:latin typeface="Huawei Sans" panose="020C0503030203020204" pitchFamily="34" charset="0"/>
              </a:rPr>
              <a:t>Branch 2</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67" name="Picture 12" descr="E:\2016.01\1.12 扁平化图标\蓝色\AR-蓝色最新-40.png"/>
          <p:cNvPicPr>
            <a:picLocks noChangeArrowheads="1"/>
          </p:cNvPicPr>
          <p:nvPr/>
        </p:nvPicPr>
        <p:blipFill>
          <a:blip r:embed="rId3" cstate="print"/>
          <a:srcRect/>
          <a:stretch>
            <a:fillRect/>
          </a:stretch>
        </p:blipFill>
        <p:spPr bwMode="auto">
          <a:xfrm>
            <a:off x="1647776" y="4647443"/>
            <a:ext cx="540000" cy="442800"/>
          </a:xfrm>
          <a:prstGeom prst="rect">
            <a:avLst/>
          </a:prstGeom>
          <a:noFill/>
        </p:spPr>
      </p:pic>
      <p:pic>
        <p:nvPicPr>
          <p:cNvPr id="23" name="图片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67982" y="2251551"/>
            <a:ext cx="540000" cy="441822"/>
          </a:xfrm>
          <a:prstGeom prst="rect">
            <a:avLst/>
          </a:prstGeom>
        </p:spPr>
      </p:pic>
      <p:pic>
        <p:nvPicPr>
          <p:cNvPr id="24" name="图片 23" descr="AP.png"/>
          <p:cNvPicPr>
            <a:picLocks noChangeAspect="1"/>
          </p:cNvPicPr>
          <p:nvPr/>
        </p:nvPicPr>
        <p:blipFill>
          <a:blip r:embed="rId5"/>
          <a:stretch>
            <a:fillRect/>
          </a:stretch>
        </p:blipFill>
        <p:spPr>
          <a:xfrm>
            <a:off x="4688188" y="4625912"/>
            <a:ext cx="540000" cy="441822"/>
          </a:xfrm>
          <a:prstGeom prst="rect">
            <a:avLst/>
          </a:prstGeom>
        </p:spPr>
      </p:pic>
      <p:pic>
        <p:nvPicPr>
          <p:cNvPr id="21" name="图片 2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88188" y="1564214"/>
            <a:ext cx="786452" cy="447063"/>
          </a:xfrm>
          <a:prstGeom prst="rect">
            <a:avLst/>
          </a:prstGeom>
        </p:spPr>
      </p:pic>
      <p:grpSp>
        <p:nvGrpSpPr>
          <p:cNvPr id="22" name="Group 6"/>
          <p:cNvGrpSpPr/>
          <p:nvPr/>
        </p:nvGrpSpPr>
        <p:grpSpPr>
          <a:xfrm>
            <a:off x="2773524" y="3659471"/>
            <a:ext cx="1328916" cy="753386"/>
            <a:chOff x="7712470" y="3896336"/>
            <a:chExt cx="1328916" cy="753386"/>
          </a:xfrm>
        </p:grpSpPr>
        <p:sp>
          <p:nvSpPr>
            <p:cNvPr id="25" name="Freeform 200"/>
            <p:cNvSpPr/>
            <p:nvPr/>
          </p:nvSpPr>
          <p:spPr>
            <a:xfrm>
              <a:off x="7712470" y="3896336"/>
              <a:ext cx="1328916" cy="753386"/>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Box 2"/>
            <p:cNvSpPr txBox="1"/>
            <p:nvPr/>
          </p:nvSpPr>
          <p:spPr>
            <a:xfrm>
              <a:off x="7936998" y="4208668"/>
              <a:ext cx="888385" cy="307777"/>
            </a:xfrm>
            <a:prstGeom prst="rect">
              <a:avLst/>
            </a:prstGeom>
            <a:noFill/>
          </p:spPr>
          <p:txBody>
            <a:bodyPr wrap="none" rtlCol="0">
              <a:spAutoFit/>
            </a:bodyPr>
            <a:lstStyle/>
            <a:p>
              <a:pPr algn="ctr" fontAlgn="ctr"/>
              <a:r>
                <a:rPr lang="en-US" sz="1400" b="1" dirty="0" smtClean="0">
                  <a:solidFill>
                    <a:schemeClr val="bg1"/>
                  </a:solidFill>
                  <a:latin typeface="Huawei Sans" panose="020C0503030203020204" pitchFamily="34" charset="0"/>
                </a:rPr>
                <a:t>Internet</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0" name="文本框 50"/>
          <p:cNvSpPr txBox="1"/>
          <p:nvPr/>
        </p:nvSpPr>
        <p:spPr>
          <a:xfrm>
            <a:off x="2178444" y="4560304"/>
            <a:ext cx="1242785"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latin typeface="Huawei Sans" panose="020C0503030203020204" pitchFamily="34" charset="0"/>
              </a:rPr>
              <a:t>CPE (Spoke)</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文本框 50"/>
          <p:cNvSpPr txBox="1"/>
          <p:nvPr/>
        </p:nvSpPr>
        <p:spPr>
          <a:xfrm>
            <a:off x="5127171" y="4560304"/>
            <a:ext cx="1404510"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latin typeface="Huawei Sans" panose="020C0503030203020204" pitchFamily="34" charset="0"/>
              </a:rPr>
              <a:t>AP (Spoke)</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文本框 50"/>
          <p:cNvSpPr txBox="1"/>
          <p:nvPr/>
        </p:nvSpPr>
        <p:spPr>
          <a:xfrm>
            <a:off x="3695974" y="2183817"/>
            <a:ext cx="1471244"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latin typeface="Huawei Sans" panose="020C0503030203020204" pitchFamily="34" charset="0"/>
              </a:rPr>
              <a:t>Firewall (Hub)</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 name="Can 41"/>
          <p:cNvSpPr/>
          <p:nvPr/>
        </p:nvSpPr>
        <p:spPr>
          <a:xfrm rot="1995272">
            <a:off x="2454485" y="2577426"/>
            <a:ext cx="236717" cy="2109800"/>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Can 41"/>
          <p:cNvSpPr/>
          <p:nvPr/>
        </p:nvSpPr>
        <p:spPr>
          <a:xfrm rot="19597745">
            <a:off x="4207060" y="2577427"/>
            <a:ext cx="236717" cy="2109800"/>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50"/>
          <p:cNvSpPr txBox="1"/>
          <p:nvPr/>
        </p:nvSpPr>
        <p:spPr>
          <a:xfrm rot="3415506">
            <a:off x="3620433" y="3461162"/>
            <a:ext cx="1404510"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latin typeface="Huawei Sans" panose="020C0503030203020204" pitchFamily="34" charset="0"/>
              </a:rPr>
              <a:t>IPsec VPN</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 name="文本框 46"/>
          <p:cNvSpPr txBox="1"/>
          <p:nvPr/>
        </p:nvSpPr>
        <p:spPr>
          <a:xfrm>
            <a:off x="3860142" y="5284962"/>
            <a:ext cx="2180301" cy="553998"/>
          </a:xfrm>
          <a:prstGeom prst="rect">
            <a:avLst/>
          </a:prstGeom>
          <a:solidFill>
            <a:srgbClr val="FFD17D"/>
          </a:solidFill>
        </p:spPr>
        <p:txBody>
          <a:bodyPr wrap="square" rtlCol="0">
            <a:spAutoFit/>
          </a:bodyPr>
          <a:lstStyle/>
          <a:p>
            <a:pPr algn="ctr" fontAlgn="ctr">
              <a:lnSpc>
                <a:spcPts val="1800"/>
              </a:lnSpc>
            </a:pPr>
            <a:r>
              <a:rPr lang="en-US" sz="1200" b="1" dirty="0" smtClean="0">
                <a:latin typeface="Huawei Sans" panose="020C0503030203020204" pitchFamily="34" charset="0"/>
              </a:rPr>
              <a:t>Employee network</a:t>
            </a: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lnSpc>
                <a:spcPts val="1800"/>
              </a:lnSpc>
            </a:pPr>
            <a:r>
              <a:rPr lang="en-US" sz="1200" dirty="0" smtClean="0">
                <a:latin typeface="Huawei Sans" panose="020C0503030203020204" pitchFamily="34" charset="0"/>
              </a:rPr>
              <a:t>VLAN 32: 10.1.32.0/24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7" name="图片 11" descr="开放网络-蓝.png"/>
          <p:cNvPicPr>
            <a:picLocks noChangeAspect="1"/>
          </p:cNvPicPr>
          <p:nvPr/>
        </p:nvPicPr>
        <p:blipFill>
          <a:blip r:embed="rId7" cstate="print"/>
          <a:stretch>
            <a:fillRect/>
          </a:stretch>
        </p:blipFill>
        <p:spPr>
          <a:xfrm>
            <a:off x="1696104" y="5326893"/>
            <a:ext cx="443344" cy="341279"/>
          </a:xfrm>
          <a:prstGeom prst="rect">
            <a:avLst/>
          </a:prstGeom>
        </p:spPr>
      </p:pic>
      <p:sp>
        <p:nvSpPr>
          <p:cNvPr id="28" name="文本框 27"/>
          <p:cNvSpPr txBox="1"/>
          <p:nvPr/>
        </p:nvSpPr>
        <p:spPr>
          <a:xfrm>
            <a:off x="1766933" y="5735906"/>
            <a:ext cx="301686"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A</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9" name="图片 11" descr="开放网络-蓝.png"/>
          <p:cNvPicPr>
            <a:picLocks noChangeAspect="1"/>
          </p:cNvPicPr>
          <p:nvPr/>
        </p:nvPicPr>
        <p:blipFill>
          <a:blip r:embed="rId7" cstate="print"/>
          <a:stretch>
            <a:fillRect/>
          </a:stretch>
        </p:blipFill>
        <p:spPr>
          <a:xfrm>
            <a:off x="3218179" y="1232007"/>
            <a:ext cx="443344" cy="341279"/>
          </a:xfrm>
          <a:prstGeom prst="rect">
            <a:avLst/>
          </a:prstGeom>
        </p:spPr>
      </p:pic>
      <p:sp>
        <p:nvSpPr>
          <p:cNvPr id="36" name="文本框 35"/>
          <p:cNvSpPr txBox="1"/>
          <p:nvPr/>
        </p:nvSpPr>
        <p:spPr>
          <a:xfrm>
            <a:off x="3687573" y="1276518"/>
            <a:ext cx="292068"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B</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任意多边形 3"/>
          <p:cNvSpPr/>
          <p:nvPr/>
        </p:nvSpPr>
        <p:spPr>
          <a:xfrm>
            <a:off x="1897565" y="1666405"/>
            <a:ext cx="1586054" cy="3601720"/>
          </a:xfrm>
          <a:custGeom>
            <a:avLst/>
            <a:gdLst>
              <a:gd name="connsiteX0" fmla="*/ 135073 w 1987842"/>
              <a:gd name="connsiteY0" fmla="*/ 3606800 h 3606800"/>
              <a:gd name="connsiteX1" fmla="*/ 155393 w 1987842"/>
              <a:gd name="connsiteY1" fmla="*/ 2824480 h 3606800"/>
              <a:gd name="connsiteX2" fmla="*/ 1699713 w 1987842"/>
              <a:gd name="connsiteY2" fmla="*/ 721360 h 3606800"/>
              <a:gd name="connsiteX3" fmla="*/ 1984193 w 1987842"/>
              <a:gd name="connsiteY3" fmla="*/ 0 h 3606800"/>
              <a:gd name="connsiteX0" fmla="*/ 98291 w 1951060"/>
              <a:gd name="connsiteY0" fmla="*/ 3606800 h 3606800"/>
              <a:gd name="connsiteX1" fmla="*/ 118611 w 1951060"/>
              <a:gd name="connsiteY1" fmla="*/ 2824480 h 3606800"/>
              <a:gd name="connsiteX2" fmla="*/ 1662931 w 1951060"/>
              <a:gd name="connsiteY2" fmla="*/ 721360 h 3606800"/>
              <a:gd name="connsiteX3" fmla="*/ 1947411 w 1951060"/>
              <a:gd name="connsiteY3" fmla="*/ 0 h 3606800"/>
              <a:gd name="connsiteX0" fmla="*/ 0 w 1850625"/>
              <a:gd name="connsiteY0" fmla="*/ 3606800 h 3606800"/>
              <a:gd name="connsiteX1" fmla="*/ 294640 w 1850625"/>
              <a:gd name="connsiteY1" fmla="*/ 2509520 h 3606800"/>
              <a:gd name="connsiteX2" fmla="*/ 1564640 w 1850625"/>
              <a:gd name="connsiteY2" fmla="*/ 721360 h 3606800"/>
              <a:gd name="connsiteX3" fmla="*/ 1849120 w 1850625"/>
              <a:gd name="connsiteY3" fmla="*/ 0 h 3606800"/>
              <a:gd name="connsiteX0" fmla="*/ 0 w 1850585"/>
              <a:gd name="connsiteY0" fmla="*/ 3606800 h 3606800"/>
              <a:gd name="connsiteX1" fmla="*/ 304800 w 1850585"/>
              <a:gd name="connsiteY1" fmla="*/ 2458720 h 3606800"/>
              <a:gd name="connsiteX2" fmla="*/ 1564640 w 1850585"/>
              <a:gd name="connsiteY2" fmla="*/ 721360 h 3606800"/>
              <a:gd name="connsiteX3" fmla="*/ 1849120 w 1850585"/>
              <a:gd name="connsiteY3" fmla="*/ 0 h 3606800"/>
              <a:gd name="connsiteX0" fmla="*/ 0 w 1850585"/>
              <a:gd name="connsiteY0" fmla="*/ 3606800 h 3606800"/>
              <a:gd name="connsiteX1" fmla="*/ 304800 w 1850585"/>
              <a:gd name="connsiteY1" fmla="*/ 2458720 h 3606800"/>
              <a:gd name="connsiteX2" fmla="*/ 1564640 w 1850585"/>
              <a:gd name="connsiteY2" fmla="*/ 721360 h 3606800"/>
              <a:gd name="connsiteX3" fmla="*/ 1849120 w 1850585"/>
              <a:gd name="connsiteY3" fmla="*/ 0 h 3606800"/>
              <a:gd name="connsiteX0" fmla="*/ 0 w 1850442"/>
              <a:gd name="connsiteY0" fmla="*/ 3606800 h 3606800"/>
              <a:gd name="connsiteX1" fmla="*/ 345440 w 1850442"/>
              <a:gd name="connsiteY1" fmla="*/ 2448560 h 3606800"/>
              <a:gd name="connsiteX2" fmla="*/ 1564640 w 1850442"/>
              <a:gd name="connsiteY2" fmla="*/ 721360 h 3606800"/>
              <a:gd name="connsiteX3" fmla="*/ 1849120 w 1850442"/>
              <a:gd name="connsiteY3" fmla="*/ 0 h 3606800"/>
              <a:gd name="connsiteX0" fmla="*/ 0 w 1849789"/>
              <a:gd name="connsiteY0" fmla="*/ 3606800 h 3606800"/>
              <a:gd name="connsiteX1" fmla="*/ 345440 w 1849789"/>
              <a:gd name="connsiteY1" fmla="*/ 2448560 h 3606800"/>
              <a:gd name="connsiteX2" fmla="*/ 1503680 w 1849789"/>
              <a:gd name="connsiteY2" fmla="*/ 721360 h 3606800"/>
              <a:gd name="connsiteX3" fmla="*/ 1849120 w 1849789"/>
              <a:gd name="connsiteY3" fmla="*/ 0 h 3606800"/>
              <a:gd name="connsiteX0" fmla="*/ 0 w 1849789"/>
              <a:gd name="connsiteY0" fmla="*/ 3606800 h 3606800"/>
              <a:gd name="connsiteX1" fmla="*/ 345440 w 1849789"/>
              <a:gd name="connsiteY1" fmla="*/ 2448560 h 3606800"/>
              <a:gd name="connsiteX2" fmla="*/ 1503680 w 1849789"/>
              <a:gd name="connsiteY2" fmla="*/ 721360 h 3606800"/>
              <a:gd name="connsiteX3" fmla="*/ 1849120 w 1849789"/>
              <a:gd name="connsiteY3" fmla="*/ 0 h 3606800"/>
              <a:gd name="connsiteX0" fmla="*/ 0 w 1616180"/>
              <a:gd name="connsiteY0" fmla="*/ 3601720 h 3601720"/>
              <a:gd name="connsiteX1" fmla="*/ 345440 w 1616180"/>
              <a:gd name="connsiteY1" fmla="*/ 2443480 h 3601720"/>
              <a:gd name="connsiteX2" fmla="*/ 1503680 w 1616180"/>
              <a:gd name="connsiteY2" fmla="*/ 716280 h 3601720"/>
              <a:gd name="connsiteX3" fmla="*/ 1564640 w 1616180"/>
              <a:gd name="connsiteY3" fmla="*/ 0 h 3601720"/>
              <a:gd name="connsiteX0" fmla="*/ 0 w 1619424"/>
              <a:gd name="connsiteY0" fmla="*/ 3601720 h 3601720"/>
              <a:gd name="connsiteX1" fmla="*/ 345440 w 1619424"/>
              <a:gd name="connsiteY1" fmla="*/ 2443480 h 3601720"/>
              <a:gd name="connsiteX2" fmla="*/ 1503680 w 1619424"/>
              <a:gd name="connsiteY2" fmla="*/ 716280 h 3601720"/>
              <a:gd name="connsiteX3" fmla="*/ 1564640 w 1619424"/>
              <a:gd name="connsiteY3" fmla="*/ 0 h 3601720"/>
              <a:gd name="connsiteX0" fmla="*/ 0 w 1586054"/>
              <a:gd name="connsiteY0" fmla="*/ 3601720 h 3601720"/>
              <a:gd name="connsiteX1" fmla="*/ 345440 w 1586054"/>
              <a:gd name="connsiteY1" fmla="*/ 2443480 h 3601720"/>
              <a:gd name="connsiteX2" fmla="*/ 1503680 w 1586054"/>
              <a:gd name="connsiteY2" fmla="*/ 716280 h 3601720"/>
              <a:gd name="connsiteX3" fmla="*/ 1564640 w 1586054"/>
              <a:gd name="connsiteY3" fmla="*/ 0 h 3601720"/>
            </a:gdLst>
            <a:ahLst/>
            <a:cxnLst>
              <a:cxn ang="0">
                <a:pos x="connsiteX0" y="connsiteY0"/>
              </a:cxn>
              <a:cxn ang="0">
                <a:pos x="connsiteX1" y="connsiteY1"/>
              </a:cxn>
              <a:cxn ang="0">
                <a:pos x="connsiteX2" y="connsiteY2"/>
              </a:cxn>
              <a:cxn ang="0">
                <a:pos x="connsiteX3" y="connsiteY3"/>
              </a:cxn>
            </a:cxnLst>
            <a:rect l="l" t="t" r="r" b="b"/>
            <a:pathLst>
              <a:path w="1586054" h="3601720">
                <a:moveTo>
                  <a:pt x="0" y="3601720"/>
                </a:moveTo>
                <a:cubicBezTo>
                  <a:pt x="11853" y="3207173"/>
                  <a:pt x="44027" y="2924387"/>
                  <a:pt x="345440" y="2443480"/>
                </a:cubicBezTo>
                <a:cubicBezTo>
                  <a:pt x="646853" y="1962573"/>
                  <a:pt x="1386840" y="935567"/>
                  <a:pt x="1503680" y="716280"/>
                </a:cubicBezTo>
                <a:cubicBezTo>
                  <a:pt x="1620520" y="496993"/>
                  <a:pt x="1584960" y="318346"/>
                  <a:pt x="1564640" y="0"/>
                </a:cubicBezTo>
              </a:path>
            </a:pathLst>
          </a:custGeom>
          <a:noFill/>
          <a:ln w="7620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8036197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z="2000" dirty="0" smtClean="0">
                <a:solidFill>
                  <a:schemeClr val="bg1">
                    <a:lumMod val="50000"/>
                  </a:schemeClr>
                </a:solidFill>
                <a:latin typeface="Huawei Sans" panose="020C0503030203020204" pitchFamily="34" charset="0"/>
              </a:rPr>
              <a:t>Overview of Campus Multi-Branch Interconnection</a:t>
            </a:r>
          </a:p>
          <a:p>
            <a:r>
              <a:rPr lang="en-US" sz="2000" dirty="0" smtClean="0">
                <a:solidFill>
                  <a:schemeClr val="bg1">
                    <a:lumMod val="50000"/>
                  </a:schemeClr>
                </a:solidFill>
                <a:latin typeface="Huawei Sans" panose="020C0503030203020204" pitchFamily="34" charset="0"/>
              </a:rPr>
              <a:t>Campus Multi-Branch Interconnection Technology: IPsec VPN</a:t>
            </a:r>
          </a:p>
          <a:p>
            <a:r>
              <a:rPr lang="en-US" sz="2000" b="1" dirty="0" smtClean="0">
                <a:latin typeface="Huawei Sans" panose="020C0503030203020204" pitchFamily="34" charset="0"/>
              </a:rPr>
              <a:t>Campus Multi-Branch Interconnection Technology: SD-WAN</a:t>
            </a:r>
            <a:endParaRPr lang="en-US" altLang="zh-CN" sz="2000" b="1"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421108887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Development of Enterprise WAN Technologies (1)</a:t>
            </a:r>
            <a:endParaRPr lang="en-US" altLang="zh-CN" dirty="0">
              <a:sym typeface="Huawei Sans" panose="020C0503030203020204" pitchFamily="34" charset="0"/>
            </a:endParaRPr>
          </a:p>
        </p:txBody>
      </p:sp>
      <p:sp>
        <p:nvSpPr>
          <p:cNvPr id="87" name="梯形 86"/>
          <p:cNvSpPr/>
          <p:nvPr/>
        </p:nvSpPr>
        <p:spPr>
          <a:xfrm>
            <a:off x="7237524" y="2568723"/>
            <a:ext cx="3103282" cy="1611690"/>
          </a:xfrm>
          <a:prstGeom prst="trapezoid">
            <a:avLst>
              <a:gd name="adj" fmla="val 22961"/>
            </a:avLst>
          </a:prstGeom>
          <a:gradFill flip="none" rotWithShape="1">
            <a:gsLst>
              <a:gs pos="0">
                <a:schemeClr val="bg1">
                  <a:alpha val="4000"/>
                </a:schemeClr>
              </a:gs>
              <a:gs pos="100000">
                <a:schemeClr val="accent4">
                  <a:lumMod val="60000"/>
                  <a:lumOff val="40000"/>
                  <a:alpha val="70000"/>
                </a:schemeClr>
              </a:gs>
            </a:gsLst>
            <a:lin ang="5400000" scaled="1"/>
            <a:tileRect/>
          </a:gradFill>
          <a:ln>
            <a:gradFill flip="none" rotWithShape="1">
              <a:gsLst>
                <a:gs pos="0">
                  <a:schemeClr val="accent1">
                    <a:lumMod val="5000"/>
                    <a:lumOff val="95000"/>
                    <a:alpha val="0"/>
                  </a:schemeClr>
                </a:gs>
                <a:gs pos="82000">
                  <a:schemeClr val="tx2">
                    <a:lumMod val="5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 name="圆角矩形 9"/>
          <p:cNvSpPr/>
          <p:nvPr/>
        </p:nvSpPr>
        <p:spPr>
          <a:xfrm>
            <a:off x="786463" y="1052513"/>
            <a:ext cx="10673700"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dirty="0">
                <a:solidFill>
                  <a:srgbClr val="30B5C5"/>
                </a:solidFill>
                <a:latin typeface="Huawei Sans" panose="020C0503030203020204" pitchFamily="34" charset="0"/>
                <a:ea typeface="方正兰亭黑简体" panose="02000000000000000000" pitchFamily="2" charset="-122"/>
              </a:rPr>
              <a:t>Migration of enterprise services to the cloud</a:t>
            </a:r>
          </a:p>
        </p:txBody>
      </p:sp>
      <p:sp>
        <p:nvSpPr>
          <p:cNvPr id="31" name="文本框 30"/>
          <p:cNvSpPr txBox="1"/>
          <p:nvPr/>
        </p:nvSpPr>
        <p:spPr>
          <a:xfrm>
            <a:off x="6281682" y="1599007"/>
            <a:ext cx="5014968" cy="461665"/>
          </a:xfrm>
          <a:prstGeom prst="rect">
            <a:avLst/>
          </a:prstGeom>
          <a:noFill/>
        </p:spPr>
        <p:txBody>
          <a:bodyPr wrap="square" rtlCol="0">
            <a:spAutoFit/>
          </a:bodyPr>
          <a:lstStyle/>
          <a:p>
            <a:pPr algn="ctr" fontAlgn="ctr"/>
            <a:r>
              <a:rPr lang="en-US" sz="1200" b="1" dirty="0" smtClean="0">
                <a:latin typeface="Huawei Sans" panose="020C0503030203020204" pitchFamily="34" charset="0"/>
              </a:rPr>
              <a:t>Enterprise services are migrated to the cloud, and enterprise egress traffic increases sharply.</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6" name="矩形 55"/>
          <p:cNvSpPr/>
          <p:nvPr/>
        </p:nvSpPr>
        <p:spPr>
          <a:xfrm>
            <a:off x="7386547" y="3633483"/>
            <a:ext cx="1831140" cy="461665"/>
          </a:xfrm>
          <a:prstGeom prst="rect">
            <a:avLst/>
          </a:prstGeom>
        </p:spPr>
        <p:txBody>
          <a:bodyPr wrap="square">
            <a:spAutoFit/>
          </a:bodyPr>
          <a:lstStyle/>
          <a:p>
            <a:pPr algn="ctr" fontAlgn="ctr"/>
            <a:r>
              <a:rPr lang="en-US" sz="1200" dirty="0" smtClean="0">
                <a:latin typeface="Huawei Sans" panose="020C0503030203020204" pitchFamily="34" charset="0"/>
              </a:rPr>
              <a:t>WAN traffic (%) on an enterprise network</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7" name="矩形 56"/>
          <p:cNvSpPr/>
          <p:nvPr/>
        </p:nvSpPr>
        <p:spPr>
          <a:xfrm>
            <a:off x="9313651" y="3872161"/>
            <a:ext cx="987716" cy="276969"/>
          </a:xfrm>
          <a:prstGeom prst="rect">
            <a:avLst/>
          </a:prstGeom>
        </p:spPr>
        <p:txBody>
          <a:bodyPr wrap="none" lIns="91413" tIns="45705" rIns="91413" bIns="45705">
            <a:spAutoFit/>
          </a:bodyPr>
          <a:lstStyle/>
          <a:p>
            <a:pPr defTabSz="1214527" fontAlgn="ctr">
              <a:spcBef>
                <a:spcPts val="0"/>
              </a:spcBef>
              <a:spcAft>
                <a:spcPts val="0"/>
              </a:spcAft>
            </a:pPr>
            <a:r>
              <a:rPr lang="en-US" sz="1200" i="1" dirty="0" smtClean="0">
                <a:latin typeface="Huawei Sans" panose="020C0503030203020204" pitchFamily="34" charset="0"/>
              </a:rPr>
              <a:t>Source: IDC</a:t>
            </a:r>
            <a:endParaRPr lang="en-US" sz="1200" i="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6" name="Freeform 14"/>
          <p:cNvSpPr>
            <a:spLocks noEditPoints="1"/>
          </p:cNvSpPr>
          <p:nvPr/>
        </p:nvSpPr>
        <p:spPr bwMode="auto">
          <a:xfrm>
            <a:off x="7924795" y="4492719"/>
            <a:ext cx="565509" cy="430151"/>
          </a:xfrm>
          <a:custGeom>
            <a:avLst/>
            <a:gdLst/>
            <a:ahLst/>
            <a:cxnLst>
              <a:cxn ang="0">
                <a:pos x="398" y="176"/>
              </a:cxn>
              <a:cxn ang="0">
                <a:pos x="174" y="400"/>
              </a:cxn>
              <a:cxn ang="0">
                <a:pos x="154" y="176"/>
              </a:cxn>
              <a:cxn ang="0">
                <a:pos x="422" y="200"/>
              </a:cxn>
              <a:cxn ang="0">
                <a:pos x="442" y="424"/>
              </a:cxn>
              <a:cxn ang="0">
                <a:pos x="210" y="442"/>
              </a:cxn>
              <a:cxn ang="0">
                <a:pos x="386" y="418"/>
              </a:cxn>
              <a:cxn ang="0">
                <a:pos x="416" y="380"/>
              </a:cxn>
              <a:cxn ang="0">
                <a:pos x="352" y="18"/>
              </a:cxn>
              <a:cxn ang="0">
                <a:pos x="446" y="110"/>
              </a:cxn>
              <a:cxn ang="0">
                <a:pos x="524" y="134"/>
              </a:cxn>
              <a:cxn ang="0">
                <a:pos x="580" y="208"/>
              </a:cxn>
              <a:cxn ang="0">
                <a:pos x="572" y="310"/>
              </a:cxn>
              <a:cxn ang="0">
                <a:pos x="502" y="264"/>
              </a:cxn>
              <a:cxn ang="0">
                <a:pos x="472" y="226"/>
              </a:cxn>
              <a:cxn ang="0">
                <a:pos x="454" y="198"/>
              </a:cxn>
              <a:cxn ang="0">
                <a:pos x="416" y="176"/>
              </a:cxn>
              <a:cxn ang="0">
                <a:pos x="392" y="140"/>
              </a:cxn>
              <a:cxn ang="0">
                <a:pos x="152" y="144"/>
              </a:cxn>
              <a:cxn ang="0">
                <a:pos x="136" y="380"/>
              </a:cxn>
              <a:cxn ang="0">
                <a:pos x="50" y="370"/>
              </a:cxn>
              <a:cxn ang="0">
                <a:pos x="0" y="274"/>
              </a:cxn>
              <a:cxn ang="0">
                <a:pos x="76" y="164"/>
              </a:cxn>
              <a:cxn ang="0">
                <a:pos x="124" y="82"/>
              </a:cxn>
              <a:cxn ang="0">
                <a:pos x="210" y="12"/>
              </a:cxn>
              <a:cxn ang="0">
                <a:pos x="464" y="244"/>
              </a:cxn>
              <a:cxn ang="0">
                <a:pos x="484" y="468"/>
              </a:cxn>
              <a:cxn ang="0">
                <a:pos x="252" y="486"/>
              </a:cxn>
              <a:cxn ang="0">
                <a:pos x="428" y="462"/>
              </a:cxn>
              <a:cxn ang="0">
                <a:pos x="460" y="424"/>
              </a:cxn>
              <a:cxn ang="0">
                <a:pos x="182" y="306"/>
              </a:cxn>
              <a:cxn ang="0">
                <a:pos x="200" y="244"/>
              </a:cxn>
              <a:cxn ang="0">
                <a:pos x="250" y="256"/>
              </a:cxn>
              <a:cxn ang="0">
                <a:pos x="272" y="248"/>
              </a:cxn>
              <a:cxn ang="0">
                <a:pos x="278" y="300"/>
              </a:cxn>
              <a:cxn ang="0">
                <a:pos x="250" y="300"/>
              </a:cxn>
              <a:cxn ang="0">
                <a:pos x="250" y="284"/>
              </a:cxn>
              <a:cxn ang="0">
                <a:pos x="268" y="292"/>
              </a:cxn>
              <a:cxn ang="0">
                <a:pos x="268" y="264"/>
              </a:cxn>
              <a:cxn ang="0">
                <a:pos x="250" y="268"/>
              </a:cxn>
              <a:cxn ang="0">
                <a:pos x="304" y="252"/>
              </a:cxn>
              <a:cxn ang="0">
                <a:pos x="330" y="254"/>
              </a:cxn>
              <a:cxn ang="0">
                <a:pos x="330" y="300"/>
              </a:cxn>
              <a:cxn ang="0">
                <a:pos x="302" y="328"/>
              </a:cxn>
              <a:cxn ang="0">
                <a:pos x="306" y="290"/>
              </a:cxn>
              <a:cxn ang="0">
                <a:pos x="320" y="292"/>
              </a:cxn>
              <a:cxn ang="0">
                <a:pos x="318" y="260"/>
              </a:cxn>
              <a:cxn ang="0">
                <a:pos x="302" y="276"/>
              </a:cxn>
              <a:cxn ang="0">
                <a:pos x="358" y="296"/>
              </a:cxn>
              <a:cxn ang="0">
                <a:pos x="370" y="290"/>
              </a:cxn>
              <a:cxn ang="0">
                <a:pos x="346" y="278"/>
              </a:cxn>
              <a:cxn ang="0">
                <a:pos x="352" y="248"/>
              </a:cxn>
              <a:cxn ang="0">
                <a:pos x="382" y="262"/>
              </a:cxn>
              <a:cxn ang="0">
                <a:pos x="354" y="260"/>
              </a:cxn>
              <a:cxn ang="0">
                <a:pos x="374" y="274"/>
              </a:cxn>
              <a:cxn ang="0">
                <a:pos x="378" y="302"/>
              </a:cxn>
              <a:cxn ang="0">
                <a:pos x="346" y="304"/>
              </a:cxn>
            </a:cxnLst>
            <a:rect l="0" t="0" r="r" b="b"/>
            <a:pathLst>
              <a:path w="586" h="488">
                <a:moveTo>
                  <a:pt x="174" y="154"/>
                </a:moveTo>
                <a:lnTo>
                  <a:pt x="378" y="154"/>
                </a:lnTo>
                <a:lnTo>
                  <a:pt x="378" y="154"/>
                </a:lnTo>
                <a:lnTo>
                  <a:pt x="386" y="156"/>
                </a:lnTo>
                <a:lnTo>
                  <a:pt x="392" y="160"/>
                </a:lnTo>
                <a:lnTo>
                  <a:pt x="396" y="168"/>
                </a:lnTo>
                <a:lnTo>
                  <a:pt x="398" y="176"/>
                </a:lnTo>
                <a:lnTo>
                  <a:pt x="398" y="380"/>
                </a:lnTo>
                <a:lnTo>
                  <a:pt x="398" y="380"/>
                </a:lnTo>
                <a:lnTo>
                  <a:pt x="396" y="388"/>
                </a:lnTo>
                <a:lnTo>
                  <a:pt x="392" y="394"/>
                </a:lnTo>
                <a:lnTo>
                  <a:pt x="386" y="398"/>
                </a:lnTo>
                <a:lnTo>
                  <a:pt x="378" y="400"/>
                </a:lnTo>
                <a:lnTo>
                  <a:pt x="174" y="400"/>
                </a:lnTo>
                <a:lnTo>
                  <a:pt x="174" y="400"/>
                </a:lnTo>
                <a:lnTo>
                  <a:pt x="166" y="398"/>
                </a:lnTo>
                <a:lnTo>
                  <a:pt x="160" y="394"/>
                </a:lnTo>
                <a:lnTo>
                  <a:pt x="156" y="388"/>
                </a:lnTo>
                <a:lnTo>
                  <a:pt x="154" y="380"/>
                </a:lnTo>
                <a:lnTo>
                  <a:pt x="154" y="176"/>
                </a:lnTo>
                <a:lnTo>
                  <a:pt x="154" y="176"/>
                </a:lnTo>
                <a:lnTo>
                  <a:pt x="156" y="168"/>
                </a:lnTo>
                <a:lnTo>
                  <a:pt x="160" y="160"/>
                </a:lnTo>
                <a:lnTo>
                  <a:pt x="166" y="156"/>
                </a:lnTo>
                <a:lnTo>
                  <a:pt x="174" y="154"/>
                </a:lnTo>
                <a:lnTo>
                  <a:pt x="174" y="154"/>
                </a:lnTo>
                <a:close/>
                <a:moveTo>
                  <a:pt x="416" y="200"/>
                </a:moveTo>
                <a:lnTo>
                  <a:pt x="422" y="200"/>
                </a:lnTo>
                <a:lnTo>
                  <a:pt x="422" y="200"/>
                </a:lnTo>
                <a:lnTo>
                  <a:pt x="430" y="200"/>
                </a:lnTo>
                <a:lnTo>
                  <a:pt x="436" y="206"/>
                </a:lnTo>
                <a:lnTo>
                  <a:pt x="440" y="212"/>
                </a:lnTo>
                <a:lnTo>
                  <a:pt x="442" y="220"/>
                </a:lnTo>
                <a:lnTo>
                  <a:pt x="442" y="424"/>
                </a:lnTo>
                <a:lnTo>
                  <a:pt x="442" y="424"/>
                </a:lnTo>
                <a:lnTo>
                  <a:pt x="440" y="432"/>
                </a:lnTo>
                <a:lnTo>
                  <a:pt x="436" y="438"/>
                </a:lnTo>
                <a:lnTo>
                  <a:pt x="430" y="442"/>
                </a:lnTo>
                <a:lnTo>
                  <a:pt x="422" y="444"/>
                </a:lnTo>
                <a:lnTo>
                  <a:pt x="218" y="444"/>
                </a:lnTo>
                <a:lnTo>
                  <a:pt x="218" y="444"/>
                </a:lnTo>
                <a:lnTo>
                  <a:pt x="210" y="442"/>
                </a:lnTo>
                <a:lnTo>
                  <a:pt x="202" y="438"/>
                </a:lnTo>
                <a:lnTo>
                  <a:pt x="198" y="432"/>
                </a:lnTo>
                <a:lnTo>
                  <a:pt x="196" y="424"/>
                </a:lnTo>
                <a:lnTo>
                  <a:pt x="196" y="418"/>
                </a:lnTo>
                <a:lnTo>
                  <a:pt x="378" y="418"/>
                </a:lnTo>
                <a:lnTo>
                  <a:pt x="378" y="418"/>
                </a:lnTo>
                <a:lnTo>
                  <a:pt x="386" y="418"/>
                </a:lnTo>
                <a:lnTo>
                  <a:pt x="392" y="414"/>
                </a:lnTo>
                <a:lnTo>
                  <a:pt x="400" y="412"/>
                </a:lnTo>
                <a:lnTo>
                  <a:pt x="406" y="406"/>
                </a:lnTo>
                <a:lnTo>
                  <a:pt x="410" y="400"/>
                </a:lnTo>
                <a:lnTo>
                  <a:pt x="414" y="394"/>
                </a:lnTo>
                <a:lnTo>
                  <a:pt x="416" y="388"/>
                </a:lnTo>
                <a:lnTo>
                  <a:pt x="416" y="380"/>
                </a:lnTo>
                <a:lnTo>
                  <a:pt x="416" y="200"/>
                </a:lnTo>
                <a:lnTo>
                  <a:pt x="416" y="200"/>
                </a:lnTo>
                <a:close/>
                <a:moveTo>
                  <a:pt x="274" y="0"/>
                </a:moveTo>
                <a:lnTo>
                  <a:pt x="274" y="0"/>
                </a:lnTo>
                <a:lnTo>
                  <a:pt x="302" y="2"/>
                </a:lnTo>
                <a:lnTo>
                  <a:pt x="328" y="8"/>
                </a:lnTo>
                <a:lnTo>
                  <a:pt x="352" y="18"/>
                </a:lnTo>
                <a:lnTo>
                  <a:pt x="376" y="30"/>
                </a:lnTo>
                <a:lnTo>
                  <a:pt x="396" y="46"/>
                </a:lnTo>
                <a:lnTo>
                  <a:pt x="414" y="66"/>
                </a:lnTo>
                <a:lnTo>
                  <a:pt x="428" y="88"/>
                </a:lnTo>
                <a:lnTo>
                  <a:pt x="440" y="110"/>
                </a:lnTo>
                <a:lnTo>
                  <a:pt x="440" y="110"/>
                </a:lnTo>
                <a:lnTo>
                  <a:pt x="446" y="110"/>
                </a:lnTo>
                <a:lnTo>
                  <a:pt x="446" y="110"/>
                </a:lnTo>
                <a:lnTo>
                  <a:pt x="462" y="112"/>
                </a:lnTo>
                <a:lnTo>
                  <a:pt x="474" y="114"/>
                </a:lnTo>
                <a:lnTo>
                  <a:pt x="488" y="116"/>
                </a:lnTo>
                <a:lnTo>
                  <a:pt x="502" y="122"/>
                </a:lnTo>
                <a:lnTo>
                  <a:pt x="514" y="128"/>
                </a:lnTo>
                <a:lnTo>
                  <a:pt x="524" y="134"/>
                </a:lnTo>
                <a:lnTo>
                  <a:pt x="536" y="142"/>
                </a:lnTo>
                <a:lnTo>
                  <a:pt x="546" y="152"/>
                </a:lnTo>
                <a:lnTo>
                  <a:pt x="554" y="162"/>
                </a:lnTo>
                <a:lnTo>
                  <a:pt x="562" y="172"/>
                </a:lnTo>
                <a:lnTo>
                  <a:pt x="570" y="184"/>
                </a:lnTo>
                <a:lnTo>
                  <a:pt x="576" y="196"/>
                </a:lnTo>
                <a:lnTo>
                  <a:pt x="580" y="208"/>
                </a:lnTo>
                <a:lnTo>
                  <a:pt x="584" y="222"/>
                </a:lnTo>
                <a:lnTo>
                  <a:pt x="586" y="236"/>
                </a:lnTo>
                <a:lnTo>
                  <a:pt x="586" y="250"/>
                </a:lnTo>
                <a:lnTo>
                  <a:pt x="586" y="250"/>
                </a:lnTo>
                <a:lnTo>
                  <a:pt x="584" y="272"/>
                </a:lnTo>
                <a:lnTo>
                  <a:pt x="580" y="292"/>
                </a:lnTo>
                <a:lnTo>
                  <a:pt x="572" y="310"/>
                </a:lnTo>
                <a:lnTo>
                  <a:pt x="562" y="328"/>
                </a:lnTo>
                <a:lnTo>
                  <a:pt x="550" y="342"/>
                </a:lnTo>
                <a:lnTo>
                  <a:pt x="536" y="356"/>
                </a:lnTo>
                <a:lnTo>
                  <a:pt x="520" y="368"/>
                </a:lnTo>
                <a:lnTo>
                  <a:pt x="502" y="378"/>
                </a:lnTo>
                <a:lnTo>
                  <a:pt x="502" y="264"/>
                </a:lnTo>
                <a:lnTo>
                  <a:pt x="502" y="264"/>
                </a:lnTo>
                <a:lnTo>
                  <a:pt x="502" y="256"/>
                </a:lnTo>
                <a:lnTo>
                  <a:pt x="500" y="250"/>
                </a:lnTo>
                <a:lnTo>
                  <a:pt x="496" y="242"/>
                </a:lnTo>
                <a:lnTo>
                  <a:pt x="492" y="236"/>
                </a:lnTo>
                <a:lnTo>
                  <a:pt x="486" y="232"/>
                </a:lnTo>
                <a:lnTo>
                  <a:pt x="480" y="228"/>
                </a:lnTo>
                <a:lnTo>
                  <a:pt x="472" y="226"/>
                </a:lnTo>
                <a:lnTo>
                  <a:pt x="464" y="226"/>
                </a:lnTo>
                <a:lnTo>
                  <a:pt x="460" y="226"/>
                </a:lnTo>
                <a:lnTo>
                  <a:pt x="460" y="220"/>
                </a:lnTo>
                <a:lnTo>
                  <a:pt x="460" y="220"/>
                </a:lnTo>
                <a:lnTo>
                  <a:pt x="458" y="212"/>
                </a:lnTo>
                <a:lnTo>
                  <a:pt x="456" y="204"/>
                </a:lnTo>
                <a:lnTo>
                  <a:pt x="454" y="198"/>
                </a:lnTo>
                <a:lnTo>
                  <a:pt x="448" y="192"/>
                </a:lnTo>
                <a:lnTo>
                  <a:pt x="442" y="188"/>
                </a:lnTo>
                <a:lnTo>
                  <a:pt x="436" y="184"/>
                </a:lnTo>
                <a:lnTo>
                  <a:pt x="428" y="182"/>
                </a:lnTo>
                <a:lnTo>
                  <a:pt x="422" y="182"/>
                </a:lnTo>
                <a:lnTo>
                  <a:pt x="416" y="182"/>
                </a:lnTo>
                <a:lnTo>
                  <a:pt x="416" y="176"/>
                </a:lnTo>
                <a:lnTo>
                  <a:pt x="416" y="176"/>
                </a:lnTo>
                <a:lnTo>
                  <a:pt x="416" y="168"/>
                </a:lnTo>
                <a:lnTo>
                  <a:pt x="414" y="160"/>
                </a:lnTo>
                <a:lnTo>
                  <a:pt x="410" y="154"/>
                </a:lnTo>
                <a:lnTo>
                  <a:pt x="406" y="148"/>
                </a:lnTo>
                <a:lnTo>
                  <a:pt x="400" y="144"/>
                </a:lnTo>
                <a:lnTo>
                  <a:pt x="392" y="140"/>
                </a:lnTo>
                <a:lnTo>
                  <a:pt x="386" y="138"/>
                </a:lnTo>
                <a:lnTo>
                  <a:pt x="378" y="136"/>
                </a:lnTo>
                <a:lnTo>
                  <a:pt x="174" y="136"/>
                </a:lnTo>
                <a:lnTo>
                  <a:pt x="174" y="136"/>
                </a:lnTo>
                <a:lnTo>
                  <a:pt x="166" y="138"/>
                </a:lnTo>
                <a:lnTo>
                  <a:pt x="158" y="140"/>
                </a:lnTo>
                <a:lnTo>
                  <a:pt x="152" y="144"/>
                </a:lnTo>
                <a:lnTo>
                  <a:pt x="146" y="148"/>
                </a:lnTo>
                <a:lnTo>
                  <a:pt x="142" y="154"/>
                </a:lnTo>
                <a:lnTo>
                  <a:pt x="138" y="160"/>
                </a:lnTo>
                <a:lnTo>
                  <a:pt x="136" y="168"/>
                </a:lnTo>
                <a:lnTo>
                  <a:pt x="136" y="176"/>
                </a:lnTo>
                <a:lnTo>
                  <a:pt x="136" y="380"/>
                </a:lnTo>
                <a:lnTo>
                  <a:pt x="136" y="380"/>
                </a:lnTo>
                <a:lnTo>
                  <a:pt x="136" y="390"/>
                </a:lnTo>
                <a:lnTo>
                  <a:pt x="116" y="390"/>
                </a:lnTo>
                <a:lnTo>
                  <a:pt x="116" y="390"/>
                </a:lnTo>
                <a:lnTo>
                  <a:pt x="104" y="388"/>
                </a:lnTo>
                <a:lnTo>
                  <a:pt x="92" y="388"/>
                </a:lnTo>
                <a:lnTo>
                  <a:pt x="70" y="380"/>
                </a:lnTo>
                <a:lnTo>
                  <a:pt x="50" y="370"/>
                </a:lnTo>
                <a:lnTo>
                  <a:pt x="34" y="356"/>
                </a:lnTo>
                <a:lnTo>
                  <a:pt x="20" y="338"/>
                </a:lnTo>
                <a:lnTo>
                  <a:pt x="8" y="318"/>
                </a:lnTo>
                <a:lnTo>
                  <a:pt x="2" y="296"/>
                </a:lnTo>
                <a:lnTo>
                  <a:pt x="0" y="286"/>
                </a:lnTo>
                <a:lnTo>
                  <a:pt x="0" y="274"/>
                </a:lnTo>
                <a:lnTo>
                  <a:pt x="0" y="274"/>
                </a:lnTo>
                <a:lnTo>
                  <a:pt x="2" y="252"/>
                </a:lnTo>
                <a:lnTo>
                  <a:pt x="6" y="232"/>
                </a:lnTo>
                <a:lnTo>
                  <a:pt x="16" y="214"/>
                </a:lnTo>
                <a:lnTo>
                  <a:pt x="28" y="198"/>
                </a:lnTo>
                <a:lnTo>
                  <a:pt x="42" y="184"/>
                </a:lnTo>
                <a:lnTo>
                  <a:pt x="58" y="172"/>
                </a:lnTo>
                <a:lnTo>
                  <a:pt x="76" y="164"/>
                </a:lnTo>
                <a:lnTo>
                  <a:pt x="96" y="158"/>
                </a:lnTo>
                <a:lnTo>
                  <a:pt x="96" y="158"/>
                </a:lnTo>
                <a:lnTo>
                  <a:pt x="100" y="142"/>
                </a:lnTo>
                <a:lnTo>
                  <a:pt x="104" y="126"/>
                </a:lnTo>
                <a:lnTo>
                  <a:pt x="108" y="110"/>
                </a:lnTo>
                <a:lnTo>
                  <a:pt x="116" y="96"/>
                </a:lnTo>
                <a:lnTo>
                  <a:pt x="124" y="82"/>
                </a:lnTo>
                <a:lnTo>
                  <a:pt x="132" y="68"/>
                </a:lnTo>
                <a:lnTo>
                  <a:pt x="144" y="56"/>
                </a:lnTo>
                <a:lnTo>
                  <a:pt x="154" y="46"/>
                </a:lnTo>
                <a:lnTo>
                  <a:pt x="166" y="36"/>
                </a:lnTo>
                <a:lnTo>
                  <a:pt x="180" y="26"/>
                </a:lnTo>
                <a:lnTo>
                  <a:pt x="194" y="18"/>
                </a:lnTo>
                <a:lnTo>
                  <a:pt x="210" y="12"/>
                </a:lnTo>
                <a:lnTo>
                  <a:pt x="224" y="6"/>
                </a:lnTo>
                <a:lnTo>
                  <a:pt x="240" y="2"/>
                </a:lnTo>
                <a:lnTo>
                  <a:pt x="258" y="0"/>
                </a:lnTo>
                <a:lnTo>
                  <a:pt x="274" y="0"/>
                </a:lnTo>
                <a:lnTo>
                  <a:pt x="274" y="0"/>
                </a:lnTo>
                <a:close/>
                <a:moveTo>
                  <a:pt x="460" y="244"/>
                </a:moveTo>
                <a:lnTo>
                  <a:pt x="464" y="244"/>
                </a:lnTo>
                <a:lnTo>
                  <a:pt x="464" y="244"/>
                </a:lnTo>
                <a:lnTo>
                  <a:pt x="472" y="246"/>
                </a:lnTo>
                <a:lnTo>
                  <a:pt x="478" y="250"/>
                </a:lnTo>
                <a:lnTo>
                  <a:pt x="484" y="256"/>
                </a:lnTo>
                <a:lnTo>
                  <a:pt x="484" y="264"/>
                </a:lnTo>
                <a:lnTo>
                  <a:pt x="484" y="468"/>
                </a:lnTo>
                <a:lnTo>
                  <a:pt x="484" y="468"/>
                </a:lnTo>
                <a:lnTo>
                  <a:pt x="484" y="476"/>
                </a:lnTo>
                <a:lnTo>
                  <a:pt x="478" y="482"/>
                </a:lnTo>
                <a:lnTo>
                  <a:pt x="472" y="486"/>
                </a:lnTo>
                <a:lnTo>
                  <a:pt x="464" y="488"/>
                </a:lnTo>
                <a:lnTo>
                  <a:pt x="260" y="488"/>
                </a:lnTo>
                <a:lnTo>
                  <a:pt x="260" y="488"/>
                </a:lnTo>
                <a:lnTo>
                  <a:pt x="252" y="486"/>
                </a:lnTo>
                <a:lnTo>
                  <a:pt x="246" y="482"/>
                </a:lnTo>
                <a:lnTo>
                  <a:pt x="242" y="476"/>
                </a:lnTo>
                <a:lnTo>
                  <a:pt x="240" y="468"/>
                </a:lnTo>
                <a:lnTo>
                  <a:pt x="240" y="462"/>
                </a:lnTo>
                <a:lnTo>
                  <a:pt x="422" y="462"/>
                </a:lnTo>
                <a:lnTo>
                  <a:pt x="422" y="462"/>
                </a:lnTo>
                <a:lnTo>
                  <a:pt x="428" y="462"/>
                </a:lnTo>
                <a:lnTo>
                  <a:pt x="436" y="460"/>
                </a:lnTo>
                <a:lnTo>
                  <a:pt x="442" y="456"/>
                </a:lnTo>
                <a:lnTo>
                  <a:pt x="448" y="450"/>
                </a:lnTo>
                <a:lnTo>
                  <a:pt x="454" y="446"/>
                </a:lnTo>
                <a:lnTo>
                  <a:pt x="456" y="438"/>
                </a:lnTo>
                <a:lnTo>
                  <a:pt x="458" y="432"/>
                </a:lnTo>
                <a:lnTo>
                  <a:pt x="460" y="424"/>
                </a:lnTo>
                <a:lnTo>
                  <a:pt x="460" y="244"/>
                </a:lnTo>
                <a:lnTo>
                  <a:pt x="460" y="244"/>
                </a:lnTo>
                <a:close/>
                <a:moveTo>
                  <a:pt x="234" y="306"/>
                </a:moveTo>
                <a:lnTo>
                  <a:pt x="220" y="306"/>
                </a:lnTo>
                <a:lnTo>
                  <a:pt x="214" y="288"/>
                </a:lnTo>
                <a:lnTo>
                  <a:pt x="188" y="288"/>
                </a:lnTo>
                <a:lnTo>
                  <a:pt x="182" y="306"/>
                </a:lnTo>
                <a:lnTo>
                  <a:pt x="168" y="306"/>
                </a:lnTo>
                <a:lnTo>
                  <a:pt x="194" y="226"/>
                </a:lnTo>
                <a:lnTo>
                  <a:pt x="208" y="226"/>
                </a:lnTo>
                <a:lnTo>
                  <a:pt x="234" y="306"/>
                </a:lnTo>
                <a:lnTo>
                  <a:pt x="234" y="306"/>
                </a:lnTo>
                <a:close/>
                <a:moveTo>
                  <a:pt x="210" y="274"/>
                </a:moveTo>
                <a:lnTo>
                  <a:pt x="200" y="244"/>
                </a:lnTo>
                <a:lnTo>
                  <a:pt x="192" y="274"/>
                </a:lnTo>
                <a:lnTo>
                  <a:pt x="210" y="274"/>
                </a:lnTo>
                <a:lnTo>
                  <a:pt x="210" y="274"/>
                </a:lnTo>
                <a:close/>
                <a:moveTo>
                  <a:pt x="238" y="248"/>
                </a:moveTo>
                <a:lnTo>
                  <a:pt x="250" y="248"/>
                </a:lnTo>
                <a:lnTo>
                  <a:pt x="250" y="256"/>
                </a:lnTo>
                <a:lnTo>
                  <a:pt x="250" y="256"/>
                </a:lnTo>
                <a:lnTo>
                  <a:pt x="252" y="252"/>
                </a:lnTo>
                <a:lnTo>
                  <a:pt x="256" y="250"/>
                </a:lnTo>
                <a:lnTo>
                  <a:pt x="256" y="250"/>
                </a:lnTo>
                <a:lnTo>
                  <a:pt x="260" y="248"/>
                </a:lnTo>
                <a:lnTo>
                  <a:pt x="264" y="248"/>
                </a:lnTo>
                <a:lnTo>
                  <a:pt x="264" y="248"/>
                </a:lnTo>
                <a:lnTo>
                  <a:pt x="272" y="248"/>
                </a:lnTo>
                <a:lnTo>
                  <a:pt x="278" y="254"/>
                </a:lnTo>
                <a:lnTo>
                  <a:pt x="278" y="254"/>
                </a:lnTo>
                <a:lnTo>
                  <a:pt x="282" y="264"/>
                </a:lnTo>
                <a:lnTo>
                  <a:pt x="284" y="276"/>
                </a:lnTo>
                <a:lnTo>
                  <a:pt x="284" y="276"/>
                </a:lnTo>
                <a:lnTo>
                  <a:pt x="282" y="290"/>
                </a:lnTo>
                <a:lnTo>
                  <a:pt x="278" y="300"/>
                </a:lnTo>
                <a:lnTo>
                  <a:pt x="278" y="300"/>
                </a:lnTo>
                <a:lnTo>
                  <a:pt x="272" y="306"/>
                </a:lnTo>
                <a:lnTo>
                  <a:pt x="264" y="308"/>
                </a:lnTo>
                <a:lnTo>
                  <a:pt x="264" y="308"/>
                </a:lnTo>
                <a:lnTo>
                  <a:pt x="256" y="306"/>
                </a:lnTo>
                <a:lnTo>
                  <a:pt x="256" y="306"/>
                </a:lnTo>
                <a:lnTo>
                  <a:pt x="250" y="300"/>
                </a:lnTo>
                <a:lnTo>
                  <a:pt x="250" y="328"/>
                </a:lnTo>
                <a:lnTo>
                  <a:pt x="238" y="328"/>
                </a:lnTo>
                <a:lnTo>
                  <a:pt x="238" y="248"/>
                </a:lnTo>
                <a:lnTo>
                  <a:pt x="238" y="248"/>
                </a:lnTo>
                <a:close/>
                <a:moveTo>
                  <a:pt x="250" y="276"/>
                </a:moveTo>
                <a:lnTo>
                  <a:pt x="250" y="276"/>
                </a:lnTo>
                <a:lnTo>
                  <a:pt x="250" y="284"/>
                </a:lnTo>
                <a:lnTo>
                  <a:pt x="254" y="290"/>
                </a:lnTo>
                <a:lnTo>
                  <a:pt x="254" y="290"/>
                </a:lnTo>
                <a:lnTo>
                  <a:pt x="256" y="294"/>
                </a:lnTo>
                <a:lnTo>
                  <a:pt x="260" y="296"/>
                </a:lnTo>
                <a:lnTo>
                  <a:pt x="260" y="296"/>
                </a:lnTo>
                <a:lnTo>
                  <a:pt x="264" y="294"/>
                </a:lnTo>
                <a:lnTo>
                  <a:pt x="268" y="292"/>
                </a:lnTo>
                <a:lnTo>
                  <a:pt x="268" y="292"/>
                </a:lnTo>
                <a:lnTo>
                  <a:pt x="270" y="286"/>
                </a:lnTo>
                <a:lnTo>
                  <a:pt x="272" y="278"/>
                </a:lnTo>
                <a:lnTo>
                  <a:pt x="272" y="278"/>
                </a:lnTo>
                <a:lnTo>
                  <a:pt x="270" y="270"/>
                </a:lnTo>
                <a:lnTo>
                  <a:pt x="268" y="264"/>
                </a:lnTo>
                <a:lnTo>
                  <a:pt x="268" y="264"/>
                </a:lnTo>
                <a:lnTo>
                  <a:pt x="264" y="260"/>
                </a:lnTo>
                <a:lnTo>
                  <a:pt x="260" y="260"/>
                </a:lnTo>
                <a:lnTo>
                  <a:pt x="260" y="260"/>
                </a:lnTo>
                <a:lnTo>
                  <a:pt x="256" y="260"/>
                </a:lnTo>
                <a:lnTo>
                  <a:pt x="254" y="264"/>
                </a:lnTo>
                <a:lnTo>
                  <a:pt x="254" y="264"/>
                </a:lnTo>
                <a:lnTo>
                  <a:pt x="250" y="268"/>
                </a:lnTo>
                <a:lnTo>
                  <a:pt x="250" y="276"/>
                </a:lnTo>
                <a:lnTo>
                  <a:pt x="250" y="276"/>
                </a:lnTo>
                <a:close/>
                <a:moveTo>
                  <a:pt x="290" y="248"/>
                </a:moveTo>
                <a:lnTo>
                  <a:pt x="302" y="248"/>
                </a:lnTo>
                <a:lnTo>
                  <a:pt x="302" y="256"/>
                </a:lnTo>
                <a:lnTo>
                  <a:pt x="302" y="256"/>
                </a:lnTo>
                <a:lnTo>
                  <a:pt x="304" y="252"/>
                </a:lnTo>
                <a:lnTo>
                  <a:pt x="308" y="250"/>
                </a:lnTo>
                <a:lnTo>
                  <a:pt x="308" y="250"/>
                </a:lnTo>
                <a:lnTo>
                  <a:pt x="312" y="248"/>
                </a:lnTo>
                <a:lnTo>
                  <a:pt x="316" y="248"/>
                </a:lnTo>
                <a:lnTo>
                  <a:pt x="316" y="248"/>
                </a:lnTo>
                <a:lnTo>
                  <a:pt x="324" y="248"/>
                </a:lnTo>
                <a:lnTo>
                  <a:pt x="330" y="254"/>
                </a:lnTo>
                <a:lnTo>
                  <a:pt x="330" y="254"/>
                </a:lnTo>
                <a:lnTo>
                  <a:pt x="336" y="264"/>
                </a:lnTo>
                <a:lnTo>
                  <a:pt x="336" y="276"/>
                </a:lnTo>
                <a:lnTo>
                  <a:pt x="336" y="276"/>
                </a:lnTo>
                <a:lnTo>
                  <a:pt x="336" y="290"/>
                </a:lnTo>
                <a:lnTo>
                  <a:pt x="330" y="300"/>
                </a:lnTo>
                <a:lnTo>
                  <a:pt x="330" y="300"/>
                </a:lnTo>
                <a:lnTo>
                  <a:pt x="324" y="306"/>
                </a:lnTo>
                <a:lnTo>
                  <a:pt x="316" y="308"/>
                </a:lnTo>
                <a:lnTo>
                  <a:pt x="316" y="308"/>
                </a:lnTo>
                <a:lnTo>
                  <a:pt x="310" y="306"/>
                </a:lnTo>
                <a:lnTo>
                  <a:pt x="310" y="306"/>
                </a:lnTo>
                <a:lnTo>
                  <a:pt x="302" y="300"/>
                </a:lnTo>
                <a:lnTo>
                  <a:pt x="302" y="328"/>
                </a:lnTo>
                <a:lnTo>
                  <a:pt x="290" y="328"/>
                </a:lnTo>
                <a:lnTo>
                  <a:pt x="290" y="248"/>
                </a:lnTo>
                <a:lnTo>
                  <a:pt x="290" y="248"/>
                </a:lnTo>
                <a:close/>
                <a:moveTo>
                  <a:pt x="302" y="276"/>
                </a:moveTo>
                <a:lnTo>
                  <a:pt x="302" y="276"/>
                </a:lnTo>
                <a:lnTo>
                  <a:pt x="304" y="284"/>
                </a:lnTo>
                <a:lnTo>
                  <a:pt x="306" y="290"/>
                </a:lnTo>
                <a:lnTo>
                  <a:pt x="306" y="290"/>
                </a:lnTo>
                <a:lnTo>
                  <a:pt x="310" y="294"/>
                </a:lnTo>
                <a:lnTo>
                  <a:pt x="314" y="296"/>
                </a:lnTo>
                <a:lnTo>
                  <a:pt x="314" y="296"/>
                </a:lnTo>
                <a:lnTo>
                  <a:pt x="318" y="294"/>
                </a:lnTo>
                <a:lnTo>
                  <a:pt x="320" y="292"/>
                </a:lnTo>
                <a:lnTo>
                  <a:pt x="320" y="292"/>
                </a:lnTo>
                <a:lnTo>
                  <a:pt x="324" y="286"/>
                </a:lnTo>
                <a:lnTo>
                  <a:pt x="324" y="278"/>
                </a:lnTo>
                <a:lnTo>
                  <a:pt x="324" y="278"/>
                </a:lnTo>
                <a:lnTo>
                  <a:pt x="324" y="270"/>
                </a:lnTo>
                <a:lnTo>
                  <a:pt x="320" y="264"/>
                </a:lnTo>
                <a:lnTo>
                  <a:pt x="320" y="264"/>
                </a:lnTo>
                <a:lnTo>
                  <a:pt x="318" y="260"/>
                </a:lnTo>
                <a:lnTo>
                  <a:pt x="314" y="260"/>
                </a:lnTo>
                <a:lnTo>
                  <a:pt x="314" y="260"/>
                </a:lnTo>
                <a:lnTo>
                  <a:pt x="310" y="260"/>
                </a:lnTo>
                <a:lnTo>
                  <a:pt x="306" y="264"/>
                </a:lnTo>
                <a:lnTo>
                  <a:pt x="306" y="264"/>
                </a:lnTo>
                <a:lnTo>
                  <a:pt x="304" y="268"/>
                </a:lnTo>
                <a:lnTo>
                  <a:pt x="302" y="276"/>
                </a:lnTo>
                <a:lnTo>
                  <a:pt x="302" y="276"/>
                </a:lnTo>
                <a:close/>
                <a:moveTo>
                  <a:pt x="338" y="290"/>
                </a:moveTo>
                <a:lnTo>
                  <a:pt x="352" y="288"/>
                </a:lnTo>
                <a:lnTo>
                  <a:pt x="352" y="288"/>
                </a:lnTo>
                <a:lnTo>
                  <a:pt x="352" y="292"/>
                </a:lnTo>
                <a:lnTo>
                  <a:pt x="354" y="294"/>
                </a:lnTo>
                <a:lnTo>
                  <a:pt x="358" y="296"/>
                </a:lnTo>
                <a:lnTo>
                  <a:pt x="362" y="296"/>
                </a:lnTo>
                <a:lnTo>
                  <a:pt x="362" y="296"/>
                </a:lnTo>
                <a:lnTo>
                  <a:pt x="368" y="294"/>
                </a:lnTo>
                <a:lnTo>
                  <a:pt x="368" y="294"/>
                </a:lnTo>
                <a:lnTo>
                  <a:pt x="370" y="292"/>
                </a:lnTo>
                <a:lnTo>
                  <a:pt x="370" y="290"/>
                </a:lnTo>
                <a:lnTo>
                  <a:pt x="370" y="290"/>
                </a:lnTo>
                <a:lnTo>
                  <a:pt x="370" y="288"/>
                </a:lnTo>
                <a:lnTo>
                  <a:pt x="370" y="288"/>
                </a:lnTo>
                <a:lnTo>
                  <a:pt x="366" y="286"/>
                </a:lnTo>
                <a:lnTo>
                  <a:pt x="366" y="286"/>
                </a:lnTo>
                <a:lnTo>
                  <a:pt x="352" y="282"/>
                </a:lnTo>
                <a:lnTo>
                  <a:pt x="346" y="278"/>
                </a:lnTo>
                <a:lnTo>
                  <a:pt x="346" y="278"/>
                </a:lnTo>
                <a:lnTo>
                  <a:pt x="342" y="272"/>
                </a:lnTo>
                <a:lnTo>
                  <a:pt x="340" y="264"/>
                </a:lnTo>
                <a:lnTo>
                  <a:pt x="340" y="264"/>
                </a:lnTo>
                <a:lnTo>
                  <a:pt x="342" y="258"/>
                </a:lnTo>
                <a:lnTo>
                  <a:pt x="346" y="252"/>
                </a:lnTo>
                <a:lnTo>
                  <a:pt x="346" y="252"/>
                </a:lnTo>
                <a:lnTo>
                  <a:pt x="352" y="248"/>
                </a:lnTo>
                <a:lnTo>
                  <a:pt x="360" y="248"/>
                </a:lnTo>
                <a:lnTo>
                  <a:pt x="360" y="248"/>
                </a:lnTo>
                <a:lnTo>
                  <a:pt x="368" y="248"/>
                </a:lnTo>
                <a:lnTo>
                  <a:pt x="374" y="250"/>
                </a:lnTo>
                <a:lnTo>
                  <a:pt x="374" y="250"/>
                </a:lnTo>
                <a:lnTo>
                  <a:pt x="380" y="256"/>
                </a:lnTo>
                <a:lnTo>
                  <a:pt x="382" y="262"/>
                </a:lnTo>
                <a:lnTo>
                  <a:pt x="370" y="266"/>
                </a:lnTo>
                <a:lnTo>
                  <a:pt x="370" y="266"/>
                </a:lnTo>
                <a:lnTo>
                  <a:pt x="366" y="260"/>
                </a:lnTo>
                <a:lnTo>
                  <a:pt x="360" y="258"/>
                </a:lnTo>
                <a:lnTo>
                  <a:pt x="360" y="258"/>
                </a:lnTo>
                <a:lnTo>
                  <a:pt x="354" y="260"/>
                </a:lnTo>
                <a:lnTo>
                  <a:pt x="354" y="260"/>
                </a:lnTo>
                <a:lnTo>
                  <a:pt x="352" y="262"/>
                </a:lnTo>
                <a:lnTo>
                  <a:pt x="352" y="262"/>
                </a:lnTo>
                <a:lnTo>
                  <a:pt x="354" y="266"/>
                </a:lnTo>
                <a:lnTo>
                  <a:pt x="354" y="266"/>
                </a:lnTo>
                <a:lnTo>
                  <a:pt x="366" y="270"/>
                </a:lnTo>
                <a:lnTo>
                  <a:pt x="366" y="270"/>
                </a:lnTo>
                <a:lnTo>
                  <a:pt x="374" y="274"/>
                </a:lnTo>
                <a:lnTo>
                  <a:pt x="380" y="278"/>
                </a:lnTo>
                <a:lnTo>
                  <a:pt x="380" y="278"/>
                </a:lnTo>
                <a:lnTo>
                  <a:pt x="382" y="282"/>
                </a:lnTo>
                <a:lnTo>
                  <a:pt x="384" y="288"/>
                </a:lnTo>
                <a:lnTo>
                  <a:pt x="384" y="288"/>
                </a:lnTo>
                <a:lnTo>
                  <a:pt x="382" y="296"/>
                </a:lnTo>
                <a:lnTo>
                  <a:pt x="378" y="302"/>
                </a:lnTo>
                <a:lnTo>
                  <a:pt x="378" y="302"/>
                </a:lnTo>
                <a:lnTo>
                  <a:pt x="370" y="306"/>
                </a:lnTo>
                <a:lnTo>
                  <a:pt x="362" y="308"/>
                </a:lnTo>
                <a:lnTo>
                  <a:pt x="362" y="308"/>
                </a:lnTo>
                <a:lnTo>
                  <a:pt x="354" y="306"/>
                </a:lnTo>
                <a:lnTo>
                  <a:pt x="346" y="304"/>
                </a:lnTo>
                <a:lnTo>
                  <a:pt x="346" y="304"/>
                </a:lnTo>
                <a:lnTo>
                  <a:pt x="342" y="298"/>
                </a:lnTo>
                <a:lnTo>
                  <a:pt x="338" y="290"/>
                </a:lnTo>
                <a:lnTo>
                  <a:pt x="338" y="290"/>
                </a:lnTo>
                <a:close/>
              </a:path>
            </a:pathLst>
          </a:custGeom>
          <a:solidFill>
            <a:srgbClr val="BFBFBF"/>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buClr>
                <a:srgbClr val="CC9900"/>
              </a:buClr>
              <a:buFont typeface="Wingdings" pitchFamily="2" charset="2"/>
              <a:buChar char="n"/>
            </a:pPr>
            <a:endParaRPr lang="en-US" altLang="zh-CN" sz="2000" b="1" dirty="0">
              <a:solidFill>
                <a:srgbClr val="FFC000"/>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67" name="组合 176"/>
          <p:cNvGrpSpPr/>
          <p:nvPr/>
        </p:nvGrpSpPr>
        <p:grpSpPr>
          <a:xfrm>
            <a:off x="8731695" y="4516625"/>
            <a:ext cx="782057" cy="382338"/>
            <a:chOff x="6664389" y="3756660"/>
            <a:chExt cx="1627972" cy="875519"/>
          </a:xfrm>
          <a:solidFill>
            <a:srgbClr val="BFBFBF"/>
          </a:solidFill>
        </p:grpSpPr>
        <p:grpSp>
          <p:nvGrpSpPr>
            <p:cNvPr id="68" name="组合 155"/>
            <p:cNvGrpSpPr/>
            <p:nvPr/>
          </p:nvGrpSpPr>
          <p:grpSpPr>
            <a:xfrm>
              <a:off x="6664389" y="3756660"/>
              <a:ext cx="1627972" cy="875519"/>
              <a:chOff x="9391650" y="3060700"/>
              <a:chExt cx="1928813" cy="769938"/>
            </a:xfrm>
            <a:grpFill/>
          </p:grpSpPr>
          <p:sp>
            <p:nvSpPr>
              <p:cNvPr id="75" name="Freeform 6"/>
              <p:cNvSpPr>
                <a:spLocks noEditPoints="1"/>
              </p:cNvSpPr>
              <p:nvPr/>
            </p:nvSpPr>
            <p:spPr bwMode="auto">
              <a:xfrm>
                <a:off x="9391650" y="3384550"/>
                <a:ext cx="1928813" cy="446088"/>
              </a:xfrm>
              <a:custGeom>
                <a:avLst/>
                <a:gdLst/>
                <a:ahLst/>
                <a:cxnLst>
                  <a:cxn ang="0">
                    <a:pos x="62" y="330"/>
                  </a:cxn>
                  <a:cxn ang="0">
                    <a:pos x="212" y="278"/>
                  </a:cxn>
                  <a:cxn ang="0">
                    <a:pos x="2393" y="128"/>
                  </a:cxn>
                  <a:cxn ang="0">
                    <a:pos x="4510" y="206"/>
                  </a:cxn>
                  <a:cxn ang="0">
                    <a:pos x="7765" y="353"/>
                  </a:cxn>
                  <a:cxn ang="0">
                    <a:pos x="10877" y="240"/>
                  </a:cxn>
                  <a:cxn ang="0">
                    <a:pos x="13961" y="54"/>
                  </a:cxn>
                  <a:cxn ang="0">
                    <a:pos x="16864" y="102"/>
                  </a:cxn>
                  <a:cxn ang="0">
                    <a:pos x="16999" y="197"/>
                  </a:cxn>
                  <a:cxn ang="0">
                    <a:pos x="16963" y="378"/>
                  </a:cxn>
                  <a:cxn ang="0">
                    <a:pos x="16746" y="799"/>
                  </a:cxn>
                  <a:cxn ang="0">
                    <a:pos x="16144" y="2365"/>
                  </a:cxn>
                  <a:cxn ang="0">
                    <a:pos x="15928" y="2534"/>
                  </a:cxn>
                  <a:cxn ang="0">
                    <a:pos x="15168" y="2502"/>
                  </a:cxn>
                  <a:cxn ang="0">
                    <a:pos x="14362" y="2416"/>
                  </a:cxn>
                  <a:cxn ang="0">
                    <a:pos x="14106" y="2326"/>
                  </a:cxn>
                  <a:cxn ang="0">
                    <a:pos x="13964" y="2178"/>
                  </a:cxn>
                  <a:cxn ang="0">
                    <a:pos x="13919" y="2001"/>
                  </a:cxn>
                  <a:cxn ang="0">
                    <a:pos x="12236" y="3551"/>
                  </a:cxn>
                  <a:cxn ang="0">
                    <a:pos x="12157" y="3752"/>
                  </a:cxn>
                  <a:cxn ang="0">
                    <a:pos x="11921" y="3844"/>
                  </a:cxn>
                  <a:cxn ang="0">
                    <a:pos x="11645" y="3844"/>
                  </a:cxn>
                  <a:cxn ang="0">
                    <a:pos x="10774" y="3204"/>
                  </a:cxn>
                  <a:cxn ang="0">
                    <a:pos x="10657" y="2863"/>
                  </a:cxn>
                  <a:cxn ang="0">
                    <a:pos x="10627" y="2313"/>
                  </a:cxn>
                  <a:cxn ang="0">
                    <a:pos x="6840" y="1774"/>
                  </a:cxn>
                  <a:cxn ang="0">
                    <a:pos x="6783" y="3140"/>
                  </a:cxn>
                  <a:cxn ang="0">
                    <a:pos x="6615" y="3402"/>
                  </a:cxn>
                  <a:cxn ang="0">
                    <a:pos x="6098" y="3899"/>
                  </a:cxn>
                  <a:cxn ang="0">
                    <a:pos x="5811" y="3936"/>
                  </a:cxn>
                  <a:cxn ang="0">
                    <a:pos x="5562" y="3846"/>
                  </a:cxn>
                  <a:cxn ang="0">
                    <a:pos x="5461" y="3601"/>
                  </a:cxn>
                  <a:cxn ang="0">
                    <a:pos x="5457" y="2622"/>
                  </a:cxn>
                  <a:cxn ang="0">
                    <a:pos x="3263" y="2085"/>
                  </a:cxn>
                  <a:cxn ang="0">
                    <a:pos x="3115" y="2420"/>
                  </a:cxn>
                  <a:cxn ang="0">
                    <a:pos x="2862" y="2578"/>
                  </a:cxn>
                  <a:cxn ang="0">
                    <a:pos x="1682" y="2738"/>
                  </a:cxn>
                  <a:cxn ang="0">
                    <a:pos x="1208" y="2739"/>
                  </a:cxn>
                  <a:cxn ang="0">
                    <a:pos x="954" y="2606"/>
                  </a:cxn>
                  <a:cxn ang="0">
                    <a:pos x="728" y="2303"/>
                  </a:cxn>
                  <a:cxn ang="0">
                    <a:pos x="504" y="937"/>
                  </a:cxn>
                  <a:cxn ang="0">
                    <a:pos x="320" y="728"/>
                  </a:cxn>
                  <a:cxn ang="0">
                    <a:pos x="0" y="493"/>
                  </a:cxn>
                  <a:cxn ang="0">
                    <a:pos x="15805" y="1979"/>
                  </a:cxn>
                  <a:cxn ang="0">
                    <a:pos x="15716" y="2093"/>
                  </a:cxn>
                  <a:cxn ang="0">
                    <a:pos x="15355" y="2064"/>
                  </a:cxn>
                  <a:cxn ang="0">
                    <a:pos x="14590" y="1994"/>
                  </a:cxn>
                  <a:cxn ang="0">
                    <a:pos x="12376" y="1529"/>
                  </a:cxn>
                  <a:cxn ang="0">
                    <a:pos x="11066" y="2953"/>
                  </a:cxn>
                  <a:cxn ang="0">
                    <a:pos x="11017" y="2709"/>
                  </a:cxn>
                  <a:cxn ang="0">
                    <a:pos x="11018" y="1948"/>
                  </a:cxn>
                  <a:cxn ang="0">
                    <a:pos x="6398" y="3094"/>
                  </a:cxn>
                  <a:cxn ang="0">
                    <a:pos x="6480" y="2792"/>
                  </a:cxn>
                  <a:cxn ang="0">
                    <a:pos x="6479" y="2171"/>
                  </a:cxn>
                  <a:cxn ang="0">
                    <a:pos x="2589" y="2054"/>
                  </a:cxn>
                  <a:cxn ang="0">
                    <a:pos x="2512" y="2140"/>
                  </a:cxn>
                  <a:cxn ang="0">
                    <a:pos x="1684" y="2267"/>
                  </a:cxn>
                  <a:cxn ang="0">
                    <a:pos x="1357" y="2281"/>
                  </a:cxn>
                  <a:cxn ang="0">
                    <a:pos x="1307" y="2205"/>
                  </a:cxn>
                </a:cxnLst>
                <a:rect l="0" t="0" r="r" b="b"/>
                <a:pathLst>
                  <a:path w="17010" h="3937">
                    <a:moveTo>
                      <a:pt x="0" y="493"/>
                    </a:moveTo>
                    <a:lnTo>
                      <a:pt x="1" y="483"/>
                    </a:lnTo>
                    <a:lnTo>
                      <a:pt x="5" y="460"/>
                    </a:lnTo>
                    <a:lnTo>
                      <a:pt x="10" y="444"/>
                    </a:lnTo>
                    <a:lnTo>
                      <a:pt x="14" y="426"/>
                    </a:lnTo>
                    <a:lnTo>
                      <a:pt x="20" y="406"/>
                    </a:lnTo>
                    <a:lnTo>
                      <a:pt x="28" y="386"/>
                    </a:lnTo>
                    <a:lnTo>
                      <a:pt x="37" y="366"/>
                    </a:lnTo>
                    <a:lnTo>
                      <a:pt x="48" y="347"/>
                    </a:lnTo>
                    <a:lnTo>
                      <a:pt x="54" y="338"/>
                    </a:lnTo>
                    <a:lnTo>
                      <a:pt x="62" y="330"/>
                    </a:lnTo>
                    <a:lnTo>
                      <a:pt x="68" y="321"/>
                    </a:lnTo>
                    <a:lnTo>
                      <a:pt x="77" y="313"/>
                    </a:lnTo>
                    <a:lnTo>
                      <a:pt x="84" y="306"/>
                    </a:lnTo>
                    <a:lnTo>
                      <a:pt x="94" y="300"/>
                    </a:lnTo>
                    <a:lnTo>
                      <a:pt x="103" y="294"/>
                    </a:lnTo>
                    <a:lnTo>
                      <a:pt x="113" y="289"/>
                    </a:lnTo>
                    <a:lnTo>
                      <a:pt x="123" y="285"/>
                    </a:lnTo>
                    <a:lnTo>
                      <a:pt x="135" y="282"/>
                    </a:lnTo>
                    <a:lnTo>
                      <a:pt x="147" y="281"/>
                    </a:lnTo>
                    <a:lnTo>
                      <a:pt x="159" y="280"/>
                    </a:lnTo>
                    <a:lnTo>
                      <a:pt x="212" y="278"/>
                    </a:lnTo>
                    <a:lnTo>
                      <a:pt x="311" y="272"/>
                    </a:lnTo>
                    <a:lnTo>
                      <a:pt x="453" y="263"/>
                    </a:lnTo>
                    <a:lnTo>
                      <a:pt x="627" y="252"/>
                    </a:lnTo>
                    <a:lnTo>
                      <a:pt x="829" y="238"/>
                    </a:lnTo>
                    <a:lnTo>
                      <a:pt x="1050" y="222"/>
                    </a:lnTo>
                    <a:lnTo>
                      <a:pt x="1284" y="206"/>
                    </a:lnTo>
                    <a:lnTo>
                      <a:pt x="1523" y="189"/>
                    </a:lnTo>
                    <a:lnTo>
                      <a:pt x="1761" y="172"/>
                    </a:lnTo>
                    <a:lnTo>
                      <a:pt x="1990" y="156"/>
                    </a:lnTo>
                    <a:lnTo>
                      <a:pt x="2203" y="141"/>
                    </a:lnTo>
                    <a:lnTo>
                      <a:pt x="2393" y="128"/>
                    </a:lnTo>
                    <a:lnTo>
                      <a:pt x="2554" y="116"/>
                    </a:lnTo>
                    <a:lnTo>
                      <a:pt x="2677" y="107"/>
                    </a:lnTo>
                    <a:lnTo>
                      <a:pt x="2756" y="101"/>
                    </a:lnTo>
                    <a:lnTo>
                      <a:pt x="2784" y="99"/>
                    </a:lnTo>
                    <a:lnTo>
                      <a:pt x="2829" y="102"/>
                    </a:lnTo>
                    <a:lnTo>
                      <a:pt x="2958" y="111"/>
                    </a:lnTo>
                    <a:lnTo>
                      <a:pt x="3160" y="123"/>
                    </a:lnTo>
                    <a:lnTo>
                      <a:pt x="3426" y="140"/>
                    </a:lnTo>
                    <a:lnTo>
                      <a:pt x="3746" y="161"/>
                    </a:lnTo>
                    <a:lnTo>
                      <a:pt x="4111" y="183"/>
                    </a:lnTo>
                    <a:lnTo>
                      <a:pt x="4510" y="206"/>
                    </a:lnTo>
                    <a:lnTo>
                      <a:pt x="4934" y="231"/>
                    </a:lnTo>
                    <a:lnTo>
                      <a:pt x="5373" y="255"/>
                    </a:lnTo>
                    <a:lnTo>
                      <a:pt x="5816" y="279"/>
                    </a:lnTo>
                    <a:lnTo>
                      <a:pt x="6255" y="300"/>
                    </a:lnTo>
                    <a:lnTo>
                      <a:pt x="6680" y="319"/>
                    </a:lnTo>
                    <a:lnTo>
                      <a:pt x="6883" y="328"/>
                    </a:lnTo>
                    <a:lnTo>
                      <a:pt x="7078" y="335"/>
                    </a:lnTo>
                    <a:lnTo>
                      <a:pt x="7266" y="341"/>
                    </a:lnTo>
                    <a:lnTo>
                      <a:pt x="7444" y="347"/>
                    </a:lnTo>
                    <a:lnTo>
                      <a:pt x="7611" y="350"/>
                    </a:lnTo>
                    <a:lnTo>
                      <a:pt x="7765" y="353"/>
                    </a:lnTo>
                    <a:lnTo>
                      <a:pt x="7906" y="354"/>
                    </a:lnTo>
                    <a:lnTo>
                      <a:pt x="8033" y="354"/>
                    </a:lnTo>
                    <a:lnTo>
                      <a:pt x="8161" y="352"/>
                    </a:lnTo>
                    <a:lnTo>
                      <a:pt x="8304" y="350"/>
                    </a:lnTo>
                    <a:lnTo>
                      <a:pt x="8465" y="346"/>
                    </a:lnTo>
                    <a:lnTo>
                      <a:pt x="8639" y="340"/>
                    </a:lnTo>
                    <a:lnTo>
                      <a:pt x="9025" y="326"/>
                    </a:lnTo>
                    <a:lnTo>
                      <a:pt x="9452" y="309"/>
                    </a:lnTo>
                    <a:lnTo>
                      <a:pt x="9910" y="287"/>
                    </a:lnTo>
                    <a:lnTo>
                      <a:pt x="10389" y="265"/>
                    </a:lnTo>
                    <a:lnTo>
                      <a:pt x="10877" y="240"/>
                    </a:lnTo>
                    <a:lnTo>
                      <a:pt x="11365" y="214"/>
                    </a:lnTo>
                    <a:lnTo>
                      <a:pt x="11840" y="188"/>
                    </a:lnTo>
                    <a:lnTo>
                      <a:pt x="12294" y="163"/>
                    </a:lnTo>
                    <a:lnTo>
                      <a:pt x="12715" y="138"/>
                    </a:lnTo>
                    <a:lnTo>
                      <a:pt x="13092" y="116"/>
                    </a:lnTo>
                    <a:lnTo>
                      <a:pt x="13417" y="95"/>
                    </a:lnTo>
                    <a:lnTo>
                      <a:pt x="13677" y="78"/>
                    </a:lnTo>
                    <a:lnTo>
                      <a:pt x="13779" y="70"/>
                    </a:lnTo>
                    <a:lnTo>
                      <a:pt x="13862" y="64"/>
                    </a:lnTo>
                    <a:lnTo>
                      <a:pt x="13923" y="59"/>
                    </a:lnTo>
                    <a:lnTo>
                      <a:pt x="13961" y="54"/>
                    </a:lnTo>
                    <a:lnTo>
                      <a:pt x="14058" y="41"/>
                    </a:lnTo>
                    <a:lnTo>
                      <a:pt x="14135" y="31"/>
                    </a:lnTo>
                    <a:lnTo>
                      <a:pt x="14196" y="21"/>
                    </a:lnTo>
                    <a:lnTo>
                      <a:pt x="14242" y="14"/>
                    </a:lnTo>
                    <a:lnTo>
                      <a:pt x="14275" y="7"/>
                    </a:lnTo>
                    <a:lnTo>
                      <a:pt x="14295" y="3"/>
                    </a:lnTo>
                    <a:lnTo>
                      <a:pt x="14306" y="0"/>
                    </a:lnTo>
                    <a:lnTo>
                      <a:pt x="14310" y="0"/>
                    </a:lnTo>
                    <a:lnTo>
                      <a:pt x="16831" y="91"/>
                    </a:lnTo>
                    <a:lnTo>
                      <a:pt x="16841" y="94"/>
                    </a:lnTo>
                    <a:lnTo>
                      <a:pt x="16864" y="102"/>
                    </a:lnTo>
                    <a:lnTo>
                      <a:pt x="16879" y="107"/>
                    </a:lnTo>
                    <a:lnTo>
                      <a:pt x="16896" y="115"/>
                    </a:lnTo>
                    <a:lnTo>
                      <a:pt x="16914" y="123"/>
                    </a:lnTo>
                    <a:lnTo>
                      <a:pt x="16932" y="134"/>
                    </a:lnTo>
                    <a:lnTo>
                      <a:pt x="16950" y="146"/>
                    </a:lnTo>
                    <a:lnTo>
                      <a:pt x="16966" y="159"/>
                    </a:lnTo>
                    <a:lnTo>
                      <a:pt x="16975" y="165"/>
                    </a:lnTo>
                    <a:lnTo>
                      <a:pt x="16981" y="172"/>
                    </a:lnTo>
                    <a:lnTo>
                      <a:pt x="16988" y="180"/>
                    </a:lnTo>
                    <a:lnTo>
                      <a:pt x="16994" y="188"/>
                    </a:lnTo>
                    <a:lnTo>
                      <a:pt x="16999" y="197"/>
                    </a:lnTo>
                    <a:lnTo>
                      <a:pt x="17004" y="205"/>
                    </a:lnTo>
                    <a:lnTo>
                      <a:pt x="17007" y="215"/>
                    </a:lnTo>
                    <a:lnTo>
                      <a:pt x="17009" y="224"/>
                    </a:lnTo>
                    <a:lnTo>
                      <a:pt x="17010" y="234"/>
                    </a:lnTo>
                    <a:lnTo>
                      <a:pt x="17010" y="244"/>
                    </a:lnTo>
                    <a:lnTo>
                      <a:pt x="17009" y="254"/>
                    </a:lnTo>
                    <a:lnTo>
                      <a:pt x="17006" y="266"/>
                    </a:lnTo>
                    <a:lnTo>
                      <a:pt x="16998" y="289"/>
                    </a:lnTo>
                    <a:lnTo>
                      <a:pt x="16988" y="317"/>
                    </a:lnTo>
                    <a:lnTo>
                      <a:pt x="16976" y="346"/>
                    </a:lnTo>
                    <a:lnTo>
                      <a:pt x="16963" y="378"/>
                    </a:lnTo>
                    <a:lnTo>
                      <a:pt x="16933" y="443"/>
                    </a:lnTo>
                    <a:lnTo>
                      <a:pt x="16902" y="510"/>
                    </a:lnTo>
                    <a:lnTo>
                      <a:pt x="16871" y="574"/>
                    </a:lnTo>
                    <a:lnTo>
                      <a:pt x="16842" y="631"/>
                    </a:lnTo>
                    <a:lnTo>
                      <a:pt x="16819" y="677"/>
                    </a:lnTo>
                    <a:lnTo>
                      <a:pt x="16804" y="706"/>
                    </a:lnTo>
                    <a:lnTo>
                      <a:pt x="16793" y="727"/>
                    </a:lnTo>
                    <a:lnTo>
                      <a:pt x="16782" y="746"/>
                    </a:lnTo>
                    <a:lnTo>
                      <a:pt x="16772" y="763"/>
                    </a:lnTo>
                    <a:lnTo>
                      <a:pt x="16761" y="778"/>
                    </a:lnTo>
                    <a:lnTo>
                      <a:pt x="16746" y="799"/>
                    </a:lnTo>
                    <a:lnTo>
                      <a:pt x="16740" y="807"/>
                    </a:lnTo>
                    <a:lnTo>
                      <a:pt x="16300" y="899"/>
                    </a:lnTo>
                    <a:lnTo>
                      <a:pt x="16235" y="2164"/>
                    </a:lnTo>
                    <a:lnTo>
                      <a:pt x="16230" y="2182"/>
                    </a:lnTo>
                    <a:lnTo>
                      <a:pt x="16215" y="2228"/>
                    </a:lnTo>
                    <a:lnTo>
                      <a:pt x="16202" y="2257"/>
                    </a:lnTo>
                    <a:lnTo>
                      <a:pt x="16186" y="2291"/>
                    </a:lnTo>
                    <a:lnTo>
                      <a:pt x="16178" y="2309"/>
                    </a:lnTo>
                    <a:lnTo>
                      <a:pt x="16167" y="2328"/>
                    </a:lnTo>
                    <a:lnTo>
                      <a:pt x="16155" y="2347"/>
                    </a:lnTo>
                    <a:lnTo>
                      <a:pt x="16144" y="2365"/>
                    </a:lnTo>
                    <a:lnTo>
                      <a:pt x="16130" y="2384"/>
                    </a:lnTo>
                    <a:lnTo>
                      <a:pt x="16115" y="2402"/>
                    </a:lnTo>
                    <a:lnTo>
                      <a:pt x="16099" y="2420"/>
                    </a:lnTo>
                    <a:lnTo>
                      <a:pt x="16082" y="2438"/>
                    </a:lnTo>
                    <a:lnTo>
                      <a:pt x="16064" y="2454"/>
                    </a:lnTo>
                    <a:lnTo>
                      <a:pt x="16045" y="2471"/>
                    </a:lnTo>
                    <a:lnTo>
                      <a:pt x="16024" y="2486"/>
                    </a:lnTo>
                    <a:lnTo>
                      <a:pt x="16002" y="2500"/>
                    </a:lnTo>
                    <a:lnTo>
                      <a:pt x="15979" y="2513"/>
                    </a:lnTo>
                    <a:lnTo>
                      <a:pt x="15953" y="2523"/>
                    </a:lnTo>
                    <a:lnTo>
                      <a:pt x="15928" y="2534"/>
                    </a:lnTo>
                    <a:lnTo>
                      <a:pt x="15900" y="2541"/>
                    </a:lnTo>
                    <a:lnTo>
                      <a:pt x="15870" y="2548"/>
                    </a:lnTo>
                    <a:lnTo>
                      <a:pt x="15839" y="2551"/>
                    </a:lnTo>
                    <a:lnTo>
                      <a:pt x="15808" y="2553"/>
                    </a:lnTo>
                    <a:lnTo>
                      <a:pt x="15774" y="2553"/>
                    </a:lnTo>
                    <a:lnTo>
                      <a:pt x="15697" y="2549"/>
                    </a:lnTo>
                    <a:lnTo>
                      <a:pt x="15607" y="2541"/>
                    </a:lnTo>
                    <a:lnTo>
                      <a:pt x="15507" y="2534"/>
                    </a:lnTo>
                    <a:lnTo>
                      <a:pt x="15398" y="2524"/>
                    </a:lnTo>
                    <a:lnTo>
                      <a:pt x="15285" y="2514"/>
                    </a:lnTo>
                    <a:lnTo>
                      <a:pt x="15168" y="2502"/>
                    </a:lnTo>
                    <a:lnTo>
                      <a:pt x="15050" y="2490"/>
                    </a:lnTo>
                    <a:lnTo>
                      <a:pt x="14934" y="2479"/>
                    </a:lnTo>
                    <a:lnTo>
                      <a:pt x="14822" y="2467"/>
                    </a:lnTo>
                    <a:lnTo>
                      <a:pt x="14718" y="2455"/>
                    </a:lnTo>
                    <a:lnTo>
                      <a:pt x="14622" y="2445"/>
                    </a:lnTo>
                    <a:lnTo>
                      <a:pt x="14539" y="2436"/>
                    </a:lnTo>
                    <a:lnTo>
                      <a:pt x="14469" y="2429"/>
                    </a:lnTo>
                    <a:lnTo>
                      <a:pt x="14417" y="2422"/>
                    </a:lnTo>
                    <a:lnTo>
                      <a:pt x="14384" y="2418"/>
                    </a:lnTo>
                    <a:lnTo>
                      <a:pt x="14372" y="2417"/>
                    </a:lnTo>
                    <a:lnTo>
                      <a:pt x="14362" y="2416"/>
                    </a:lnTo>
                    <a:lnTo>
                      <a:pt x="14334" y="2409"/>
                    </a:lnTo>
                    <a:lnTo>
                      <a:pt x="14315" y="2405"/>
                    </a:lnTo>
                    <a:lnTo>
                      <a:pt x="14293" y="2400"/>
                    </a:lnTo>
                    <a:lnTo>
                      <a:pt x="14268" y="2393"/>
                    </a:lnTo>
                    <a:lnTo>
                      <a:pt x="14242" y="2385"/>
                    </a:lnTo>
                    <a:lnTo>
                      <a:pt x="14215" y="2376"/>
                    </a:lnTo>
                    <a:lnTo>
                      <a:pt x="14187" y="2366"/>
                    </a:lnTo>
                    <a:lnTo>
                      <a:pt x="14159" y="2354"/>
                    </a:lnTo>
                    <a:lnTo>
                      <a:pt x="14132" y="2340"/>
                    </a:lnTo>
                    <a:lnTo>
                      <a:pt x="14118" y="2334"/>
                    </a:lnTo>
                    <a:lnTo>
                      <a:pt x="14106" y="2326"/>
                    </a:lnTo>
                    <a:lnTo>
                      <a:pt x="14093" y="2318"/>
                    </a:lnTo>
                    <a:lnTo>
                      <a:pt x="14080" y="2309"/>
                    </a:lnTo>
                    <a:lnTo>
                      <a:pt x="14068" y="2301"/>
                    </a:lnTo>
                    <a:lnTo>
                      <a:pt x="14058" y="2291"/>
                    </a:lnTo>
                    <a:lnTo>
                      <a:pt x="14047" y="2283"/>
                    </a:lnTo>
                    <a:lnTo>
                      <a:pt x="14038" y="2272"/>
                    </a:lnTo>
                    <a:lnTo>
                      <a:pt x="14019" y="2252"/>
                    </a:lnTo>
                    <a:lnTo>
                      <a:pt x="14003" y="2233"/>
                    </a:lnTo>
                    <a:lnTo>
                      <a:pt x="13989" y="2214"/>
                    </a:lnTo>
                    <a:lnTo>
                      <a:pt x="13976" y="2196"/>
                    </a:lnTo>
                    <a:lnTo>
                      <a:pt x="13964" y="2178"/>
                    </a:lnTo>
                    <a:lnTo>
                      <a:pt x="13955" y="2161"/>
                    </a:lnTo>
                    <a:lnTo>
                      <a:pt x="13945" y="2143"/>
                    </a:lnTo>
                    <a:lnTo>
                      <a:pt x="13938" y="2126"/>
                    </a:lnTo>
                    <a:lnTo>
                      <a:pt x="13932" y="2111"/>
                    </a:lnTo>
                    <a:lnTo>
                      <a:pt x="13927" y="2093"/>
                    </a:lnTo>
                    <a:lnTo>
                      <a:pt x="13923" y="2079"/>
                    </a:lnTo>
                    <a:lnTo>
                      <a:pt x="13921" y="2063"/>
                    </a:lnTo>
                    <a:lnTo>
                      <a:pt x="13918" y="2047"/>
                    </a:lnTo>
                    <a:lnTo>
                      <a:pt x="13918" y="2032"/>
                    </a:lnTo>
                    <a:lnTo>
                      <a:pt x="13918" y="2016"/>
                    </a:lnTo>
                    <a:lnTo>
                      <a:pt x="13919" y="2001"/>
                    </a:lnTo>
                    <a:lnTo>
                      <a:pt x="13927" y="1946"/>
                    </a:lnTo>
                    <a:lnTo>
                      <a:pt x="13932" y="1903"/>
                    </a:lnTo>
                    <a:lnTo>
                      <a:pt x="13937" y="1875"/>
                    </a:lnTo>
                    <a:lnTo>
                      <a:pt x="13938" y="1865"/>
                    </a:lnTo>
                    <a:lnTo>
                      <a:pt x="12265" y="1792"/>
                    </a:lnTo>
                    <a:lnTo>
                      <a:pt x="12247" y="3421"/>
                    </a:lnTo>
                    <a:lnTo>
                      <a:pt x="12247" y="3435"/>
                    </a:lnTo>
                    <a:lnTo>
                      <a:pt x="12245" y="3470"/>
                    </a:lnTo>
                    <a:lnTo>
                      <a:pt x="12243" y="3494"/>
                    </a:lnTo>
                    <a:lnTo>
                      <a:pt x="12240" y="3521"/>
                    </a:lnTo>
                    <a:lnTo>
                      <a:pt x="12236" y="3551"/>
                    </a:lnTo>
                    <a:lnTo>
                      <a:pt x="12230" y="3582"/>
                    </a:lnTo>
                    <a:lnTo>
                      <a:pt x="12223" y="3614"/>
                    </a:lnTo>
                    <a:lnTo>
                      <a:pt x="12214" y="3644"/>
                    </a:lnTo>
                    <a:lnTo>
                      <a:pt x="12209" y="3660"/>
                    </a:lnTo>
                    <a:lnTo>
                      <a:pt x="12204" y="3675"/>
                    </a:lnTo>
                    <a:lnTo>
                      <a:pt x="12197" y="3690"/>
                    </a:lnTo>
                    <a:lnTo>
                      <a:pt x="12190" y="3704"/>
                    </a:lnTo>
                    <a:lnTo>
                      <a:pt x="12182" y="3717"/>
                    </a:lnTo>
                    <a:lnTo>
                      <a:pt x="12175" y="3730"/>
                    </a:lnTo>
                    <a:lnTo>
                      <a:pt x="12165" y="3741"/>
                    </a:lnTo>
                    <a:lnTo>
                      <a:pt x="12157" y="3752"/>
                    </a:lnTo>
                    <a:lnTo>
                      <a:pt x="12146" y="3761"/>
                    </a:lnTo>
                    <a:lnTo>
                      <a:pt x="12136" y="3770"/>
                    </a:lnTo>
                    <a:lnTo>
                      <a:pt x="12124" y="3777"/>
                    </a:lnTo>
                    <a:lnTo>
                      <a:pt x="12111" y="3783"/>
                    </a:lnTo>
                    <a:lnTo>
                      <a:pt x="12086" y="3793"/>
                    </a:lnTo>
                    <a:lnTo>
                      <a:pt x="12059" y="3803"/>
                    </a:lnTo>
                    <a:lnTo>
                      <a:pt x="12032" y="3813"/>
                    </a:lnTo>
                    <a:lnTo>
                      <a:pt x="12005" y="3821"/>
                    </a:lnTo>
                    <a:lnTo>
                      <a:pt x="11976" y="3830"/>
                    </a:lnTo>
                    <a:lnTo>
                      <a:pt x="11948" y="3837"/>
                    </a:lnTo>
                    <a:lnTo>
                      <a:pt x="11921" y="3844"/>
                    </a:lnTo>
                    <a:lnTo>
                      <a:pt x="11892" y="3850"/>
                    </a:lnTo>
                    <a:lnTo>
                      <a:pt x="11864" y="3855"/>
                    </a:lnTo>
                    <a:lnTo>
                      <a:pt x="11837" y="3859"/>
                    </a:lnTo>
                    <a:lnTo>
                      <a:pt x="11810" y="3861"/>
                    </a:lnTo>
                    <a:lnTo>
                      <a:pt x="11784" y="3864"/>
                    </a:lnTo>
                    <a:lnTo>
                      <a:pt x="11758" y="3864"/>
                    </a:lnTo>
                    <a:lnTo>
                      <a:pt x="11733" y="3863"/>
                    </a:lnTo>
                    <a:lnTo>
                      <a:pt x="11709" y="3859"/>
                    </a:lnTo>
                    <a:lnTo>
                      <a:pt x="11687" y="3855"/>
                    </a:lnTo>
                    <a:lnTo>
                      <a:pt x="11666" y="3850"/>
                    </a:lnTo>
                    <a:lnTo>
                      <a:pt x="11645" y="3844"/>
                    </a:lnTo>
                    <a:lnTo>
                      <a:pt x="11627" y="3838"/>
                    </a:lnTo>
                    <a:lnTo>
                      <a:pt x="11610" y="3832"/>
                    </a:lnTo>
                    <a:lnTo>
                      <a:pt x="11594" y="3824"/>
                    </a:lnTo>
                    <a:lnTo>
                      <a:pt x="11581" y="3818"/>
                    </a:lnTo>
                    <a:lnTo>
                      <a:pt x="11568" y="3811"/>
                    </a:lnTo>
                    <a:lnTo>
                      <a:pt x="11557" y="3805"/>
                    </a:lnTo>
                    <a:lnTo>
                      <a:pt x="11538" y="3792"/>
                    </a:lnTo>
                    <a:lnTo>
                      <a:pt x="11525" y="3783"/>
                    </a:lnTo>
                    <a:lnTo>
                      <a:pt x="11518" y="3776"/>
                    </a:lnTo>
                    <a:lnTo>
                      <a:pt x="11515" y="3774"/>
                    </a:lnTo>
                    <a:lnTo>
                      <a:pt x="10774" y="3204"/>
                    </a:lnTo>
                    <a:lnTo>
                      <a:pt x="10768" y="3194"/>
                    </a:lnTo>
                    <a:lnTo>
                      <a:pt x="10755" y="3165"/>
                    </a:lnTo>
                    <a:lnTo>
                      <a:pt x="10746" y="3144"/>
                    </a:lnTo>
                    <a:lnTo>
                      <a:pt x="10735" y="3119"/>
                    </a:lnTo>
                    <a:lnTo>
                      <a:pt x="10724" y="3091"/>
                    </a:lnTo>
                    <a:lnTo>
                      <a:pt x="10712" y="3059"/>
                    </a:lnTo>
                    <a:lnTo>
                      <a:pt x="10700" y="3025"/>
                    </a:lnTo>
                    <a:lnTo>
                      <a:pt x="10689" y="2988"/>
                    </a:lnTo>
                    <a:lnTo>
                      <a:pt x="10677" y="2948"/>
                    </a:lnTo>
                    <a:lnTo>
                      <a:pt x="10666" y="2906"/>
                    </a:lnTo>
                    <a:lnTo>
                      <a:pt x="10657" y="2863"/>
                    </a:lnTo>
                    <a:lnTo>
                      <a:pt x="10649" y="2818"/>
                    </a:lnTo>
                    <a:lnTo>
                      <a:pt x="10645" y="2796"/>
                    </a:lnTo>
                    <a:lnTo>
                      <a:pt x="10642" y="2772"/>
                    </a:lnTo>
                    <a:lnTo>
                      <a:pt x="10640" y="2749"/>
                    </a:lnTo>
                    <a:lnTo>
                      <a:pt x="10638" y="2724"/>
                    </a:lnTo>
                    <a:lnTo>
                      <a:pt x="10634" y="2672"/>
                    </a:lnTo>
                    <a:lnTo>
                      <a:pt x="10632" y="2612"/>
                    </a:lnTo>
                    <a:lnTo>
                      <a:pt x="10630" y="2543"/>
                    </a:lnTo>
                    <a:lnTo>
                      <a:pt x="10629" y="2469"/>
                    </a:lnTo>
                    <a:lnTo>
                      <a:pt x="10628" y="2392"/>
                    </a:lnTo>
                    <a:lnTo>
                      <a:pt x="10627" y="2313"/>
                    </a:lnTo>
                    <a:lnTo>
                      <a:pt x="10627" y="2233"/>
                    </a:lnTo>
                    <a:lnTo>
                      <a:pt x="10627" y="2155"/>
                    </a:lnTo>
                    <a:lnTo>
                      <a:pt x="10627" y="2080"/>
                    </a:lnTo>
                    <a:lnTo>
                      <a:pt x="10627" y="2008"/>
                    </a:lnTo>
                    <a:lnTo>
                      <a:pt x="10627" y="1945"/>
                    </a:lnTo>
                    <a:lnTo>
                      <a:pt x="10628" y="1887"/>
                    </a:lnTo>
                    <a:lnTo>
                      <a:pt x="10628" y="1840"/>
                    </a:lnTo>
                    <a:lnTo>
                      <a:pt x="10628" y="1805"/>
                    </a:lnTo>
                    <a:lnTo>
                      <a:pt x="10629" y="1783"/>
                    </a:lnTo>
                    <a:lnTo>
                      <a:pt x="10629" y="1774"/>
                    </a:lnTo>
                    <a:lnTo>
                      <a:pt x="6840" y="1774"/>
                    </a:lnTo>
                    <a:lnTo>
                      <a:pt x="6840" y="2797"/>
                    </a:lnTo>
                    <a:lnTo>
                      <a:pt x="6840" y="2812"/>
                    </a:lnTo>
                    <a:lnTo>
                      <a:pt x="6837" y="2851"/>
                    </a:lnTo>
                    <a:lnTo>
                      <a:pt x="6835" y="2877"/>
                    </a:lnTo>
                    <a:lnTo>
                      <a:pt x="6832" y="2908"/>
                    </a:lnTo>
                    <a:lnTo>
                      <a:pt x="6826" y="2943"/>
                    </a:lnTo>
                    <a:lnTo>
                      <a:pt x="6821" y="2981"/>
                    </a:lnTo>
                    <a:lnTo>
                      <a:pt x="6814" y="3019"/>
                    </a:lnTo>
                    <a:lnTo>
                      <a:pt x="6805" y="3059"/>
                    </a:lnTo>
                    <a:lnTo>
                      <a:pt x="6795" y="3100"/>
                    </a:lnTo>
                    <a:lnTo>
                      <a:pt x="6783" y="3140"/>
                    </a:lnTo>
                    <a:lnTo>
                      <a:pt x="6776" y="3160"/>
                    </a:lnTo>
                    <a:lnTo>
                      <a:pt x="6769" y="3180"/>
                    </a:lnTo>
                    <a:lnTo>
                      <a:pt x="6761" y="3199"/>
                    </a:lnTo>
                    <a:lnTo>
                      <a:pt x="6753" y="3218"/>
                    </a:lnTo>
                    <a:lnTo>
                      <a:pt x="6744" y="3236"/>
                    </a:lnTo>
                    <a:lnTo>
                      <a:pt x="6735" y="3253"/>
                    </a:lnTo>
                    <a:lnTo>
                      <a:pt x="6724" y="3270"/>
                    </a:lnTo>
                    <a:lnTo>
                      <a:pt x="6714" y="3286"/>
                    </a:lnTo>
                    <a:lnTo>
                      <a:pt x="6688" y="3319"/>
                    </a:lnTo>
                    <a:lnTo>
                      <a:pt x="6654" y="3358"/>
                    </a:lnTo>
                    <a:lnTo>
                      <a:pt x="6615" y="3402"/>
                    </a:lnTo>
                    <a:lnTo>
                      <a:pt x="6571" y="3449"/>
                    </a:lnTo>
                    <a:lnTo>
                      <a:pt x="6523" y="3499"/>
                    </a:lnTo>
                    <a:lnTo>
                      <a:pt x="6473" y="3549"/>
                    </a:lnTo>
                    <a:lnTo>
                      <a:pt x="6422" y="3600"/>
                    </a:lnTo>
                    <a:lnTo>
                      <a:pt x="6371" y="3650"/>
                    </a:lnTo>
                    <a:lnTo>
                      <a:pt x="6275" y="3743"/>
                    </a:lnTo>
                    <a:lnTo>
                      <a:pt x="6194" y="3820"/>
                    </a:lnTo>
                    <a:lnTo>
                      <a:pt x="6137" y="3872"/>
                    </a:lnTo>
                    <a:lnTo>
                      <a:pt x="6117" y="3891"/>
                    </a:lnTo>
                    <a:lnTo>
                      <a:pt x="6112" y="3893"/>
                    </a:lnTo>
                    <a:lnTo>
                      <a:pt x="6098" y="3899"/>
                    </a:lnTo>
                    <a:lnTo>
                      <a:pt x="6075" y="3906"/>
                    </a:lnTo>
                    <a:lnTo>
                      <a:pt x="6045" y="3915"/>
                    </a:lnTo>
                    <a:lnTo>
                      <a:pt x="6027" y="3919"/>
                    </a:lnTo>
                    <a:lnTo>
                      <a:pt x="6008" y="3923"/>
                    </a:lnTo>
                    <a:lnTo>
                      <a:pt x="5986" y="3926"/>
                    </a:lnTo>
                    <a:lnTo>
                      <a:pt x="5964" y="3930"/>
                    </a:lnTo>
                    <a:lnTo>
                      <a:pt x="5941" y="3933"/>
                    </a:lnTo>
                    <a:lnTo>
                      <a:pt x="5916" y="3935"/>
                    </a:lnTo>
                    <a:lnTo>
                      <a:pt x="5891" y="3937"/>
                    </a:lnTo>
                    <a:lnTo>
                      <a:pt x="5864" y="3937"/>
                    </a:lnTo>
                    <a:lnTo>
                      <a:pt x="5811" y="3936"/>
                    </a:lnTo>
                    <a:lnTo>
                      <a:pt x="5763" y="3933"/>
                    </a:lnTo>
                    <a:lnTo>
                      <a:pt x="5721" y="3928"/>
                    </a:lnTo>
                    <a:lnTo>
                      <a:pt x="5683" y="3923"/>
                    </a:lnTo>
                    <a:lnTo>
                      <a:pt x="5653" y="3919"/>
                    </a:lnTo>
                    <a:lnTo>
                      <a:pt x="5630" y="3914"/>
                    </a:lnTo>
                    <a:lnTo>
                      <a:pt x="5615" y="3911"/>
                    </a:lnTo>
                    <a:lnTo>
                      <a:pt x="5611" y="3909"/>
                    </a:lnTo>
                    <a:lnTo>
                      <a:pt x="5604" y="3902"/>
                    </a:lnTo>
                    <a:lnTo>
                      <a:pt x="5587" y="3880"/>
                    </a:lnTo>
                    <a:lnTo>
                      <a:pt x="5575" y="3865"/>
                    </a:lnTo>
                    <a:lnTo>
                      <a:pt x="5562" y="3846"/>
                    </a:lnTo>
                    <a:lnTo>
                      <a:pt x="5548" y="3824"/>
                    </a:lnTo>
                    <a:lnTo>
                      <a:pt x="5534" y="3800"/>
                    </a:lnTo>
                    <a:lnTo>
                      <a:pt x="5520" y="3774"/>
                    </a:lnTo>
                    <a:lnTo>
                      <a:pt x="5506" y="3746"/>
                    </a:lnTo>
                    <a:lnTo>
                      <a:pt x="5492" y="3716"/>
                    </a:lnTo>
                    <a:lnTo>
                      <a:pt x="5481" y="3685"/>
                    </a:lnTo>
                    <a:lnTo>
                      <a:pt x="5476" y="3669"/>
                    </a:lnTo>
                    <a:lnTo>
                      <a:pt x="5471" y="3652"/>
                    </a:lnTo>
                    <a:lnTo>
                      <a:pt x="5467" y="3635"/>
                    </a:lnTo>
                    <a:lnTo>
                      <a:pt x="5463" y="3618"/>
                    </a:lnTo>
                    <a:lnTo>
                      <a:pt x="5461" y="3601"/>
                    </a:lnTo>
                    <a:lnTo>
                      <a:pt x="5459" y="3584"/>
                    </a:lnTo>
                    <a:lnTo>
                      <a:pt x="5457" y="3566"/>
                    </a:lnTo>
                    <a:lnTo>
                      <a:pt x="5457" y="3548"/>
                    </a:lnTo>
                    <a:lnTo>
                      <a:pt x="5457" y="3498"/>
                    </a:lnTo>
                    <a:lnTo>
                      <a:pt x="5457" y="3420"/>
                    </a:lnTo>
                    <a:lnTo>
                      <a:pt x="5457" y="3320"/>
                    </a:lnTo>
                    <a:lnTo>
                      <a:pt x="5457" y="3201"/>
                    </a:lnTo>
                    <a:lnTo>
                      <a:pt x="5457" y="3067"/>
                    </a:lnTo>
                    <a:lnTo>
                      <a:pt x="5457" y="2923"/>
                    </a:lnTo>
                    <a:lnTo>
                      <a:pt x="5457" y="2773"/>
                    </a:lnTo>
                    <a:lnTo>
                      <a:pt x="5457" y="2622"/>
                    </a:lnTo>
                    <a:lnTo>
                      <a:pt x="5457" y="2472"/>
                    </a:lnTo>
                    <a:lnTo>
                      <a:pt x="5457" y="2329"/>
                    </a:lnTo>
                    <a:lnTo>
                      <a:pt x="5457" y="2197"/>
                    </a:lnTo>
                    <a:lnTo>
                      <a:pt x="5457" y="2079"/>
                    </a:lnTo>
                    <a:lnTo>
                      <a:pt x="5457" y="1980"/>
                    </a:lnTo>
                    <a:lnTo>
                      <a:pt x="5457" y="1903"/>
                    </a:lnTo>
                    <a:lnTo>
                      <a:pt x="5457" y="1855"/>
                    </a:lnTo>
                    <a:lnTo>
                      <a:pt x="5457" y="1838"/>
                    </a:lnTo>
                    <a:lnTo>
                      <a:pt x="3278" y="2009"/>
                    </a:lnTo>
                    <a:lnTo>
                      <a:pt x="3274" y="2031"/>
                    </a:lnTo>
                    <a:lnTo>
                      <a:pt x="3263" y="2085"/>
                    </a:lnTo>
                    <a:lnTo>
                      <a:pt x="3252" y="2121"/>
                    </a:lnTo>
                    <a:lnTo>
                      <a:pt x="3240" y="2163"/>
                    </a:lnTo>
                    <a:lnTo>
                      <a:pt x="3226" y="2208"/>
                    </a:lnTo>
                    <a:lnTo>
                      <a:pt x="3206" y="2255"/>
                    </a:lnTo>
                    <a:lnTo>
                      <a:pt x="3197" y="2280"/>
                    </a:lnTo>
                    <a:lnTo>
                      <a:pt x="3185" y="2304"/>
                    </a:lnTo>
                    <a:lnTo>
                      <a:pt x="3173" y="2328"/>
                    </a:lnTo>
                    <a:lnTo>
                      <a:pt x="3160" y="2352"/>
                    </a:lnTo>
                    <a:lnTo>
                      <a:pt x="3146" y="2375"/>
                    </a:lnTo>
                    <a:lnTo>
                      <a:pt x="3131" y="2398"/>
                    </a:lnTo>
                    <a:lnTo>
                      <a:pt x="3115" y="2420"/>
                    </a:lnTo>
                    <a:lnTo>
                      <a:pt x="3099" y="2441"/>
                    </a:lnTo>
                    <a:lnTo>
                      <a:pt x="3081" y="2462"/>
                    </a:lnTo>
                    <a:lnTo>
                      <a:pt x="3062" y="2481"/>
                    </a:lnTo>
                    <a:lnTo>
                      <a:pt x="3042" y="2499"/>
                    </a:lnTo>
                    <a:lnTo>
                      <a:pt x="3021" y="2515"/>
                    </a:lnTo>
                    <a:lnTo>
                      <a:pt x="2999" y="2530"/>
                    </a:lnTo>
                    <a:lnTo>
                      <a:pt x="2976" y="2542"/>
                    </a:lnTo>
                    <a:lnTo>
                      <a:pt x="2951" y="2553"/>
                    </a:lnTo>
                    <a:lnTo>
                      <a:pt x="2926" y="2562"/>
                    </a:lnTo>
                    <a:lnTo>
                      <a:pt x="2896" y="2570"/>
                    </a:lnTo>
                    <a:lnTo>
                      <a:pt x="2862" y="2578"/>
                    </a:lnTo>
                    <a:lnTo>
                      <a:pt x="2823" y="2586"/>
                    </a:lnTo>
                    <a:lnTo>
                      <a:pt x="2778" y="2595"/>
                    </a:lnTo>
                    <a:lnTo>
                      <a:pt x="2679" y="2612"/>
                    </a:lnTo>
                    <a:lnTo>
                      <a:pt x="2565" y="2629"/>
                    </a:lnTo>
                    <a:lnTo>
                      <a:pt x="2442" y="2647"/>
                    </a:lnTo>
                    <a:lnTo>
                      <a:pt x="2313" y="2664"/>
                    </a:lnTo>
                    <a:lnTo>
                      <a:pt x="2180" y="2681"/>
                    </a:lnTo>
                    <a:lnTo>
                      <a:pt x="2048" y="2697"/>
                    </a:lnTo>
                    <a:lnTo>
                      <a:pt x="1918" y="2712"/>
                    </a:lnTo>
                    <a:lnTo>
                      <a:pt x="1795" y="2725"/>
                    </a:lnTo>
                    <a:lnTo>
                      <a:pt x="1682" y="2738"/>
                    </a:lnTo>
                    <a:lnTo>
                      <a:pt x="1582" y="2749"/>
                    </a:lnTo>
                    <a:lnTo>
                      <a:pt x="1498" y="2757"/>
                    </a:lnTo>
                    <a:lnTo>
                      <a:pt x="1434" y="2765"/>
                    </a:lnTo>
                    <a:lnTo>
                      <a:pt x="1394" y="2769"/>
                    </a:lnTo>
                    <a:lnTo>
                      <a:pt x="1379" y="2770"/>
                    </a:lnTo>
                    <a:lnTo>
                      <a:pt x="1366" y="2769"/>
                    </a:lnTo>
                    <a:lnTo>
                      <a:pt x="1330" y="2766"/>
                    </a:lnTo>
                    <a:lnTo>
                      <a:pt x="1304" y="2762"/>
                    </a:lnTo>
                    <a:lnTo>
                      <a:pt x="1276" y="2756"/>
                    </a:lnTo>
                    <a:lnTo>
                      <a:pt x="1243" y="2749"/>
                    </a:lnTo>
                    <a:lnTo>
                      <a:pt x="1208" y="2739"/>
                    </a:lnTo>
                    <a:lnTo>
                      <a:pt x="1171" y="2728"/>
                    </a:lnTo>
                    <a:lnTo>
                      <a:pt x="1131" y="2713"/>
                    </a:lnTo>
                    <a:lnTo>
                      <a:pt x="1111" y="2704"/>
                    </a:lnTo>
                    <a:lnTo>
                      <a:pt x="1091" y="2696"/>
                    </a:lnTo>
                    <a:lnTo>
                      <a:pt x="1072" y="2685"/>
                    </a:lnTo>
                    <a:lnTo>
                      <a:pt x="1051" y="2674"/>
                    </a:lnTo>
                    <a:lnTo>
                      <a:pt x="1031" y="2663"/>
                    </a:lnTo>
                    <a:lnTo>
                      <a:pt x="1011" y="2650"/>
                    </a:lnTo>
                    <a:lnTo>
                      <a:pt x="992" y="2636"/>
                    </a:lnTo>
                    <a:lnTo>
                      <a:pt x="973" y="2622"/>
                    </a:lnTo>
                    <a:lnTo>
                      <a:pt x="954" y="2606"/>
                    </a:lnTo>
                    <a:lnTo>
                      <a:pt x="936" y="2589"/>
                    </a:lnTo>
                    <a:lnTo>
                      <a:pt x="917" y="2572"/>
                    </a:lnTo>
                    <a:lnTo>
                      <a:pt x="900" y="2553"/>
                    </a:lnTo>
                    <a:lnTo>
                      <a:pt x="868" y="2515"/>
                    </a:lnTo>
                    <a:lnTo>
                      <a:pt x="839" y="2479"/>
                    </a:lnTo>
                    <a:lnTo>
                      <a:pt x="813" y="2443"/>
                    </a:lnTo>
                    <a:lnTo>
                      <a:pt x="791" y="2412"/>
                    </a:lnTo>
                    <a:lnTo>
                      <a:pt x="772" y="2381"/>
                    </a:lnTo>
                    <a:lnTo>
                      <a:pt x="755" y="2353"/>
                    </a:lnTo>
                    <a:lnTo>
                      <a:pt x="740" y="2326"/>
                    </a:lnTo>
                    <a:lnTo>
                      <a:pt x="728" y="2303"/>
                    </a:lnTo>
                    <a:lnTo>
                      <a:pt x="719" y="2282"/>
                    </a:lnTo>
                    <a:lnTo>
                      <a:pt x="710" y="2263"/>
                    </a:lnTo>
                    <a:lnTo>
                      <a:pt x="704" y="2247"/>
                    </a:lnTo>
                    <a:lnTo>
                      <a:pt x="700" y="2234"/>
                    </a:lnTo>
                    <a:lnTo>
                      <a:pt x="693" y="2215"/>
                    </a:lnTo>
                    <a:lnTo>
                      <a:pt x="692" y="2209"/>
                    </a:lnTo>
                    <a:lnTo>
                      <a:pt x="689" y="2085"/>
                    </a:lnTo>
                    <a:lnTo>
                      <a:pt x="830" y="1948"/>
                    </a:lnTo>
                    <a:lnTo>
                      <a:pt x="768" y="1021"/>
                    </a:lnTo>
                    <a:lnTo>
                      <a:pt x="511" y="943"/>
                    </a:lnTo>
                    <a:lnTo>
                      <a:pt x="504" y="937"/>
                    </a:lnTo>
                    <a:lnTo>
                      <a:pt x="485" y="921"/>
                    </a:lnTo>
                    <a:lnTo>
                      <a:pt x="458" y="897"/>
                    </a:lnTo>
                    <a:lnTo>
                      <a:pt x="425" y="866"/>
                    </a:lnTo>
                    <a:lnTo>
                      <a:pt x="408" y="848"/>
                    </a:lnTo>
                    <a:lnTo>
                      <a:pt x="391" y="830"/>
                    </a:lnTo>
                    <a:lnTo>
                      <a:pt x="374" y="810"/>
                    </a:lnTo>
                    <a:lnTo>
                      <a:pt x="358" y="789"/>
                    </a:lnTo>
                    <a:lnTo>
                      <a:pt x="344" y="769"/>
                    </a:lnTo>
                    <a:lnTo>
                      <a:pt x="332" y="749"/>
                    </a:lnTo>
                    <a:lnTo>
                      <a:pt x="325" y="738"/>
                    </a:lnTo>
                    <a:lnTo>
                      <a:pt x="320" y="728"/>
                    </a:lnTo>
                    <a:lnTo>
                      <a:pt x="316" y="717"/>
                    </a:lnTo>
                    <a:lnTo>
                      <a:pt x="313" y="707"/>
                    </a:lnTo>
                    <a:lnTo>
                      <a:pt x="301" y="669"/>
                    </a:lnTo>
                    <a:lnTo>
                      <a:pt x="291" y="636"/>
                    </a:lnTo>
                    <a:lnTo>
                      <a:pt x="285" y="608"/>
                    </a:lnTo>
                    <a:lnTo>
                      <a:pt x="281" y="585"/>
                    </a:lnTo>
                    <a:lnTo>
                      <a:pt x="279" y="567"/>
                    </a:lnTo>
                    <a:lnTo>
                      <a:pt x="276" y="554"/>
                    </a:lnTo>
                    <a:lnTo>
                      <a:pt x="276" y="547"/>
                    </a:lnTo>
                    <a:lnTo>
                      <a:pt x="276" y="545"/>
                    </a:lnTo>
                    <a:lnTo>
                      <a:pt x="0" y="493"/>
                    </a:lnTo>
                    <a:close/>
                    <a:moveTo>
                      <a:pt x="1208" y="1116"/>
                    </a:moveTo>
                    <a:lnTo>
                      <a:pt x="1894" y="1205"/>
                    </a:lnTo>
                    <a:lnTo>
                      <a:pt x="2601" y="1652"/>
                    </a:lnTo>
                    <a:lnTo>
                      <a:pt x="2595" y="1817"/>
                    </a:lnTo>
                    <a:lnTo>
                      <a:pt x="1276" y="1914"/>
                    </a:lnTo>
                    <a:lnTo>
                      <a:pt x="1208" y="1116"/>
                    </a:lnTo>
                    <a:close/>
                    <a:moveTo>
                      <a:pt x="14533" y="1838"/>
                    </a:moveTo>
                    <a:lnTo>
                      <a:pt x="15819" y="1936"/>
                    </a:lnTo>
                    <a:lnTo>
                      <a:pt x="15817" y="1945"/>
                    </a:lnTo>
                    <a:lnTo>
                      <a:pt x="15811" y="1965"/>
                    </a:lnTo>
                    <a:lnTo>
                      <a:pt x="15805" y="1979"/>
                    </a:lnTo>
                    <a:lnTo>
                      <a:pt x="15800" y="1995"/>
                    </a:lnTo>
                    <a:lnTo>
                      <a:pt x="15793" y="2011"/>
                    </a:lnTo>
                    <a:lnTo>
                      <a:pt x="15783" y="2026"/>
                    </a:lnTo>
                    <a:lnTo>
                      <a:pt x="15774" y="2042"/>
                    </a:lnTo>
                    <a:lnTo>
                      <a:pt x="15761" y="2058"/>
                    </a:lnTo>
                    <a:lnTo>
                      <a:pt x="15754" y="2066"/>
                    </a:lnTo>
                    <a:lnTo>
                      <a:pt x="15748" y="2072"/>
                    </a:lnTo>
                    <a:lnTo>
                      <a:pt x="15741" y="2079"/>
                    </a:lnTo>
                    <a:lnTo>
                      <a:pt x="15733" y="2084"/>
                    </a:lnTo>
                    <a:lnTo>
                      <a:pt x="15725" y="2089"/>
                    </a:lnTo>
                    <a:lnTo>
                      <a:pt x="15716" y="2093"/>
                    </a:lnTo>
                    <a:lnTo>
                      <a:pt x="15708" y="2097"/>
                    </a:lnTo>
                    <a:lnTo>
                      <a:pt x="15698" y="2099"/>
                    </a:lnTo>
                    <a:lnTo>
                      <a:pt x="15689" y="2101"/>
                    </a:lnTo>
                    <a:lnTo>
                      <a:pt x="15678" y="2101"/>
                    </a:lnTo>
                    <a:lnTo>
                      <a:pt x="15667" y="2101"/>
                    </a:lnTo>
                    <a:lnTo>
                      <a:pt x="15657" y="2099"/>
                    </a:lnTo>
                    <a:lnTo>
                      <a:pt x="15624" y="2093"/>
                    </a:lnTo>
                    <a:lnTo>
                      <a:pt x="15576" y="2087"/>
                    </a:lnTo>
                    <a:lnTo>
                      <a:pt x="15512" y="2080"/>
                    </a:lnTo>
                    <a:lnTo>
                      <a:pt x="15438" y="2072"/>
                    </a:lnTo>
                    <a:lnTo>
                      <a:pt x="15355" y="2064"/>
                    </a:lnTo>
                    <a:lnTo>
                      <a:pt x="15265" y="2055"/>
                    </a:lnTo>
                    <a:lnTo>
                      <a:pt x="15172" y="2046"/>
                    </a:lnTo>
                    <a:lnTo>
                      <a:pt x="15077" y="2037"/>
                    </a:lnTo>
                    <a:lnTo>
                      <a:pt x="14984" y="2029"/>
                    </a:lnTo>
                    <a:lnTo>
                      <a:pt x="14895" y="2020"/>
                    </a:lnTo>
                    <a:lnTo>
                      <a:pt x="14813" y="2013"/>
                    </a:lnTo>
                    <a:lnTo>
                      <a:pt x="14739" y="2006"/>
                    </a:lnTo>
                    <a:lnTo>
                      <a:pt x="14678" y="2001"/>
                    </a:lnTo>
                    <a:lnTo>
                      <a:pt x="14631" y="1997"/>
                    </a:lnTo>
                    <a:lnTo>
                      <a:pt x="14601" y="1994"/>
                    </a:lnTo>
                    <a:lnTo>
                      <a:pt x="14590" y="1994"/>
                    </a:lnTo>
                    <a:lnTo>
                      <a:pt x="14533" y="1838"/>
                    </a:lnTo>
                    <a:close/>
                    <a:moveTo>
                      <a:pt x="14557" y="1651"/>
                    </a:moveTo>
                    <a:lnTo>
                      <a:pt x="15811" y="1733"/>
                    </a:lnTo>
                    <a:lnTo>
                      <a:pt x="15860" y="1007"/>
                    </a:lnTo>
                    <a:lnTo>
                      <a:pt x="15192" y="1081"/>
                    </a:lnTo>
                    <a:lnTo>
                      <a:pt x="14549" y="1504"/>
                    </a:lnTo>
                    <a:lnTo>
                      <a:pt x="14557" y="1651"/>
                    </a:lnTo>
                    <a:close/>
                    <a:moveTo>
                      <a:pt x="12376" y="1529"/>
                    </a:moveTo>
                    <a:lnTo>
                      <a:pt x="13914" y="1627"/>
                    </a:lnTo>
                    <a:lnTo>
                      <a:pt x="13947" y="1277"/>
                    </a:lnTo>
                    <a:lnTo>
                      <a:pt x="12376" y="1529"/>
                    </a:lnTo>
                    <a:close/>
                    <a:moveTo>
                      <a:pt x="11017" y="1773"/>
                    </a:moveTo>
                    <a:lnTo>
                      <a:pt x="11815" y="1773"/>
                    </a:lnTo>
                    <a:lnTo>
                      <a:pt x="11799" y="3516"/>
                    </a:lnTo>
                    <a:lnTo>
                      <a:pt x="11147" y="3092"/>
                    </a:lnTo>
                    <a:lnTo>
                      <a:pt x="11142" y="3085"/>
                    </a:lnTo>
                    <a:lnTo>
                      <a:pt x="11126" y="3063"/>
                    </a:lnTo>
                    <a:lnTo>
                      <a:pt x="11115" y="3047"/>
                    </a:lnTo>
                    <a:lnTo>
                      <a:pt x="11103" y="3027"/>
                    </a:lnTo>
                    <a:lnTo>
                      <a:pt x="11092" y="3005"/>
                    </a:lnTo>
                    <a:lnTo>
                      <a:pt x="11079" y="2981"/>
                    </a:lnTo>
                    <a:lnTo>
                      <a:pt x="11066" y="2953"/>
                    </a:lnTo>
                    <a:lnTo>
                      <a:pt x="11054" y="2924"/>
                    </a:lnTo>
                    <a:lnTo>
                      <a:pt x="11044" y="2892"/>
                    </a:lnTo>
                    <a:lnTo>
                      <a:pt x="11034" y="2859"/>
                    </a:lnTo>
                    <a:lnTo>
                      <a:pt x="11030" y="2841"/>
                    </a:lnTo>
                    <a:lnTo>
                      <a:pt x="11026" y="2823"/>
                    </a:lnTo>
                    <a:lnTo>
                      <a:pt x="11022" y="2805"/>
                    </a:lnTo>
                    <a:lnTo>
                      <a:pt x="11020" y="2787"/>
                    </a:lnTo>
                    <a:lnTo>
                      <a:pt x="11018" y="2768"/>
                    </a:lnTo>
                    <a:lnTo>
                      <a:pt x="11017" y="2749"/>
                    </a:lnTo>
                    <a:lnTo>
                      <a:pt x="11016" y="2730"/>
                    </a:lnTo>
                    <a:lnTo>
                      <a:pt x="11017" y="2709"/>
                    </a:lnTo>
                    <a:lnTo>
                      <a:pt x="11018" y="2665"/>
                    </a:lnTo>
                    <a:lnTo>
                      <a:pt x="11019" y="2608"/>
                    </a:lnTo>
                    <a:lnTo>
                      <a:pt x="11019" y="2545"/>
                    </a:lnTo>
                    <a:lnTo>
                      <a:pt x="11020" y="2474"/>
                    </a:lnTo>
                    <a:lnTo>
                      <a:pt x="11020" y="2399"/>
                    </a:lnTo>
                    <a:lnTo>
                      <a:pt x="11020" y="2320"/>
                    </a:lnTo>
                    <a:lnTo>
                      <a:pt x="11020" y="2241"/>
                    </a:lnTo>
                    <a:lnTo>
                      <a:pt x="11020" y="2162"/>
                    </a:lnTo>
                    <a:lnTo>
                      <a:pt x="11019" y="2086"/>
                    </a:lnTo>
                    <a:lnTo>
                      <a:pt x="11019" y="2014"/>
                    </a:lnTo>
                    <a:lnTo>
                      <a:pt x="11018" y="1948"/>
                    </a:lnTo>
                    <a:lnTo>
                      <a:pt x="11018" y="1889"/>
                    </a:lnTo>
                    <a:lnTo>
                      <a:pt x="11017" y="1841"/>
                    </a:lnTo>
                    <a:lnTo>
                      <a:pt x="11017" y="1805"/>
                    </a:lnTo>
                    <a:lnTo>
                      <a:pt x="11017" y="1782"/>
                    </a:lnTo>
                    <a:lnTo>
                      <a:pt x="11017" y="1773"/>
                    </a:lnTo>
                    <a:close/>
                    <a:moveTo>
                      <a:pt x="6481" y="1773"/>
                    </a:moveTo>
                    <a:lnTo>
                      <a:pt x="5876" y="1773"/>
                    </a:lnTo>
                    <a:lnTo>
                      <a:pt x="5888" y="3559"/>
                    </a:lnTo>
                    <a:lnTo>
                      <a:pt x="6382" y="3125"/>
                    </a:lnTo>
                    <a:lnTo>
                      <a:pt x="6386" y="3117"/>
                    </a:lnTo>
                    <a:lnTo>
                      <a:pt x="6398" y="3094"/>
                    </a:lnTo>
                    <a:lnTo>
                      <a:pt x="6406" y="3077"/>
                    </a:lnTo>
                    <a:lnTo>
                      <a:pt x="6415" y="3058"/>
                    </a:lnTo>
                    <a:lnTo>
                      <a:pt x="6424" y="3036"/>
                    </a:lnTo>
                    <a:lnTo>
                      <a:pt x="6434" y="3010"/>
                    </a:lnTo>
                    <a:lnTo>
                      <a:pt x="6443" y="2983"/>
                    </a:lnTo>
                    <a:lnTo>
                      <a:pt x="6452" y="2952"/>
                    </a:lnTo>
                    <a:lnTo>
                      <a:pt x="6461" y="2920"/>
                    </a:lnTo>
                    <a:lnTo>
                      <a:pt x="6468" y="2886"/>
                    </a:lnTo>
                    <a:lnTo>
                      <a:pt x="6473" y="2850"/>
                    </a:lnTo>
                    <a:lnTo>
                      <a:pt x="6479" y="2812"/>
                    </a:lnTo>
                    <a:lnTo>
                      <a:pt x="6480" y="2792"/>
                    </a:lnTo>
                    <a:lnTo>
                      <a:pt x="6481" y="2773"/>
                    </a:lnTo>
                    <a:lnTo>
                      <a:pt x="6481" y="2753"/>
                    </a:lnTo>
                    <a:lnTo>
                      <a:pt x="6481" y="2733"/>
                    </a:lnTo>
                    <a:lnTo>
                      <a:pt x="6480" y="2686"/>
                    </a:lnTo>
                    <a:lnTo>
                      <a:pt x="6479" y="2630"/>
                    </a:lnTo>
                    <a:lnTo>
                      <a:pt x="6479" y="2564"/>
                    </a:lnTo>
                    <a:lnTo>
                      <a:pt x="6478" y="2491"/>
                    </a:lnTo>
                    <a:lnTo>
                      <a:pt x="6478" y="2414"/>
                    </a:lnTo>
                    <a:lnTo>
                      <a:pt x="6478" y="2334"/>
                    </a:lnTo>
                    <a:lnTo>
                      <a:pt x="6478" y="2252"/>
                    </a:lnTo>
                    <a:lnTo>
                      <a:pt x="6479" y="2171"/>
                    </a:lnTo>
                    <a:lnTo>
                      <a:pt x="6479" y="2093"/>
                    </a:lnTo>
                    <a:lnTo>
                      <a:pt x="6479" y="2020"/>
                    </a:lnTo>
                    <a:lnTo>
                      <a:pt x="6480" y="1952"/>
                    </a:lnTo>
                    <a:lnTo>
                      <a:pt x="6480" y="1892"/>
                    </a:lnTo>
                    <a:lnTo>
                      <a:pt x="6480" y="1844"/>
                    </a:lnTo>
                    <a:lnTo>
                      <a:pt x="6481" y="1805"/>
                    </a:lnTo>
                    <a:lnTo>
                      <a:pt x="6481" y="1782"/>
                    </a:lnTo>
                    <a:lnTo>
                      <a:pt x="6481" y="1773"/>
                    </a:lnTo>
                    <a:close/>
                    <a:moveTo>
                      <a:pt x="1303" y="2202"/>
                    </a:moveTo>
                    <a:lnTo>
                      <a:pt x="2588" y="2051"/>
                    </a:lnTo>
                    <a:lnTo>
                      <a:pt x="2589" y="2054"/>
                    </a:lnTo>
                    <a:lnTo>
                      <a:pt x="2588" y="2062"/>
                    </a:lnTo>
                    <a:lnTo>
                      <a:pt x="2586" y="2072"/>
                    </a:lnTo>
                    <a:lnTo>
                      <a:pt x="2581" y="2085"/>
                    </a:lnTo>
                    <a:lnTo>
                      <a:pt x="2577" y="2092"/>
                    </a:lnTo>
                    <a:lnTo>
                      <a:pt x="2573" y="2100"/>
                    </a:lnTo>
                    <a:lnTo>
                      <a:pt x="2566" y="2107"/>
                    </a:lnTo>
                    <a:lnTo>
                      <a:pt x="2559" y="2115"/>
                    </a:lnTo>
                    <a:lnTo>
                      <a:pt x="2550" y="2122"/>
                    </a:lnTo>
                    <a:lnTo>
                      <a:pt x="2540" y="2129"/>
                    </a:lnTo>
                    <a:lnTo>
                      <a:pt x="2527" y="2135"/>
                    </a:lnTo>
                    <a:lnTo>
                      <a:pt x="2512" y="2140"/>
                    </a:lnTo>
                    <a:lnTo>
                      <a:pt x="2487" y="2147"/>
                    </a:lnTo>
                    <a:lnTo>
                      <a:pt x="2443" y="2155"/>
                    </a:lnTo>
                    <a:lnTo>
                      <a:pt x="2385" y="2165"/>
                    </a:lnTo>
                    <a:lnTo>
                      <a:pt x="2312" y="2176"/>
                    </a:lnTo>
                    <a:lnTo>
                      <a:pt x="2230" y="2189"/>
                    </a:lnTo>
                    <a:lnTo>
                      <a:pt x="2142" y="2202"/>
                    </a:lnTo>
                    <a:lnTo>
                      <a:pt x="2048" y="2216"/>
                    </a:lnTo>
                    <a:lnTo>
                      <a:pt x="1953" y="2230"/>
                    </a:lnTo>
                    <a:lnTo>
                      <a:pt x="1858" y="2243"/>
                    </a:lnTo>
                    <a:lnTo>
                      <a:pt x="1768" y="2256"/>
                    </a:lnTo>
                    <a:lnTo>
                      <a:pt x="1684" y="2267"/>
                    </a:lnTo>
                    <a:lnTo>
                      <a:pt x="1609" y="2278"/>
                    </a:lnTo>
                    <a:lnTo>
                      <a:pt x="1546" y="2286"/>
                    </a:lnTo>
                    <a:lnTo>
                      <a:pt x="1497" y="2292"/>
                    </a:lnTo>
                    <a:lnTo>
                      <a:pt x="1466" y="2297"/>
                    </a:lnTo>
                    <a:lnTo>
                      <a:pt x="1454" y="2299"/>
                    </a:lnTo>
                    <a:lnTo>
                      <a:pt x="1437" y="2298"/>
                    </a:lnTo>
                    <a:lnTo>
                      <a:pt x="1398" y="2293"/>
                    </a:lnTo>
                    <a:lnTo>
                      <a:pt x="1387" y="2291"/>
                    </a:lnTo>
                    <a:lnTo>
                      <a:pt x="1377" y="2288"/>
                    </a:lnTo>
                    <a:lnTo>
                      <a:pt x="1366" y="2285"/>
                    </a:lnTo>
                    <a:lnTo>
                      <a:pt x="1357" y="2281"/>
                    </a:lnTo>
                    <a:lnTo>
                      <a:pt x="1348" y="2276"/>
                    </a:lnTo>
                    <a:lnTo>
                      <a:pt x="1341" y="2271"/>
                    </a:lnTo>
                    <a:lnTo>
                      <a:pt x="1337" y="2268"/>
                    </a:lnTo>
                    <a:lnTo>
                      <a:pt x="1335" y="2265"/>
                    </a:lnTo>
                    <a:lnTo>
                      <a:pt x="1333" y="2261"/>
                    </a:lnTo>
                    <a:lnTo>
                      <a:pt x="1331" y="2257"/>
                    </a:lnTo>
                    <a:lnTo>
                      <a:pt x="1326" y="2243"/>
                    </a:lnTo>
                    <a:lnTo>
                      <a:pt x="1321" y="2232"/>
                    </a:lnTo>
                    <a:lnTo>
                      <a:pt x="1316" y="2222"/>
                    </a:lnTo>
                    <a:lnTo>
                      <a:pt x="1312" y="2215"/>
                    </a:lnTo>
                    <a:lnTo>
                      <a:pt x="1307" y="2205"/>
                    </a:lnTo>
                    <a:lnTo>
                      <a:pt x="1303" y="2202"/>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buClr>
                    <a:srgbClr val="CC9900"/>
                  </a:buClr>
                  <a:buFont typeface="Wingdings" pitchFamily="2" charset="2"/>
                  <a:buChar char="n"/>
                </a:pPr>
                <a:endParaRPr lang="en-US" altLang="zh-CN" sz="2000" b="1" dirty="0">
                  <a:solidFill>
                    <a:srgbClr val="FFC000"/>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6" name="Freeform 7"/>
              <p:cNvSpPr>
                <a:spLocks noEditPoints="1"/>
              </p:cNvSpPr>
              <p:nvPr/>
            </p:nvSpPr>
            <p:spPr bwMode="auto">
              <a:xfrm>
                <a:off x="9586913" y="3060700"/>
                <a:ext cx="1512888" cy="342900"/>
              </a:xfrm>
              <a:custGeom>
                <a:avLst/>
                <a:gdLst/>
                <a:ahLst/>
                <a:cxnLst>
                  <a:cxn ang="0">
                    <a:pos x="12983" y="15"/>
                  </a:cxn>
                  <a:cxn ang="0">
                    <a:pos x="13125" y="80"/>
                  </a:cxn>
                  <a:cxn ang="0">
                    <a:pos x="13238" y="187"/>
                  </a:cxn>
                  <a:cxn ang="0">
                    <a:pos x="13309" y="327"/>
                  </a:cxn>
                  <a:cxn ang="0">
                    <a:pos x="13330" y="2696"/>
                  </a:cxn>
                  <a:cxn ang="0">
                    <a:pos x="12299" y="2713"/>
                  </a:cxn>
                  <a:cxn ang="0">
                    <a:pos x="11963" y="2746"/>
                  </a:cxn>
                  <a:cxn ang="0">
                    <a:pos x="10964" y="2808"/>
                  </a:cxn>
                  <a:cxn ang="0">
                    <a:pos x="9474" y="2891"/>
                  </a:cxn>
                  <a:cxn ang="0">
                    <a:pos x="8162" y="2957"/>
                  </a:cxn>
                  <a:cxn ang="0">
                    <a:pos x="7295" y="2994"/>
                  </a:cxn>
                  <a:cxn ang="0">
                    <a:pos x="6428" y="3021"/>
                  </a:cxn>
                  <a:cxn ang="0">
                    <a:pos x="5784" y="3017"/>
                  </a:cxn>
                  <a:cxn ang="0">
                    <a:pos x="5142" y="2996"/>
                  </a:cxn>
                  <a:cxn ang="0">
                    <a:pos x="3825" y="2933"/>
                  </a:cxn>
                  <a:cxn ang="0">
                    <a:pos x="2239" y="2842"/>
                  </a:cxn>
                  <a:cxn ang="0">
                    <a:pos x="1229" y="2779"/>
                  </a:cxn>
                  <a:cxn ang="0">
                    <a:pos x="923" y="2776"/>
                  </a:cxn>
                  <a:cxn ang="0">
                    <a:pos x="463" y="2809"/>
                  </a:cxn>
                  <a:cxn ang="0">
                    <a:pos x="4" y="2842"/>
                  </a:cxn>
                  <a:cxn ang="0">
                    <a:pos x="2" y="417"/>
                  </a:cxn>
                  <a:cxn ang="0">
                    <a:pos x="45" y="263"/>
                  </a:cxn>
                  <a:cxn ang="0">
                    <a:pos x="136" y="136"/>
                  </a:cxn>
                  <a:cxn ang="0">
                    <a:pos x="262" y="46"/>
                  </a:cxn>
                  <a:cxn ang="0">
                    <a:pos x="416" y="2"/>
                  </a:cxn>
                  <a:cxn ang="0">
                    <a:pos x="6288" y="165"/>
                  </a:cxn>
                  <a:cxn ang="0">
                    <a:pos x="6323" y="197"/>
                  </a:cxn>
                  <a:cxn ang="0">
                    <a:pos x="6331" y="246"/>
                  </a:cxn>
                  <a:cxn ang="0">
                    <a:pos x="6306" y="286"/>
                  </a:cxn>
                  <a:cxn ang="0">
                    <a:pos x="6260" y="303"/>
                  </a:cxn>
                  <a:cxn ang="0">
                    <a:pos x="6215" y="286"/>
                  </a:cxn>
                  <a:cxn ang="0">
                    <a:pos x="6190" y="246"/>
                  </a:cxn>
                  <a:cxn ang="0">
                    <a:pos x="6198" y="197"/>
                  </a:cxn>
                  <a:cxn ang="0">
                    <a:pos x="6233" y="165"/>
                  </a:cxn>
                  <a:cxn ang="0">
                    <a:pos x="6679" y="161"/>
                  </a:cxn>
                  <a:cxn ang="0">
                    <a:pos x="6721" y="186"/>
                  </a:cxn>
                  <a:cxn ang="0">
                    <a:pos x="6737" y="231"/>
                  </a:cxn>
                  <a:cxn ang="0">
                    <a:pos x="6721" y="277"/>
                  </a:cxn>
                  <a:cxn ang="0">
                    <a:pos x="6679" y="301"/>
                  </a:cxn>
                  <a:cxn ang="0">
                    <a:pos x="6631" y="295"/>
                  </a:cxn>
                  <a:cxn ang="0">
                    <a:pos x="6600" y="260"/>
                  </a:cxn>
                  <a:cxn ang="0">
                    <a:pos x="6596" y="210"/>
                  </a:cxn>
                  <a:cxn ang="0">
                    <a:pos x="6625" y="172"/>
                  </a:cxn>
                  <a:cxn ang="0">
                    <a:pos x="7069" y="160"/>
                  </a:cxn>
                  <a:cxn ang="0">
                    <a:pos x="7115" y="177"/>
                  </a:cxn>
                  <a:cxn ang="0">
                    <a:pos x="7140" y="217"/>
                  </a:cxn>
                  <a:cxn ang="0">
                    <a:pos x="7132" y="265"/>
                  </a:cxn>
                  <a:cxn ang="0">
                    <a:pos x="7098" y="297"/>
                  </a:cxn>
                  <a:cxn ang="0">
                    <a:pos x="7048" y="300"/>
                  </a:cxn>
                  <a:cxn ang="0">
                    <a:pos x="7011" y="271"/>
                  </a:cxn>
                  <a:cxn ang="0">
                    <a:pos x="6998" y="224"/>
                  </a:cxn>
                  <a:cxn ang="0">
                    <a:pos x="7019" y="181"/>
                  </a:cxn>
                  <a:cxn ang="0">
                    <a:pos x="7062" y="160"/>
                  </a:cxn>
                  <a:cxn ang="0">
                    <a:pos x="589" y="468"/>
                  </a:cxn>
                  <a:cxn ang="0">
                    <a:pos x="8587" y="2531"/>
                  </a:cxn>
                  <a:cxn ang="0">
                    <a:pos x="8898" y="468"/>
                  </a:cxn>
                </a:cxnLst>
                <a:rect l="0" t="0" r="r" b="b"/>
                <a:pathLst>
                  <a:path w="13330" h="3022">
                    <a:moveTo>
                      <a:pt x="463" y="0"/>
                    </a:moveTo>
                    <a:lnTo>
                      <a:pt x="12867" y="0"/>
                    </a:lnTo>
                    <a:lnTo>
                      <a:pt x="12891" y="1"/>
                    </a:lnTo>
                    <a:lnTo>
                      <a:pt x="12914" y="2"/>
                    </a:lnTo>
                    <a:lnTo>
                      <a:pt x="12937" y="5"/>
                    </a:lnTo>
                    <a:lnTo>
                      <a:pt x="12960" y="10"/>
                    </a:lnTo>
                    <a:lnTo>
                      <a:pt x="12983" y="15"/>
                    </a:lnTo>
                    <a:lnTo>
                      <a:pt x="13004" y="21"/>
                    </a:lnTo>
                    <a:lnTo>
                      <a:pt x="13026" y="29"/>
                    </a:lnTo>
                    <a:lnTo>
                      <a:pt x="13046" y="36"/>
                    </a:lnTo>
                    <a:lnTo>
                      <a:pt x="13068" y="46"/>
                    </a:lnTo>
                    <a:lnTo>
                      <a:pt x="13088" y="56"/>
                    </a:lnTo>
                    <a:lnTo>
                      <a:pt x="13107" y="67"/>
                    </a:lnTo>
                    <a:lnTo>
                      <a:pt x="13125" y="80"/>
                    </a:lnTo>
                    <a:lnTo>
                      <a:pt x="13144" y="93"/>
                    </a:lnTo>
                    <a:lnTo>
                      <a:pt x="13161" y="106"/>
                    </a:lnTo>
                    <a:lnTo>
                      <a:pt x="13178" y="121"/>
                    </a:lnTo>
                    <a:lnTo>
                      <a:pt x="13194" y="136"/>
                    </a:lnTo>
                    <a:lnTo>
                      <a:pt x="13210" y="152"/>
                    </a:lnTo>
                    <a:lnTo>
                      <a:pt x="13224" y="169"/>
                    </a:lnTo>
                    <a:lnTo>
                      <a:pt x="13238" y="187"/>
                    </a:lnTo>
                    <a:lnTo>
                      <a:pt x="13250" y="205"/>
                    </a:lnTo>
                    <a:lnTo>
                      <a:pt x="13263" y="223"/>
                    </a:lnTo>
                    <a:lnTo>
                      <a:pt x="13274" y="244"/>
                    </a:lnTo>
                    <a:lnTo>
                      <a:pt x="13284" y="263"/>
                    </a:lnTo>
                    <a:lnTo>
                      <a:pt x="13294" y="284"/>
                    </a:lnTo>
                    <a:lnTo>
                      <a:pt x="13303" y="305"/>
                    </a:lnTo>
                    <a:lnTo>
                      <a:pt x="13309" y="327"/>
                    </a:lnTo>
                    <a:lnTo>
                      <a:pt x="13315" y="348"/>
                    </a:lnTo>
                    <a:lnTo>
                      <a:pt x="13321" y="370"/>
                    </a:lnTo>
                    <a:lnTo>
                      <a:pt x="13325" y="394"/>
                    </a:lnTo>
                    <a:lnTo>
                      <a:pt x="13328" y="417"/>
                    </a:lnTo>
                    <a:lnTo>
                      <a:pt x="13330" y="440"/>
                    </a:lnTo>
                    <a:lnTo>
                      <a:pt x="13330" y="464"/>
                    </a:lnTo>
                    <a:lnTo>
                      <a:pt x="13330" y="2696"/>
                    </a:lnTo>
                    <a:lnTo>
                      <a:pt x="12564" y="2668"/>
                    </a:lnTo>
                    <a:lnTo>
                      <a:pt x="12520" y="2677"/>
                    </a:lnTo>
                    <a:lnTo>
                      <a:pt x="12475" y="2686"/>
                    </a:lnTo>
                    <a:lnTo>
                      <a:pt x="12432" y="2693"/>
                    </a:lnTo>
                    <a:lnTo>
                      <a:pt x="12387" y="2700"/>
                    </a:lnTo>
                    <a:lnTo>
                      <a:pt x="12344" y="2707"/>
                    </a:lnTo>
                    <a:lnTo>
                      <a:pt x="12299" y="2713"/>
                    </a:lnTo>
                    <a:lnTo>
                      <a:pt x="12255" y="2719"/>
                    </a:lnTo>
                    <a:lnTo>
                      <a:pt x="12211" y="2724"/>
                    </a:lnTo>
                    <a:lnTo>
                      <a:pt x="12161" y="2730"/>
                    </a:lnTo>
                    <a:lnTo>
                      <a:pt x="12112" y="2734"/>
                    </a:lnTo>
                    <a:lnTo>
                      <a:pt x="12062" y="2738"/>
                    </a:lnTo>
                    <a:lnTo>
                      <a:pt x="12013" y="2741"/>
                    </a:lnTo>
                    <a:lnTo>
                      <a:pt x="11963" y="2746"/>
                    </a:lnTo>
                    <a:lnTo>
                      <a:pt x="11913" y="2749"/>
                    </a:lnTo>
                    <a:lnTo>
                      <a:pt x="11864" y="2752"/>
                    </a:lnTo>
                    <a:lnTo>
                      <a:pt x="11814" y="2755"/>
                    </a:lnTo>
                    <a:lnTo>
                      <a:pt x="11602" y="2769"/>
                    </a:lnTo>
                    <a:lnTo>
                      <a:pt x="11389" y="2783"/>
                    </a:lnTo>
                    <a:lnTo>
                      <a:pt x="11176" y="2796"/>
                    </a:lnTo>
                    <a:lnTo>
                      <a:pt x="10964" y="2808"/>
                    </a:lnTo>
                    <a:lnTo>
                      <a:pt x="10751" y="2821"/>
                    </a:lnTo>
                    <a:lnTo>
                      <a:pt x="10538" y="2834"/>
                    </a:lnTo>
                    <a:lnTo>
                      <a:pt x="10326" y="2846"/>
                    </a:lnTo>
                    <a:lnTo>
                      <a:pt x="10112" y="2857"/>
                    </a:lnTo>
                    <a:lnTo>
                      <a:pt x="9899" y="2869"/>
                    </a:lnTo>
                    <a:lnTo>
                      <a:pt x="9687" y="2881"/>
                    </a:lnTo>
                    <a:lnTo>
                      <a:pt x="9474" y="2891"/>
                    </a:lnTo>
                    <a:lnTo>
                      <a:pt x="9262" y="2903"/>
                    </a:lnTo>
                    <a:lnTo>
                      <a:pt x="9049" y="2914"/>
                    </a:lnTo>
                    <a:lnTo>
                      <a:pt x="8835" y="2924"/>
                    </a:lnTo>
                    <a:lnTo>
                      <a:pt x="8623" y="2935"/>
                    </a:lnTo>
                    <a:lnTo>
                      <a:pt x="8410" y="2946"/>
                    </a:lnTo>
                    <a:lnTo>
                      <a:pt x="8287" y="2951"/>
                    </a:lnTo>
                    <a:lnTo>
                      <a:pt x="8162" y="2957"/>
                    </a:lnTo>
                    <a:lnTo>
                      <a:pt x="8039" y="2963"/>
                    </a:lnTo>
                    <a:lnTo>
                      <a:pt x="7915" y="2968"/>
                    </a:lnTo>
                    <a:lnTo>
                      <a:pt x="7791" y="2974"/>
                    </a:lnTo>
                    <a:lnTo>
                      <a:pt x="7667" y="2980"/>
                    </a:lnTo>
                    <a:lnTo>
                      <a:pt x="7544" y="2985"/>
                    </a:lnTo>
                    <a:lnTo>
                      <a:pt x="7419" y="2990"/>
                    </a:lnTo>
                    <a:lnTo>
                      <a:pt x="7295" y="2994"/>
                    </a:lnTo>
                    <a:lnTo>
                      <a:pt x="7171" y="3000"/>
                    </a:lnTo>
                    <a:lnTo>
                      <a:pt x="7047" y="3004"/>
                    </a:lnTo>
                    <a:lnTo>
                      <a:pt x="6924" y="3008"/>
                    </a:lnTo>
                    <a:lnTo>
                      <a:pt x="6799" y="3012"/>
                    </a:lnTo>
                    <a:lnTo>
                      <a:pt x="6676" y="3016"/>
                    </a:lnTo>
                    <a:lnTo>
                      <a:pt x="6552" y="3019"/>
                    </a:lnTo>
                    <a:lnTo>
                      <a:pt x="6428" y="3021"/>
                    </a:lnTo>
                    <a:lnTo>
                      <a:pt x="6336" y="3022"/>
                    </a:lnTo>
                    <a:lnTo>
                      <a:pt x="6244" y="3022"/>
                    </a:lnTo>
                    <a:lnTo>
                      <a:pt x="6152" y="3022"/>
                    </a:lnTo>
                    <a:lnTo>
                      <a:pt x="6061" y="3022"/>
                    </a:lnTo>
                    <a:lnTo>
                      <a:pt x="5968" y="3021"/>
                    </a:lnTo>
                    <a:lnTo>
                      <a:pt x="5877" y="3019"/>
                    </a:lnTo>
                    <a:lnTo>
                      <a:pt x="5784" y="3017"/>
                    </a:lnTo>
                    <a:lnTo>
                      <a:pt x="5693" y="3015"/>
                    </a:lnTo>
                    <a:lnTo>
                      <a:pt x="5601" y="3012"/>
                    </a:lnTo>
                    <a:lnTo>
                      <a:pt x="5509" y="3009"/>
                    </a:lnTo>
                    <a:lnTo>
                      <a:pt x="5417" y="3006"/>
                    </a:lnTo>
                    <a:lnTo>
                      <a:pt x="5325" y="3003"/>
                    </a:lnTo>
                    <a:lnTo>
                      <a:pt x="5233" y="2999"/>
                    </a:lnTo>
                    <a:lnTo>
                      <a:pt x="5142" y="2996"/>
                    </a:lnTo>
                    <a:lnTo>
                      <a:pt x="5049" y="2991"/>
                    </a:lnTo>
                    <a:lnTo>
                      <a:pt x="4958" y="2988"/>
                    </a:lnTo>
                    <a:lnTo>
                      <a:pt x="4732" y="2977"/>
                    </a:lnTo>
                    <a:lnTo>
                      <a:pt x="4504" y="2967"/>
                    </a:lnTo>
                    <a:lnTo>
                      <a:pt x="4278" y="2956"/>
                    </a:lnTo>
                    <a:lnTo>
                      <a:pt x="4051" y="2944"/>
                    </a:lnTo>
                    <a:lnTo>
                      <a:pt x="3825" y="2933"/>
                    </a:lnTo>
                    <a:lnTo>
                      <a:pt x="3598" y="2921"/>
                    </a:lnTo>
                    <a:lnTo>
                      <a:pt x="3372" y="2908"/>
                    </a:lnTo>
                    <a:lnTo>
                      <a:pt x="3144" y="2896"/>
                    </a:lnTo>
                    <a:lnTo>
                      <a:pt x="2918" y="2883"/>
                    </a:lnTo>
                    <a:lnTo>
                      <a:pt x="2691" y="2870"/>
                    </a:lnTo>
                    <a:lnTo>
                      <a:pt x="2465" y="2856"/>
                    </a:lnTo>
                    <a:lnTo>
                      <a:pt x="2239" y="2842"/>
                    </a:lnTo>
                    <a:lnTo>
                      <a:pt x="2012" y="2829"/>
                    </a:lnTo>
                    <a:lnTo>
                      <a:pt x="1786" y="2815"/>
                    </a:lnTo>
                    <a:lnTo>
                      <a:pt x="1559" y="2800"/>
                    </a:lnTo>
                    <a:lnTo>
                      <a:pt x="1333" y="2786"/>
                    </a:lnTo>
                    <a:lnTo>
                      <a:pt x="1298" y="2784"/>
                    </a:lnTo>
                    <a:lnTo>
                      <a:pt x="1264" y="2781"/>
                    </a:lnTo>
                    <a:lnTo>
                      <a:pt x="1229" y="2779"/>
                    </a:lnTo>
                    <a:lnTo>
                      <a:pt x="1194" y="2776"/>
                    </a:lnTo>
                    <a:lnTo>
                      <a:pt x="1158" y="2774"/>
                    </a:lnTo>
                    <a:lnTo>
                      <a:pt x="1124" y="2772"/>
                    </a:lnTo>
                    <a:lnTo>
                      <a:pt x="1089" y="2770"/>
                    </a:lnTo>
                    <a:lnTo>
                      <a:pt x="1054" y="2768"/>
                    </a:lnTo>
                    <a:lnTo>
                      <a:pt x="988" y="2772"/>
                    </a:lnTo>
                    <a:lnTo>
                      <a:pt x="923" y="2776"/>
                    </a:lnTo>
                    <a:lnTo>
                      <a:pt x="858" y="2782"/>
                    </a:lnTo>
                    <a:lnTo>
                      <a:pt x="792" y="2786"/>
                    </a:lnTo>
                    <a:lnTo>
                      <a:pt x="726" y="2790"/>
                    </a:lnTo>
                    <a:lnTo>
                      <a:pt x="660" y="2796"/>
                    </a:lnTo>
                    <a:lnTo>
                      <a:pt x="595" y="2800"/>
                    </a:lnTo>
                    <a:lnTo>
                      <a:pt x="529" y="2805"/>
                    </a:lnTo>
                    <a:lnTo>
                      <a:pt x="463" y="2809"/>
                    </a:lnTo>
                    <a:lnTo>
                      <a:pt x="397" y="2815"/>
                    </a:lnTo>
                    <a:lnTo>
                      <a:pt x="332" y="2819"/>
                    </a:lnTo>
                    <a:lnTo>
                      <a:pt x="266" y="2823"/>
                    </a:lnTo>
                    <a:lnTo>
                      <a:pt x="201" y="2829"/>
                    </a:lnTo>
                    <a:lnTo>
                      <a:pt x="135" y="2833"/>
                    </a:lnTo>
                    <a:lnTo>
                      <a:pt x="69" y="2838"/>
                    </a:lnTo>
                    <a:lnTo>
                      <a:pt x="4" y="2842"/>
                    </a:lnTo>
                    <a:lnTo>
                      <a:pt x="2" y="2827"/>
                    </a:lnTo>
                    <a:lnTo>
                      <a:pt x="1" y="2813"/>
                    </a:lnTo>
                    <a:lnTo>
                      <a:pt x="0" y="2798"/>
                    </a:lnTo>
                    <a:lnTo>
                      <a:pt x="0" y="2783"/>
                    </a:lnTo>
                    <a:lnTo>
                      <a:pt x="0" y="464"/>
                    </a:lnTo>
                    <a:lnTo>
                      <a:pt x="1" y="440"/>
                    </a:lnTo>
                    <a:lnTo>
                      <a:pt x="2" y="417"/>
                    </a:lnTo>
                    <a:lnTo>
                      <a:pt x="5" y="394"/>
                    </a:lnTo>
                    <a:lnTo>
                      <a:pt x="9" y="370"/>
                    </a:lnTo>
                    <a:lnTo>
                      <a:pt x="15" y="348"/>
                    </a:lnTo>
                    <a:lnTo>
                      <a:pt x="21" y="327"/>
                    </a:lnTo>
                    <a:lnTo>
                      <a:pt x="28" y="305"/>
                    </a:lnTo>
                    <a:lnTo>
                      <a:pt x="36" y="284"/>
                    </a:lnTo>
                    <a:lnTo>
                      <a:pt x="45" y="263"/>
                    </a:lnTo>
                    <a:lnTo>
                      <a:pt x="56" y="244"/>
                    </a:lnTo>
                    <a:lnTo>
                      <a:pt x="67" y="223"/>
                    </a:lnTo>
                    <a:lnTo>
                      <a:pt x="79" y="205"/>
                    </a:lnTo>
                    <a:lnTo>
                      <a:pt x="92" y="187"/>
                    </a:lnTo>
                    <a:lnTo>
                      <a:pt x="106" y="169"/>
                    </a:lnTo>
                    <a:lnTo>
                      <a:pt x="121" y="152"/>
                    </a:lnTo>
                    <a:lnTo>
                      <a:pt x="136" y="136"/>
                    </a:lnTo>
                    <a:lnTo>
                      <a:pt x="152" y="121"/>
                    </a:lnTo>
                    <a:lnTo>
                      <a:pt x="169" y="106"/>
                    </a:lnTo>
                    <a:lnTo>
                      <a:pt x="187" y="93"/>
                    </a:lnTo>
                    <a:lnTo>
                      <a:pt x="205" y="80"/>
                    </a:lnTo>
                    <a:lnTo>
                      <a:pt x="223" y="67"/>
                    </a:lnTo>
                    <a:lnTo>
                      <a:pt x="243" y="56"/>
                    </a:lnTo>
                    <a:lnTo>
                      <a:pt x="262" y="46"/>
                    </a:lnTo>
                    <a:lnTo>
                      <a:pt x="283" y="36"/>
                    </a:lnTo>
                    <a:lnTo>
                      <a:pt x="305" y="29"/>
                    </a:lnTo>
                    <a:lnTo>
                      <a:pt x="326" y="21"/>
                    </a:lnTo>
                    <a:lnTo>
                      <a:pt x="347" y="15"/>
                    </a:lnTo>
                    <a:lnTo>
                      <a:pt x="370" y="10"/>
                    </a:lnTo>
                    <a:lnTo>
                      <a:pt x="393" y="5"/>
                    </a:lnTo>
                    <a:lnTo>
                      <a:pt x="416" y="2"/>
                    </a:lnTo>
                    <a:lnTo>
                      <a:pt x="440" y="1"/>
                    </a:lnTo>
                    <a:lnTo>
                      <a:pt x="463" y="0"/>
                    </a:lnTo>
                    <a:close/>
                    <a:moveTo>
                      <a:pt x="6260" y="160"/>
                    </a:moveTo>
                    <a:lnTo>
                      <a:pt x="6268" y="160"/>
                    </a:lnTo>
                    <a:lnTo>
                      <a:pt x="6274" y="161"/>
                    </a:lnTo>
                    <a:lnTo>
                      <a:pt x="6282" y="163"/>
                    </a:lnTo>
                    <a:lnTo>
                      <a:pt x="6288" y="165"/>
                    </a:lnTo>
                    <a:lnTo>
                      <a:pt x="6294" y="168"/>
                    </a:lnTo>
                    <a:lnTo>
                      <a:pt x="6300" y="172"/>
                    </a:lnTo>
                    <a:lnTo>
                      <a:pt x="6306" y="177"/>
                    </a:lnTo>
                    <a:lnTo>
                      <a:pt x="6310" y="181"/>
                    </a:lnTo>
                    <a:lnTo>
                      <a:pt x="6316" y="186"/>
                    </a:lnTo>
                    <a:lnTo>
                      <a:pt x="6320" y="191"/>
                    </a:lnTo>
                    <a:lnTo>
                      <a:pt x="6323" y="197"/>
                    </a:lnTo>
                    <a:lnTo>
                      <a:pt x="6326" y="203"/>
                    </a:lnTo>
                    <a:lnTo>
                      <a:pt x="6328" y="210"/>
                    </a:lnTo>
                    <a:lnTo>
                      <a:pt x="6331" y="217"/>
                    </a:lnTo>
                    <a:lnTo>
                      <a:pt x="6332" y="224"/>
                    </a:lnTo>
                    <a:lnTo>
                      <a:pt x="6332" y="231"/>
                    </a:lnTo>
                    <a:lnTo>
                      <a:pt x="6332" y="238"/>
                    </a:lnTo>
                    <a:lnTo>
                      <a:pt x="6331" y="246"/>
                    </a:lnTo>
                    <a:lnTo>
                      <a:pt x="6328" y="252"/>
                    </a:lnTo>
                    <a:lnTo>
                      <a:pt x="6326" y="260"/>
                    </a:lnTo>
                    <a:lnTo>
                      <a:pt x="6323" y="265"/>
                    </a:lnTo>
                    <a:lnTo>
                      <a:pt x="6320" y="271"/>
                    </a:lnTo>
                    <a:lnTo>
                      <a:pt x="6316" y="277"/>
                    </a:lnTo>
                    <a:lnTo>
                      <a:pt x="6310" y="282"/>
                    </a:lnTo>
                    <a:lnTo>
                      <a:pt x="6306" y="286"/>
                    </a:lnTo>
                    <a:lnTo>
                      <a:pt x="6300" y="290"/>
                    </a:lnTo>
                    <a:lnTo>
                      <a:pt x="6294" y="295"/>
                    </a:lnTo>
                    <a:lnTo>
                      <a:pt x="6288" y="297"/>
                    </a:lnTo>
                    <a:lnTo>
                      <a:pt x="6282" y="300"/>
                    </a:lnTo>
                    <a:lnTo>
                      <a:pt x="6274" y="301"/>
                    </a:lnTo>
                    <a:lnTo>
                      <a:pt x="6268" y="302"/>
                    </a:lnTo>
                    <a:lnTo>
                      <a:pt x="6260" y="303"/>
                    </a:lnTo>
                    <a:lnTo>
                      <a:pt x="6253" y="302"/>
                    </a:lnTo>
                    <a:lnTo>
                      <a:pt x="6246" y="301"/>
                    </a:lnTo>
                    <a:lnTo>
                      <a:pt x="6239" y="300"/>
                    </a:lnTo>
                    <a:lnTo>
                      <a:pt x="6233" y="297"/>
                    </a:lnTo>
                    <a:lnTo>
                      <a:pt x="6226" y="295"/>
                    </a:lnTo>
                    <a:lnTo>
                      <a:pt x="6220" y="290"/>
                    </a:lnTo>
                    <a:lnTo>
                      <a:pt x="6215" y="286"/>
                    </a:lnTo>
                    <a:lnTo>
                      <a:pt x="6209" y="282"/>
                    </a:lnTo>
                    <a:lnTo>
                      <a:pt x="6205" y="277"/>
                    </a:lnTo>
                    <a:lnTo>
                      <a:pt x="6201" y="271"/>
                    </a:lnTo>
                    <a:lnTo>
                      <a:pt x="6198" y="265"/>
                    </a:lnTo>
                    <a:lnTo>
                      <a:pt x="6194" y="260"/>
                    </a:lnTo>
                    <a:lnTo>
                      <a:pt x="6192" y="252"/>
                    </a:lnTo>
                    <a:lnTo>
                      <a:pt x="6190" y="246"/>
                    </a:lnTo>
                    <a:lnTo>
                      <a:pt x="6189" y="238"/>
                    </a:lnTo>
                    <a:lnTo>
                      <a:pt x="6189" y="231"/>
                    </a:lnTo>
                    <a:lnTo>
                      <a:pt x="6189" y="224"/>
                    </a:lnTo>
                    <a:lnTo>
                      <a:pt x="6190" y="217"/>
                    </a:lnTo>
                    <a:lnTo>
                      <a:pt x="6192" y="210"/>
                    </a:lnTo>
                    <a:lnTo>
                      <a:pt x="6194" y="203"/>
                    </a:lnTo>
                    <a:lnTo>
                      <a:pt x="6198" y="197"/>
                    </a:lnTo>
                    <a:lnTo>
                      <a:pt x="6201" y="191"/>
                    </a:lnTo>
                    <a:lnTo>
                      <a:pt x="6205" y="186"/>
                    </a:lnTo>
                    <a:lnTo>
                      <a:pt x="6209" y="181"/>
                    </a:lnTo>
                    <a:lnTo>
                      <a:pt x="6215" y="177"/>
                    </a:lnTo>
                    <a:lnTo>
                      <a:pt x="6220" y="172"/>
                    </a:lnTo>
                    <a:lnTo>
                      <a:pt x="6226" y="168"/>
                    </a:lnTo>
                    <a:lnTo>
                      <a:pt x="6233" y="165"/>
                    </a:lnTo>
                    <a:lnTo>
                      <a:pt x="6239" y="163"/>
                    </a:lnTo>
                    <a:lnTo>
                      <a:pt x="6246" y="161"/>
                    </a:lnTo>
                    <a:lnTo>
                      <a:pt x="6253" y="160"/>
                    </a:lnTo>
                    <a:lnTo>
                      <a:pt x="6260" y="160"/>
                    </a:lnTo>
                    <a:close/>
                    <a:moveTo>
                      <a:pt x="6665" y="160"/>
                    </a:moveTo>
                    <a:lnTo>
                      <a:pt x="6672" y="160"/>
                    </a:lnTo>
                    <a:lnTo>
                      <a:pt x="6679" y="161"/>
                    </a:lnTo>
                    <a:lnTo>
                      <a:pt x="6687" y="163"/>
                    </a:lnTo>
                    <a:lnTo>
                      <a:pt x="6693" y="165"/>
                    </a:lnTo>
                    <a:lnTo>
                      <a:pt x="6699" y="168"/>
                    </a:lnTo>
                    <a:lnTo>
                      <a:pt x="6705" y="172"/>
                    </a:lnTo>
                    <a:lnTo>
                      <a:pt x="6710" y="177"/>
                    </a:lnTo>
                    <a:lnTo>
                      <a:pt x="6715" y="181"/>
                    </a:lnTo>
                    <a:lnTo>
                      <a:pt x="6721" y="186"/>
                    </a:lnTo>
                    <a:lnTo>
                      <a:pt x="6724" y="191"/>
                    </a:lnTo>
                    <a:lnTo>
                      <a:pt x="6728" y="197"/>
                    </a:lnTo>
                    <a:lnTo>
                      <a:pt x="6731" y="203"/>
                    </a:lnTo>
                    <a:lnTo>
                      <a:pt x="6733" y="210"/>
                    </a:lnTo>
                    <a:lnTo>
                      <a:pt x="6736" y="217"/>
                    </a:lnTo>
                    <a:lnTo>
                      <a:pt x="6737" y="224"/>
                    </a:lnTo>
                    <a:lnTo>
                      <a:pt x="6737" y="231"/>
                    </a:lnTo>
                    <a:lnTo>
                      <a:pt x="6737" y="238"/>
                    </a:lnTo>
                    <a:lnTo>
                      <a:pt x="6736" y="246"/>
                    </a:lnTo>
                    <a:lnTo>
                      <a:pt x="6733" y="252"/>
                    </a:lnTo>
                    <a:lnTo>
                      <a:pt x="6731" y="260"/>
                    </a:lnTo>
                    <a:lnTo>
                      <a:pt x="6728" y="265"/>
                    </a:lnTo>
                    <a:lnTo>
                      <a:pt x="6724" y="271"/>
                    </a:lnTo>
                    <a:lnTo>
                      <a:pt x="6721" y="277"/>
                    </a:lnTo>
                    <a:lnTo>
                      <a:pt x="6715" y="282"/>
                    </a:lnTo>
                    <a:lnTo>
                      <a:pt x="6710" y="286"/>
                    </a:lnTo>
                    <a:lnTo>
                      <a:pt x="6705" y="290"/>
                    </a:lnTo>
                    <a:lnTo>
                      <a:pt x="6699" y="295"/>
                    </a:lnTo>
                    <a:lnTo>
                      <a:pt x="6693" y="297"/>
                    </a:lnTo>
                    <a:lnTo>
                      <a:pt x="6687" y="300"/>
                    </a:lnTo>
                    <a:lnTo>
                      <a:pt x="6679" y="301"/>
                    </a:lnTo>
                    <a:lnTo>
                      <a:pt x="6672" y="302"/>
                    </a:lnTo>
                    <a:lnTo>
                      <a:pt x="6665" y="303"/>
                    </a:lnTo>
                    <a:lnTo>
                      <a:pt x="6658" y="302"/>
                    </a:lnTo>
                    <a:lnTo>
                      <a:pt x="6651" y="301"/>
                    </a:lnTo>
                    <a:lnTo>
                      <a:pt x="6644" y="300"/>
                    </a:lnTo>
                    <a:lnTo>
                      <a:pt x="6637" y="297"/>
                    </a:lnTo>
                    <a:lnTo>
                      <a:pt x="6631" y="295"/>
                    </a:lnTo>
                    <a:lnTo>
                      <a:pt x="6625" y="290"/>
                    </a:lnTo>
                    <a:lnTo>
                      <a:pt x="6620" y="286"/>
                    </a:lnTo>
                    <a:lnTo>
                      <a:pt x="6614" y="282"/>
                    </a:lnTo>
                    <a:lnTo>
                      <a:pt x="6610" y="277"/>
                    </a:lnTo>
                    <a:lnTo>
                      <a:pt x="6606" y="271"/>
                    </a:lnTo>
                    <a:lnTo>
                      <a:pt x="6602" y="265"/>
                    </a:lnTo>
                    <a:lnTo>
                      <a:pt x="6600" y="260"/>
                    </a:lnTo>
                    <a:lnTo>
                      <a:pt x="6596" y="252"/>
                    </a:lnTo>
                    <a:lnTo>
                      <a:pt x="6595" y="246"/>
                    </a:lnTo>
                    <a:lnTo>
                      <a:pt x="6594" y="238"/>
                    </a:lnTo>
                    <a:lnTo>
                      <a:pt x="6593" y="231"/>
                    </a:lnTo>
                    <a:lnTo>
                      <a:pt x="6594" y="224"/>
                    </a:lnTo>
                    <a:lnTo>
                      <a:pt x="6595" y="217"/>
                    </a:lnTo>
                    <a:lnTo>
                      <a:pt x="6596" y="210"/>
                    </a:lnTo>
                    <a:lnTo>
                      <a:pt x="6600" y="203"/>
                    </a:lnTo>
                    <a:lnTo>
                      <a:pt x="6602" y="197"/>
                    </a:lnTo>
                    <a:lnTo>
                      <a:pt x="6606" y="191"/>
                    </a:lnTo>
                    <a:lnTo>
                      <a:pt x="6610" y="186"/>
                    </a:lnTo>
                    <a:lnTo>
                      <a:pt x="6614" y="181"/>
                    </a:lnTo>
                    <a:lnTo>
                      <a:pt x="6620" y="177"/>
                    </a:lnTo>
                    <a:lnTo>
                      <a:pt x="6625" y="172"/>
                    </a:lnTo>
                    <a:lnTo>
                      <a:pt x="6631" y="168"/>
                    </a:lnTo>
                    <a:lnTo>
                      <a:pt x="6637" y="165"/>
                    </a:lnTo>
                    <a:lnTo>
                      <a:pt x="6644" y="163"/>
                    </a:lnTo>
                    <a:lnTo>
                      <a:pt x="6651" y="161"/>
                    </a:lnTo>
                    <a:lnTo>
                      <a:pt x="6658" y="160"/>
                    </a:lnTo>
                    <a:lnTo>
                      <a:pt x="6665" y="160"/>
                    </a:lnTo>
                    <a:close/>
                    <a:moveTo>
                      <a:pt x="7069" y="160"/>
                    </a:moveTo>
                    <a:lnTo>
                      <a:pt x="7077" y="160"/>
                    </a:lnTo>
                    <a:lnTo>
                      <a:pt x="7084" y="161"/>
                    </a:lnTo>
                    <a:lnTo>
                      <a:pt x="7091" y="163"/>
                    </a:lnTo>
                    <a:lnTo>
                      <a:pt x="7098" y="165"/>
                    </a:lnTo>
                    <a:lnTo>
                      <a:pt x="7103" y="168"/>
                    </a:lnTo>
                    <a:lnTo>
                      <a:pt x="7110" y="172"/>
                    </a:lnTo>
                    <a:lnTo>
                      <a:pt x="7115" y="177"/>
                    </a:lnTo>
                    <a:lnTo>
                      <a:pt x="7120" y="181"/>
                    </a:lnTo>
                    <a:lnTo>
                      <a:pt x="7125" y="186"/>
                    </a:lnTo>
                    <a:lnTo>
                      <a:pt x="7129" y="191"/>
                    </a:lnTo>
                    <a:lnTo>
                      <a:pt x="7132" y="197"/>
                    </a:lnTo>
                    <a:lnTo>
                      <a:pt x="7135" y="203"/>
                    </a:lnTo>
                    <a:lnTo>
                      <a:pt x="7139" y="210"/>
                    </a:lnTo>
                    <a:lnTo>
                      <a:pt x="7140" y="217"/>
                    </a:lnTo>
                    <a:lnTo>
                      <a:pt x="7141" y="224"/>
                    </a:lnTo>
                    <a:lnTo>
                      <a:pt x="7142" y="231"/>
                    </a:lnTo>
                    <a:lnTo>
                      <a:pt x="7141" y="238"/>
                    </a:lnTo>
                    <a:lnTo>
                      <a:pt x="7140" y="246"/>
                    </a:lnTo>
                    <a:lnTo>
                      <a:pt x="7139" y="252"/>
                    </a:lnTo>
                    <a:lnTo>
                      <a:pt x="7135" y="260"/>
                    </a:lnTo>
                    <a:lnTo>
                      <a:pt x="7132" y="265"/>
                    </a:lnTo>
                    <a:lnTo>
                      <a:pt x="7129" y="271"/>
                    </a:lnTo>
                    <a:lnTo>
                      <a:pt x="7125" y="277"/>
                    </a:lnTo>
                    <a:lnTo>
                      <a:pt x="7120" y="282"/>
                    </a:lnTo>
                    <a:lnTo>
                      <a:pt x="7115" y="286"/>
                    </a:lnTo>
                    <a:lnTo>
                      <a:pt x="7110" y="290"/>
                    </a:lnTo>
                    <a:lnTo>
                      <a:pt x="7103" y="295"/>
                    </a:lnTo>
                    <a:lnTo>
                      <a:pt x="7098" y="297"/>
                    </a:lnTo>
                    <a:lnTo>
                      <a:pt x="7091" y="300"/>
                    </a:lnTo>
                    <a:lnTo>
                      <a:pt x="7084" y="301"/>
                    </a:lnTo>
                    <a:lnTo>
                      <a:pt x="7077" y="302"/>
                    </a:lnTo>
                    <a:lnTo>
                      <a:pt x="7069" y="303"/>
                    </a:lnTo>
                    <a:lnTo>
                      <a:pt x="7062" y="302"/>
                    </a:lnTo>
                    <a:lnTo>
                      <a:pt x="7056" y="301"/>
                    </a:lnTo>
                    <a:lnTo>
                      <a:pt x="7048" y="300"/>
                    </a:lnTo>
                    <a:lnTo>
                      <a:pt x="7042" y="297"/>
                    </a:lnTo>
                    <a:lnTo>
                      <a:pt x="7035" y="295"/>
                    </a:lnTo>
                    <a:lnTo>
                      <a:pt x="7030" y="290"/>
                    </a:lnTo>
                    <a:lnTo>
                      <a:pt x="7025" y="286"/>
                    </a:lnTo>
                    <a:lnTo>
                      <a:pt x="7019" y="282"/>
                    </a:lnTo>
                    <a:lnTo>
                      <a:pt x="7014" y="277"/>
                    </a:lnTo>
                    <a:lnTo>
                      <a:pt x="7011" y="271"/>
                    </a:lnTo>
                    <a:lnTo>
                      <a:pt x="7007" y="265"/>
                    </a:lnTo>
                    <a:lnTo>
                      <a:pt x="7004" y="260"/>
                    </a:lnTo>
                    <a:lnTo>
                      <a:pt x="7001" y="252"/>
                    </a:lnTo>
                    <a:lnTo>
                      <a:pt x="6999" y="246"/>
                    </a:lnTo>
                    <a:lnTo>
                      <a:pt x="6998" y="238"/>
                    </a:lnTo>
                    <a:lnTo>
                      <a:pt x="6998" y="231"/>
                    </a:lnTo>
                    <a:lnTo>
                      <a:pt x="6998" y="224"/>
                    </a:lnTo>
                    <a:lnTo>
                      <a:pt x="6999" y="217"/>
                    </a:lnTo>
                    <a:lnTo>
                      <a:pt x="7001" y="210"/>
                    </a:lnTo>
                    <a:lnTo>
                      <a:pt x="7004" y="203"/>
                    </a:lnTo>
                    <a:lnTo>
                      <a:pt x="7007" y="197"/>
                    </a:lnTo>
                    <a:lnTo>
                      <a:pt x="7011" y="191"/>
                    </a:lnTo>
                    <a:lnTo>
                      <a:pt x="7014" y="186"/>
                    </a:lnTo>
                    <a:lnTo>
                      <a:pt x="7019" y="181"/>
                    </a:lnTo>
                    <a:lnTo>
                      <a:pt x="7025" y="177"/>
                    </a:lnTo>
                    <a:lnTo>
                      <a:pt x="7030" y="172"/>
                    </a:lnTo>
                    <a:lnTo>
                      <a:pt x="7035" y="168"/>
                    </a:lnTo>
                    <a:lnTo>
                      <a:pt x="7042" y="165"/>
                    </a:lnTo>
                    <a:lnTo>
                      <a:pt x="7048" y="163"/>
                    </a:lnTo>
                    <a:lnTo>
                      <a:pt x="7056" y="161"/>
                    </a:lnTo>
                    <a:lnTo>
                      <a:pt x="7062" y="160"/>
                    </a:lnTo>
                    <a:lnTo>
                      <a:pt x="7069" y="160"/>
                    </a:lnTo>
                    <a:close/>
                    <a:moveTo>
                      <a:pt x="6044" y="78"/>
                    </a:moveTo>
                    <a:lnTo>
                      <a:pt x="7286" y="78"/>
                    </a:lnTo>
                    <a:lnTo>
                      <a:pt x="7286" y="385"/>
                    </a:lnTo>
                    <a:lnTo>
                      <a:pt x="6044" y="385"/>
                    </a:lnTo>
                    <a:lnTo>
                      <a:pt x="6044" y="78"/>
                    </a:lnTo>
                    <a:close/>
                    <a:moveTo>
                      <a:pt x="589" y="468"/>
                    </a:moveTo>
                    <a:lnTo>
                      <a:pt x="4432" y="468"/>
                    </a:lnTo>
                    <a:lnTo>
                      <a:pt x="4432" y="2531"/>
                    </a:lnTo>
                    <a:lnTo>
                      <a:pt x="589" y="2531"/>
                    </a:lnTo>
                    <a:lnTo>
                      <a:pt x="589" y="468"/>
                    </a:lnTo>
                    <a:close/>
                    <a:moveTo>
                      <a:pt x="4743" y="468"/>
                    </a:moveTo>
                    <a:lnTo>
                      <a:pt x="8587" y="468"/>
                    </a:lnTo>
                    <a:lnTo>
                      <a:pt x="8587" y="2531"/>
                    </a:lnTo>
                    <a:lnTo>
                      <a:pt x="4743" y="2531"/>
                    </a:lnTo>
                    <a:lnTo>
                      <a:pt x="4743" y="468"/>
                    </a:lnTo>
                    <a:close/>
                    <a:moveTo>
                      <a:pt x="8898" y="468"/>
                    </a:moveTo>
                    <a:lnTo>
                      <a:pt x="12741" y="468"/>
                    </a:lnTo>
                    <a:lnTo>
                      <a:pt x="12741" y="2531"/>
                    </a:lnTo>
                    <a:lnTo>
                      <a:pt x="8898" y="2531"/>
                    </a:lnTo>
                    <a:lnTo>
                      <a:pt x="8898" y="468"/>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buClr>
                    <a:srgbClr val="CC9900"/>
                  </a:buClr>
                  <a:buFont typeface="Wingdings" pitchFamily="2" charset="2"/>
                  <a:buChar char="n"/>
                </a:pPr>
                <a:endParaRPr lang="en-US" altLang="zh-CN" sz="2000" b="1" dirty="0">
                  <a:solidFill>
                    <a:srgbClr val="FFC000"/>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69" name="组合 170"/>
            <p:cNvGrpSpPr/>
            <p:nvPr/>
          </p:nvGrpSpPr>
          <p:grpSpPr>
            <a:xfrm>
              <a:off x="6926580" y="3825302"/>
              <a:ext cx="175260" cy="246636"/>
              <a:chOff x="2247900" y="4005263"/>
              <a:chExt cx="787400" cy="1108075"/>
            </a:xfrm>
            <a:grpFill/>
          </p:grpSpPr>
          <p:sp>
            <p:nvSpPr>
              <p:cNvPr id="72" name="Freeform 111"/>
              <p:cNvSpPr>
                <a:spLocks/>
              </p:cNvSpPr>
              <p:nvPr/>
            </p:nvSpPr>
            <p:spPr bwMode="auto">
              <a:xfrm>
                <a:off x="2562225" y="4075113"/>
                <a:ext cx="149225" cy="146050"/>
              </a:xfrm>
              <a:custGeom>
                <a:avLst/>
                <a:gdLst/>
                <a:ahLst/>
                <a:cxnLst>
                  <a:cxn ang="0">
                    <a:pos x="690" y="2117"/>
                  </a:cxn>
                  <a:cxn ang="0">
                    <a:pos x="1426" y="2117"/>
                  </a:cxn>
                  <a:cxn ang="0">
                    <a:pos x="1426" y="1426"/>
                  </a:cxn>
                  <a:cxn ang="0">
                    <a:pos x="2162" y="1426"/>
                  </a:cxn>
                  <a:cxn ang="0">
                    <a:pos x="2162" y="690"/>
                  </a:cxn>
                  <a:cxn ang="0">
                    <a:pos x="1426" y="690"/>
                  </a:cxn>
                  <a:cxn ang="0">
                    <a:pos x="1426" y="0"/>
                  </a:cxn>
                  <a:cxn ang="0">
                    <a:pos x="690" y="0"/>
                  </a:cxn>
                  <a:cxn ang="0">
                    <a:pos x="690" y="690"/>
                  </a:cxn>
                  <a:cxn ang="0">
                    <a:pos x="0" y="690"/>
                  </a:cxn>
                  <a:cxn ang="0">
                    <a:pos x="0" y="1426"/>
                  </a:cxn>
                  <a:cxn ang="0">
                    <a:pos x="690" y="1426"/>
                  </a:cxn>
                  <a:cxn ang="0">
                    <a:pos x="690" y="2117"/>
                  </a:cxn>
                </a:cxnLst>
                <a:rect l="0" t="0" r="r" b="b"/>
                <a:pathLst>
                  <a:path w="2162" h="2117">
                    <a:moveTo>
                      <a:pt x="690" y="2117"/>
                    </a:moveTo>
                    <a:lnTo>
                      <a:pt x="1426" y="2117"/>
                    </a:lnTo>
                    <a:lnTo>
                      <a:pt x="1426" y="1426"/>
                    </a:lnTo>
                    <a:lnTo>
                      <a:pt x="2162" y="1426"/>
                    </a:lnTo>
                    <a:lnTo>
                      <a:pt x="2162" y="690"/>
                    </a:lnTo>
                    <a:lnTo>
                      <a:pt x="1426" y="690"/>
                    </a:lnTo>
                    <a:lnTo>
                      <a:pt x="1426" y="0"/>
                    </a:lnTo>
                    <a:lnTo>
                      <a:pt x="690" y="0"/>
                    </a:lnTo>
                    <a:lnTo>
                      <a:pt x="690" y="690"/>
                    </a:lnTo>
                    <a:lnTo>
                      <a:pt x="0" y="690"/>
                    </a:lnTo>
                    <a:lnTo>
                      <a:pt x="0" y="1426"/>
                    </a:lnTo>
                    <a:lnTo>
                      <a:pt x="690" y="1426"/>
                    </a:lnTo>
                    <a:lnTo>
                      <a:pt x="690" y="2117"/>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buClr>
                    <a:srgbClr val="CC9900"/>
                  </a:buClr>
                  <a:buFont typeface="Wingdings" pitchFamily="2" charset="2"/>
                  <a:buChar char="n"/>
                </a:pPr>
                <a:endParaRPr lang="en-US" altLang="zh-CN" sz="2000" b="1" dirty="0">
                  <a:solidFill>
                    <a:srgbClr val="FFC000"/>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3" name="Freeform 112"/>
              <p:cNvSpPr>
                <a:spLocks/>
              </p:cNvSpPr>
              <p:nvPr/>
            </p:nvSpPr>
            <p:spPr bwMode="auto">
              <a:xfrm>
                <a:off x="2247900" y="4824413"/>
                <a:ext cx="787400" cy="288925"/>
              </a:xfrm>
              <a:custGeom>
                <a:avLst/>
                <a:gdLst/>
                <a:ahLst/>
                <a:cxnLst>
                  <a:cxn ang="0">
                    <a:pos x="10258" y="414"/>
                  </a:cxn>
                  <a:cxn ang="0">
                    <a:pos x="7084" y="0"/>
                  </a:cxn>
                  <a:cxn ang="0">
                    <a:pos x="5704" y="2346"/>
                  </a:cxn>
                  <a:cxn ang="0">
                    <a:pos x="4232" y="46"/>
                  </a:cxn>
                  <a:cxn ang="0">
                    <a:pos x="1150" y="414"/>
                  </a:cxn>
                  <a:cxn ang="0">
                    <a:pos x="828" y="782"/>
                  </a:cxn>
                  <a:cxn ang="0">
                    <a:pos x="552" y="1242"/>
                  </a:cxn>
                  <a:cxn ang="0">
                    <a:pos x="322" y="1656"/>
                  </a:cxn>
                  <a:cxn ang="0">
                    <a:pos x="184" y="2162"/>
                  </a:cxn>
                  <a:cxn ang="0">
                    <a:pos x="92" y="2622"/>
                  </a:cxn>
                  <a:cxn ang="0">
                    <a:pos x="0" y="3128"/>
                  </a:cxn>
                  <a:cxn ang="0">
                    <a:pos x="0" y="3634"/>
                  </a:cxn>
                  <a:cxn ang="0">
                    <a:pos x="0" y="4186"/>
                  </a:cxn>
                  <a:cxn ang="0">
                    <a:pos x="11362" y="4186"/>
                  </a:cxn>
                  <a:cxn ang="0">
                    <a:pos x="11408" y="3634"/>
                  </a:cxn>
                  <a:cxn ang="0">
                    <a:pos x="11362" y="3128"/>
                  </a:cxn>
                  <a:cxn ang="0">
                    <a:pos x="11316" y="2622"/>
                  </a:cxn>
                  <a:cxn ang="0">
                    <a:pos x="11178" y="2162"/>
                  </a:cxn>
                  <a:cxn ang="0">
                    <a:pos x="11040" y="1656"/>
                  </a:cxn>
                  <a:cxn ang="0">
                    <a:pos x="10810" y="1242"/>
                  </a:cxn>
                  <a:cxn ang="0">
                    <a:pos x="10580" y="782"/>
                  </a:cxn>
                  <a:cxn ang="0">
                    <a:pos x="10258" y="414"/>
                  </a:cxn>
                </a:cxnLst>
                <a:rect l="0" t="0" r="r" b="b"/>
                <a:pathLst>
                  <a:path w="11408" h="4186">
                    <a:moveTo>
                      <a:pt x="10258" y="414"/>
                    </a:moveTo>
                    <a:lnTo>
                      <a:pt x="7084" y="0"/>
                    </a:lnTo>
                    <a:lnTo>
                      <a:pt x="5704" y="2346"/>
                    </a:lnTo>
                    <a:lnTo>
                      <a:pt x="4232" y="46"/>
                    </a:lnTo>
                    <a:lnTo>
                      <a:pt x="1150" y="414"/>
                    </a:lnTo>
                    <a:lnTo>
                      <a:pt x="828" y="782"/>
                    </a:lnTo>
                    <a:lnTo>
                      <a:pt x="552" y="1242"/>
                    </a:lnTo>
                    <a:lnTo>
                      <a:pt x="322" y="1656"/>
                    </a:lnTo>
                    <a:lnTo>
                      <a:pt x="184" y="2162"/>
                    </a:lnTo>
                    <a:lnTo>
                      <a:pt x="92" y="2622"/>
                    </a:lnTo>
                    <a:lnTo>
                      <a:pt x="0" y="3128"/>
                    </a:lnTo>
                    <a:lnTo>
                      <a:pt x="0" y="3634"/>
                    </a:lnTo>
                    <a:lnTo>
                      <a:pt x="0" y="4186"/>
                    </a:lnTo>
                    <a:lnTo>
                      <a:pt x="11362" y="4186"/>
                    </a:lnTo>
                    <a:lnTo>
                      <a:pt x="11408" y="3634"/>
                    </a:lnTo>
                    <a:lnTo>
                      <a:pt x="11362" y="3128"/>
                    </a:lnTo>
                    <a:lnTo>
                      <a:pt x="11316" y="2622"/>
                    </a:lnTo>
                    <a:lnTo>
                      <a:pt x="11178" y="2162"/>
                    </a:lnTo>
                    <a:lnTo>
                      <a:pt x="11040" y="1656"/>
                    </a:lnTo>
                    <a:lnTo>
                      <a:pt x="10810" y="1242"/>
                    </a:lnTo>
                    <a:lnTo>
                      <a:pt x="10580" y="782"/>
                    </a:lnTo>
                    <a:lnTo>
                      <a:pt x="10258" y="414"/>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buClr>
                    <a:srgbClr val="CC9900"/>
                  </a:buClr>
                  <a:buFont typeface="Wingdings" pitchFamily="2" charset="2"/>
                  <a:buChar char="n"/>
                </a:pPr>
                <a:endParaRPr lang="en-US" altLang="zh-CN" sz="2000" b="1" dirty="0">
                  <a:solidFill>
                    <a:srgbClr val="FFC000"/>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4" name="Freeform 113"/>
              <p:cNvSpPr>
                <a:spLocks noEditPoints="1"/>
              </p:cNvSpPr>
              <p:nvPr/>
            </p:nvSpPr>
            <p:spPr bwMode="auto">
              <a:xfrm>
                <a:off x="2339975" y="4005263"/>
                <a:ext cx="590550" cy="806450"/>
              </a:xfrm>
              <a:custGeom>
                <a:avLst/>
                <a:gdLst/>
                <a:ahLst/>
                <a:cxnLst>
                  <a:cxn ang="0">
                    <a:pos x="4324" y="11684"/>
                  </a:cxn>
                  <a:cxn ang="0">
                    <a:pos x="4968" y="11455"/>
                  </a:cxn>
                  <a:cxn ang="0">
                    <a:pos x="5980" y="10810"/>
                  </a:cxn>
                  <a:cxn ang="0">
                    <a:pos x="6440" y="10350"/>
                  </a:cxn>
                  <a:cxn ang="0">
                    <a:pos x="8556" y="10166"/>
                  </a:cxn>
                  <a:cxn ang="0">
                    <a:pos x="8326" y="5842"/>
                  </a:cxn>
                  <a:cxn ang="0">
                    <a:pos x="8188" y="5106"/>
                  </a:cxn>
                  <a:cxn ang="0">
                    <a:pos x="7912" y="4462"/>
                  </a:cxn>
                  <a:cxn ang="0">
                    <a:pos x="7590" y="3864"/>
                  </a:cxn>
                  <a:cxn ang="0">
                    <a:pos x="7590" y="414"/>
                  </a:cxn>
                  <a:cxn ang="0">
                    <a:pos x="7221" y="0"/>
                  </a:cxn>
                  <a:cxn ang="0">
                    <a:pos x="874" y="0"/>
                  </a:cxn>
                  <a:cxn ang="0">
                    <a:pos x="1196" y="3680"/>
                  </a:cxn>
                  <a:cxn ang="0">
                    <a:pos x="690" y="4554"/>
                  </a:cxn>
                  <a:cxn ang="0">
                    <a:pos x="460" y="5152"/>
                  </a:cxn>
                  <a:cxn ang="0">
                    <a:pos x="368" y="5842"/>
                  </a:cxn>
                  <a:cxn ang="0">
                    <a:pos x="0" y="10166"/>
                  </a:cxn>
                  <a:cxn ang="0">
                    <a:pos x="2208" y="10442"/>
                  </a:cxn>
                  <a:cxn ang="0">
                    <a:pos x="2760" y="10948"/>
                  </a:cxn>
                  <a:cxn ang="0">
                    <a:pos x="3312" y="11316"/>
                  </a:cxn>
                  <a:cxn ang="0">
                    <a:pos x="3910" y="11546"/>
                  </a:cxn>
                  <a:cxn ang="0">
                    <a:pos x="6808" y="782"/>
                  </a:cxn>
                  <a:cxn ang="0">
                    <a:pos x="5980" y="3542"/>
                  </a:cxn>
                  <a:cxn ang="0">
                    <a:pos x="4830" y="3404"/>
                  </a:cxn>
                  <a:cxn ang="0">
                    <a:pos x="3680" y="3404"/>
                  </a:cxn>
                  <a:cxn ang="0">
                    <a:pos x="2576" y="3542"/>
                  </a:cxn>
                  <a:cxn ang="0">
                    <a:pos x="1702" y="782"/>
                  </a:cxn>
                  <a:cxn ang="0">
                    <a:pos x="1748" y="6808"/>
                  </a:cxn>
                  <a:cxn ang="0">
                    <a:pos x="2576" y="6440"/>
                  </a:cxn>
                  <a:cxn ang="0">
                    <a:pos x="2852" y="5750"/>
                  </a:cxn>
                  <a:cxn ang="0">
                    <a:pos x="2944" y="6440"/>
                  </a:cxn>
                  <a:cxn ang="0">
                    <a:pos x="3772" y="6762"/>
                  </a:cxn>
                  <a:cxn ang="0">
                    <a:pos x="5106" y="6486"/>
                  </a:cxn>
                  <a:cxn ang="0">
                    <a:pos x="6164" y="6118"/>
                  </a:cxn>
                  <a:cxn ang="0">
                    <a:pos x="6716" y="6854"/>
                  </a:cxn>
                  <a:cxn ang="0">
                    <a:pos x="6670" y="7820"/>
                  </a:cxn>
                  <a:cxn ang="0">
                    <a:pos x="6394" y="8970"/>
                  </a:cxn>
                  <a:cxn ang="0">
                    <a:pos x="5888" y="9890"/>
                  </a:cxn>
                  <a:cxn ang="0">
                    <a:pos x="5796" y="9936"/>
                  </a:cxn>
                  <a:cxn ang="0">
                    <a:pos x="5750" y="10028"/>
                  </a:cxn>
                  <a:cxn ang="0">
                    <a:pos x="5704" y="10074"/>
                  </a:cxn>
                  <a:cxn ang="0">
                    <a:pos x="5658" y="10120"/>
                  </a:cxn>
                  <a:cxn ang="0">
                    <a:pos x="5612" y="10166"/>
                  </a:cxn>
                  <a:cxn ang="0">
                    <a:pos x="5014" y="10626"/>
                  </a:cxn>
                  <a:cxn ang="0">
                    <a:pos x="4324" y="10948"/>
                  </a:cxn>
                  <a:cxn ang="0">
                    <a:pos x="3588" y="10626"/>
                  </a:cxn>
                  <a:cxn ang="0">
                    <a:pos x="2944" y="10166"/>
                  </a:cxn>
                  <a:cxn ang="0">
                    <a:pos x="2898" y="10120"/>
                  </a:cxn>
                  <a:cxn ang="0">
                    <a:pos x="2852" y="10074"/>
                  </a:cxn>
                  <a:cxn ang="0">
                    <a:pos x="2760" y="10028"/>
                  </a:cxn>
                  <a:cxn ang="0">
                    <a:pos x="2714" y="9936"/>
                  </a:cxn>
                  <a:cxn ang="0">
                    <a:pos x="2668" y="9890"/>
                  </a:cxn>
                  <a:cxn ang="0">
                    <a:pos x="2622" y="9798"/>
                  </a:cxn>
                  <a:cxn ang="0">
                    <a:pos x="2576" y="9752"/>
                  </a:cxn>
                  <a:cxn ang="0">
                    <a:pos x="2484" y="9660"/>
                  </a:cxn>
                  <a:cxn ang="0">
                    <a:pos x="2392" y="9522"/>
                  </a:cxn>
                  <a:cxn ang="0">
                    <a:pos x="2346" y="9476"/>
                  </a:cxn>
                  <a:cxn ang="0">
                    <a:pos x="2070" y="8878"/>
                  </a:cxn>
                  <a:cxn ang="0">
                    <a:pos x="1748" y="7590"/>
                  </a:cxn>
                </a:cxnLst>
                <a:rect l="0" t="0" r="r" b="b"/>
                <a:pathLst>
                  <a:path w="8556" h="11684">
                    <a:moveTo>
                      <a:pt x="4232" y="11638"/>
                    </a:moveTo>
                    <a:lnTo>
                      <a:pt x="4324" y="11684"/>
                    </a:lnTo>
                    <a:lnTo>
                      <a:pt x="4370" y="11638"/>
                    </a:lnTo>
                    <a:lnTo>
                      <a:pt x="4968" y="11455"/>
                    </a:lnTo>
                    <a:lnTo>
                      <a:pt x="5474" y="11178"/>
                    </a:lnTo>
                    <a:lnTo>
                      <a:pt x="5980" y="10810"/>
                    </a:lnTo>
                    <a:lnTo>
                      <a:pt x="6210" y="10580"/>
                    </a:lnTo>
                    <a:lnTo>
                      <a:pt x="6440" y="10350"/>
                    </a:lnTo>
                    <a:lnTo>
                      <a:pt x="6532" y="10166"/>
                    </a:lnTo>
                    <a:lnTo>
                      <a:pt x="8556" y="10166"/>
                    </a:lnTo>
                    <a:lnTo>
                      <a:pt x="8326" y="6210"/>
                    </a:lnTo>
                    <a:lnTo>
                      <a:pt x="8326" y="5842"/>
                    </a:lnTo>
                    <a:lnTo>
                      <a:pt x="8234" y="5474"/>
                    </a:lnTo>
                    <a:lnTo>
                      <a:pt x="8188" y="5106"/>
                    </a:lnTo>
                    <a:lnTo>
                      <a:pt x="8050" y="4784"/>
                    </a:lnTo>
                    <a:lnTo>
                      <a:pt x="7912" y="4462"/>
                    </a:lnTo>
                    <a:lnTo>
                      <a:pt x="7774" y="4140"/>
                    </a:lnTo>
                    <a:lnTo>
                      <a:pt x="7590" y="3864"/>
                    </a:lnTo>
                    <a:lnTo>
                      <a:pt x="7360" y="3588"/>
                    </a:lnTo>
                    <a:lnTo>
                      <a:pt x="7590" y="414"/>
                    </a:lnTo>
                    <a:lnTo>
                      <a:pt x="7636" y="0"/>
                    </a:lnTo>
                    <a:lnTo>
                      <a:pt x="7221" y="0"/>
                    </a:lnTo>
                    <a:lnTo>
                      <a:pt x="1288" y="0"/>
                    </a:lnTo>
                    <a:lnTo>
                      <a:pt x="874" y="0"/>
                    </a:lnTo>
                    <a:lnTo>
                      <a:pt x="920" y="414"/>
                    </a:lnTo>
                    <a:lnTo>
                      <a:pt x="1196" y="3680"/>
                    </a:lnTo>
                    <a:lnTo>
                      <a:pt x="828" y="4232"/>
                    </a:lnTo>
                    <a:lnTo>
                      <a:pt x="690" y="4554"/>
                    </a:lnTo>
                    <a:lnTo>
                      <a:pt x="552" y="4830"/>
                    </a:lnTo>
                    <a:lnTo>
                      <a:pt x="460" y="5152"/>
                    </a:lnTo>
                    <a:lnTo>
                      <a:pt x="414" y="5474"/>
                    </a:lnTo>
                    <a:lnTo>
                      <a:pt x="368" y="5842"/>
                    </a:lnTo>
                    <a:lnTo>
                      <a:pt x="322" y="6210"/>
                    </a:lnTo>
                    <a:lnTo>
                      <a:pt x="0" y="10166"/>
                    </a:lnTo>
                    <a:lnTo>
                      <a:pt x="1978" y="10166"/>
                    </a:lnTo>
                    <a:lnTo>
                      <a:pt x="2208" y="10442"/>
                    </a:lnTo>
                    <a:lnTo>
                      <a:pt x="2484" y="10718"/>
                    </a:lnTo>
                    <a:lnTo>
                      <a:pt x="2760" y="10948"/>
                    </a:lnTo>
                    <a:lnTo>
                      <a:pt x="3036" y="11132"/>
                    </a:lnTo>
                    <a:lnTo>
                      <a:pt x="3312" y="11316"/>
                    </a:lnTo>
                    <a:lnTo>
                      <a:pt x="3634" y="11455"/>
                    </a:lnTo>
                    <a:lnTo>
                      <a:pt x="3910" y="11546"/>
                    </a:lnTo>
                    <a:lnTo>
                      <a:pt x="4232" y="11638"/>
                    </a:lnTo>
                    <a:close/>
                    <a:moveTo>
                      <a:pt x="6808" y="782"/>
                    </a:moveTo>
                    <a:lnTo>
                      <a:pt x="6578" y="3634"/>
                    </a:lnTo>
                    <a:lnTo>
                      <a:pt x="5980" y="3542"/>
                    </a:lnTo>
                    <a:lnTo>
                      <a:pt x="5428" y="3450"/>
                    </a:lnTo>
                    <a:lnTo>
                      <a:pt x="4830" y="3404"/>
                    </a:lnTo>
                    <a:lnTo>
                      <a:pt x="4278" y="3358"/>
                    </a:lnTo>
                    <a:lnTo>
                      <a:pt x="3680" y="3404"/>
                    </a:lnTo>
                    <a:lnTo>
                      <a:pt x="3128" y="3450"/>
                    </a:lnTo>
                    <a:lnTo>
                      <a:pt x="2576" y="3542"/>
                    </a:lnTo>
                    <a:lnTo>
                      <a:pt x="1978" y="3634"/>
                    </a:lnTo>
                    <a:lnTo>
                      <a:pt x="1702" y="782"/>
                    </a:lnTo>
                    <a:lnTo>
                      <a:pt x="6808" y="782"/>
                    </a:lnTo>
                    <a:close/>
                    <a:moveTo>
                      <a:pt x="1748" y="6808"/>
                    </a:moveTo>
                    <a:lnTo>
                      <a:pt x="2438" y="6808"/>
                    </a:lnTo>
                    <a:lnTo>
                      <a:pt x="2576" y="6440"/>
                    </a:lnTo>
                    <a:lnTo>
                      <a:pt x="2714" y="6118"/>
                    </a:lnTo>
                    <a:lnTo>
                      <a:pt x="2852" y="5750"/>
                    </a:lnTo>
                    <a:lnTo>
                      <a:pt x="2898" y="6118"/>
                    </a:lnTo>
                    <a:lnTo>
                      <a:pt x="2944" y="6440"/>
                    </a:lnTo>
                    <a:lnTo>
                      <a:pt x="2990" y="6808"/>
                    </a:lnTo>
                    <a:lnTo>
                      <a:pt x="3772" y="6762"/>
                    </a:lnTo>
                    <a:lnTo>
                      <a:pt x="4554" y="6624"/>
                    </a:lnTo>
                    <a:lnTo>
                      <a:pt x="5106" y="6486"/>
                    </a:lnTo>
                    <a:lnTo>
                      <a:pt x="5612" y="6302"/>
                    </a:lnTo>
                    <a:lnTo>
                      <a:pt x="6164" y="6118"/>
                    </a:lnTo>
                    <a:lnTo>
                      <a:pt x="6624" y="5888"/>
                    </a:lnTo>
                    <a:lnTo>
                      <a:pt x="6716" y="6854"/>
                    </a:lnTo>
                    <a:lnTo>
                      <a:pt x="6716" y="7314"/>
                    </a:lnTo>
                    <a:lnTo>
                      <a:pt x="6670" y="7820"/>
                    </a:lnTo>
                    <a:lnTo>
                      <a:pt x="6578" y="8418"/>
                    </a:lnTo>
                    <a:lnTo>
                      <a:pt x="6394" y="8970"/>
                    </a:lnTo>
                    <a:lnTo>
                      <a:pt x="6164" y="9476"/>
                    </a:lnTo>
                    <a:lnTo>
                      <a:pt x="5888" y="9890"/>
                    </a:lnTo>
                    <a:lnTo>
                      <a:pt x="5842" y="9936"/>
                    </a:lnTo>
                    <a:lnTo>
                      <a:pt x="5796" y="9936"/>
                    </a:lnTo>
                    <a:lnTo>
                      <a:pt x="5796" y="9982"/>
                    </a:lnTo>
                    <a:lnTo>
                      <a:pt x="5750" y="10028"/>
                    </a:lnTo>
                    <a:lnTo>
                      <a:pt x="5750" y="10074"/>
                    </a:lnTo>
                    <a:lnTo>
                      <a:pt x="5704" y="10074"/>
                    </a:lnTo>
                    <a:lnTo>
                      <a:pt x="5704" y="10120"/>
                    </a:lnTo>
                    <a:lnTo>
                      <a:pt x="5658" y="10120"/>
                    </a:lnTo>
                    <a:lnTo>
                      <a:pt x="5658" y="10166"/>
                    </a:lnTo>
                    <a:lnTo>
                      <a:pt x="5612" y="10166"/>
                    </a:lnTo>
                    <a:lnTo>
                      <a:pt x="5336" y="10442"/>
                    </a:lnTo>
                    <a:lnTo>
                      <a:pt x="5014" y="10626"/>
                    </a:lnTo>
                    <a:lnTo>
                      <a:pt x="4646" y="10810"/>
                    </a:lnTo>
                    <a:lnTo>
                      <a:pt x="4324" y="10948"/>
                    </a:lnTo>
                    <a:lnTo>
                      <a:pt x="3956" y="10810"/>
                    </a:lnTo>
                    <a:lnTo>
                      <a:pt x="3588" y="10626"/>
                    </a:lnTo>
                    <a:lnTo>
                      <a:pt x="3266" y="10442"/>
                    </a:lnTo>
                    <a:lnTo>
                      <a:pt x="2944" y="10166"/>
                    </a:lnTo>
                    <a:lnTo>
                      <a:pt x="2898" y="10166"/>
                    </a:lnTo>
                    <a:lnTo>
                      <a:pt x="2898" y="10120"/>
                    </a:lnTo>
                    <a:lnTo>
                      <a:pt x="2852" y="10120"/>
                    </a:lnTo>
                    <a:lnTo>
                      <a:pt x="2852" y="10074"/>
                    </a:lnTo>
                    <a:lnTo>
                      <a:pt x="2806" y="10028"/>
                    </a:lnTo>
                    <a:lnTo>
                      <a:pt x="2760" y="10028"/>
                    </a:lnTo>
                    <a:lnTo>
                      <a:pt x="2760" y="9982"/>
                    </a:lnTo>
                    <a:lnTo>
                      <a:pt x="2714" y="9936"/>
                    </a:lnTo>
                    <a:lnTo>
                      <a:pt x="2714" y="9890"/>
                    </a:lnTo>
                    <a:lnTo>
                      <a:pt x="2668" y="9890"/>
                    </a:lnTo>
                    <a:lnTo>
                      <a:pt x="2622" y="9844"/>
                    </a:lnTo>
                    <a:lnTo>
                      <a:pt x="2622" y="9798"/>
                    </a:lnTo>
                    <a:lnTo>
                      <a:pt x="2576" y="9798"/>
                    </a:lnTo>
                    <a:lnTo>
                      <a:pt x="2576" y="9752"/>
                    </a:lnTo>
                    <a:lnTo>
                      <a:pt x="2530" y="9706"/>
                    </a:lnTo>
                    <a:lnTo>
                      <a:pt x="2484" y="9660"/>
                    </a:lnTo>
                    <a:lnTo>
                      <a:pt x="2438" y="9568"/>
                    </a:lnTo>
                    <a:lnTo>
                      <a:pt x="2392" y="9522"/>
                    </a:lnTo>
                    <a:lnTo>
                      <a:pt x="2392" y="9476"/>
                    </a:lnTo>
                    <a:lnTo>
                      <a:pt x="2346" y="9476"/>
                    </a:lnTo>
                    <a:lnTo>
                      <a:pt x="2346" y="9430"/>
                    </a:lnTo>
                    <a:lnTo>
                      <a:pt x="2070" y="8878"/>
                    </a:lnTo>
                    <a:lnTo>
                      <a:pt x="1886" y="8280"/>
                    </a:lnTo>
                    <a:lnTo>
                      <a:pt x="1748" y="7590"/>
                    </a:lnTo>
                    <a:lnTo>
                      <a:pt x="1748" y="6808"/>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buClr>
                    <a:srgbClr val="CC9900"/>
                  </a:buClr>
                  <a:buFont typeface="Wingdings" pitchFamily="2" charset="2"/>
                  <a:buChar char="n"/>
                </a:pPr>
                <a:endParaRPr lang="en-US" altLang="zh-CN" sz="2000" b="1" dirty="0">
                  <a:solidFill>
                    <a:srgbClr val="FFC000"/>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70" name="Freeform 118"/>
            <p:cNvSpPr>
              <a:spLocks noEditPoints="1"/>
            </p:cNvSpPr>
            <p:nvPr/>
          </p:nvSpPr>
          <p:spPr bwMode="auto">
            <a:xfrm>
              <a:off x="7765912" y="3819548"/>
              <a:ext cx="219847" cy="246675"/>
            </a:xfrm>
            <a:custGeom>
              <a:avLst/>
              <a:gdLst/>
              <a:ahLst/>
              <a:cxnLst>
                <a:cxn ang="0">
                  <a:pos x="2600" y="1750"/>
                </a:cxn>
                <a:cxn ang="0">
                  <a:pos x="4050" y="1600"/>
                </a:cxn>
                <a:cxn ang="0">
                  <a:pos x="6000" y="850"/>
                </a:cxn>
                <a:cxn ang="0">
                  <a:pos x="8000" y="150"/>
                </a:cxn>
                <a:cxn ang="0">
                  <a:pos x="9500" y="50"/>
                </a:cxn>
                <a:cxn ang="0">
                  <a:pos x="11050" y="700"/>
                </a:cxn>
                <a:cxn ang="0">
                  <a:pos x="11500" y="4650"/>
                </a:cxn>
                <a:cxn ang="0">
                  <a:pos x="11200" y="6850"/>
                </a:cxn>
                <a:cxn ang="0">
                  <a:pos x="10401" y="9200"/>
                </a:cxn>
                <a:cxn ang="0">
                  <a:pos x="9400" y="10550"/>
                </a:cxn>
                <a:cxn ang="0">
                  <a:pos x="8150" y="10800"/>
                </a:cxn>
                <a:cxn ang="0">
                  <a:pos x="5350" y="10700"/>
                </a:cxn>
                <a:cxn ang="0">
                  <a:pos x="4550" y="9950"/>
                </a:cxn>
                <a:cxn ang="0">
                  <a:pos x="3350" y="7600"/>
                </a:cxn>
                <a:cxn ang="0">
                  <a:pos x="2900" y="5550"/>
                </a:cxn>
                <a:cxn ang="0">
                  <a:pos x="7500" y="6000"/>
                </a:cxn>
                <a:cxn ang="0">
                  <a:pos x="9350" y="6000"/>
                </a:cxn>
                <a:cxn ang="0">
                  <a:pos x="6900" y="5550"/>
                </a:cxn>
                <a:cxn ang="0">
                  <a:pos x="4600" y="5800"/>
                </a:cxn>
                <a:cxn ang="0">
                  <a:pos x="4950" y="7300"/>
                </a:cxn>
                <a:cxn ang="0">
                  <a:pos x="7000" y="7150"/>
                </a:cxn>
                <a:cxn ang="0">
                  <a:pos x="7449" y="7300"/>
                </a:cxn>
                <a:cxn ang="0">
                  <a:pos x="9700" y="7300"/>
                </a:cxn>
                <a:cxn ang="0">
                  <a:pos x="9800" y="5550"/>
                </a:cxn>
                <a:cxn ang="0">
                  <a:pos x="6900" y="6000"/>
                </a:cxn>
                <a:cxn ang="0">
                  <a:pos x="6650" y="6850"/>
                </a:cxn>
                <a:cxn ang="0">
                  <a:pos x="5500" y="11500"/>
                </a:cxn>
                <a:cxn ang="0">
                  <a:pos x="0" y="15900"/>
                </a:cxn>
                <a:cxn ang="0">
                  <a:pos x="250" y="14050"/>
                </a:cxn>
                <a:cxn ang="0">
                  <a:pos x="1100" y="12450"/>
                </a:cxn>
                <a:cxn ang="0">
                  <a:pos x="11550" y="13000"/>
                </a:cxn>
                <a:cxn ang="0">
                  <a:pos x="12400" y="14750"/>
                </a:cxn>
                <a:cxn ang="0">
                  <a:pos x="10650" y="15600"/>
                </a:cxn>
                <a:cxn ang="0">
                  <a:pos x="9800" y="13850"/>
                </a:cxn>
                <a:cxn ang="0">
                  <a:pos x="9200" y="11500"/>
                </a:cxn>
                <a:cxn ang="0">
                  <a:pos x="14750" y="15900"/>
                </a:cxn>
                <a:cxn ang="0">
                  <a:pos x="14500" y="14050"/>
                </a:cxn>
                <a:cxn ang="0">
                  <a:pos x="13700" y="12450"/>
                </a:cxn>
                <a:cxn ang="0">
                  <a:pos x="5700" y="4600"/>
                </a:cxn>
                <a:cxn ang="0">
                  <a:pos x="3800" y="4150"/>
                </a:cxn>
                <a:cxn ang="0">
                  <a:pos x="4150" y="6550"/>
                </a:cxn>
                <a:cxn ang="0">
                  <a:pos x="4950" y="8600"/>
                </a:cxn>
                <a:cxn ang="0">
                  <a:pos x="6450" y="9750"/>
                </a:cxn>
                <a:cxn ang="0">
                  <a:pos x="8750" y="9700"/>
                </a:cxn>
                <a:cxn ang="0">
                  <a:pos x="9800" y="7950"/>
                </a:cxn>
                <a:cxn ang="0">
                  <a:pos x="10300" y="6000"/>
                </a:cxn>
                <a:cxn ang="0">
                  <a:pos x="9250" y="5050"/>
                </a:cxn>
                <a:cxn ang="0">
                  <a:pos x="7449" y="5000"/>
                </a:cxn>
              </a:cxnLst>
              <a:rect l="0" t="0" r="r" b="b"/>
              <a:pathLst>
                <a:path w="14750" h="16550">
                  <a:moveTo>
                    <a:pt x="2800" y="4800"/>
                  </a:moveTo>
                  <a:lnTo>
                    <a:pt x="2100" y="1701"/>
                  </a:lnTo>
                  <a:lnTo>
                    <a:pt x="2600" y="1750"/>
                  </a:lnTo>
                  <a:lnTo>
                    <a:pt x="3100" y="1750"/>
                  </a:lnTo>
                  <a:lnTo>
                    <a:pt x="3950" y="2900"/>
                  </a:lnTo>
                  <a:lnTo>
                    <a:pt x="4050" y="1600"/>
                  </a:lnTo>
                  <a:lnTo>
                    <a:pt x="4550" y="1450"/>
                  </a:lnTo>
                  <a:lnTo>
                    <a:pt x="5050" y="1250"/>
                  </a:lnTo>
                  <a:lnTo>
                    <a:pt x="6000" y="850"/>
                  </a:lnTo>
                  <a:lnTo>
                    <a:pt x="7000" y="450"/>
                  </a:lnTo>
                  <a:lnTo>
                    <a:pt x="7500" y="250"/>
                  </a:lnTo>
                  <a:lnTo>
                    <a:pt x="8000" y="150"/>
                  </a:lnTo>
                  <a:lnTo>
                    <a:pt x="8500" y="50"/>
                  </a:lnTo>
                  <a:lnTo>
                    <a:pt x="9000" y="0"/>
                  </a:lnTo>
                  <a:lnTo>
                    <a:pt x="9500" y="50"/>
                  </a:lnTo>
                  <a:lnTo>
                    <a:pt x="10000" y="200"/>
                  </a:lnTo>
                  <a:lnTo>
                    <a:pt x="10500" y="400"/>
                  </a:lnTo>
                  <a:lnTo>
                    <a:pt x="11050" y="700"/>
                  </a:lnTo>
                  <a:lnTo>
                    <a:pt x="11550" y="1150"/>
                  </a:lnTo>
                  <a:lnTo>
                    <a:pt x="12050" y="1701"/>
                  </a:lnTo>
                  <a:lnTo>
                    <a:pt x="11500" y="4650"/>
                  </a:lnTo>
                  <a:lnTo>
                    <a:pt x="11400" y="5400"/>
                  </a:lnTo>
                  <a:lnTo>
                    <a:pt x="11350" y="6150"/>
                  </a:lnTo>
                  <a:lnTo>
                    <a:pt x="11200" y="6850"/>
                  </a:lnTo>
                  <a:lnTo>
                    <a:pt x="11050" y="7500"/>
                  </a:lnTo>
                  <a:lnTo>
                    <a:pt x="10750" y="8400"/>
                  </a:lnTo>
                  <a:lnTo>
                    <a:pt x="10401" y="9200"/>
                  </a:lnTo>
                  <a:lnTo>
                    <a:pt x="9950" y="9900"/>
                  </a:lnTo>
                  <a:lnTo>
                    <a:pt x="9700" y="10250"/>
                  </a:lnTo>
                  <a:lnTo>
                    <a:pt x="9400" y="10550"/>
                  </a:lnTo>
                  <a:lnTo>
                    <a:pt x="9300" y="10700"/>
                  </a:lnTo>
                  <a:lnTo>
                    <a:pt x="9100" y="10700"/>
                  </a:lnTo>
                  <a:lnTo>
                    <a:pt x="8150" y="10800"/>
                  </a:lnTo>
                  <a:lnTo>
                    <a:pt x="7250" y="10850"/>
                  </a:lnTo>
                  <a:lnTo>
                    <a:pt x="6300" y="10800"/>
                  </a:lnTo>
                  <a:lnTo>
                    <a:pt x="5350" y="10700"/>
                  </a:lnTo>
                  <a:lnTo>
                    <a:pt x="5200" y="10700"/>
                  </a:lnTo>
                  <a:lnTo>
                    <a:pt x="5050" y="10550"/>
                  </a:lnTo>
                  <a:lnTo>
                    <a:pt x="4550" y="9950"/>
                  </a:lnTo>
                  <a:lnTo>
                    <a:pt x="4100" y="9250"/>
                  </a:lnTo>
                  <a:lnTo>
                    <a:pt x="3700" y="8450"/>
                  </a:lnTo>
                  <a:lnTo>
                    <a:pt x="3350" y="7600"/>
                  </a:lnTo>
                  <a:lnTo>
                    <a:pt x="3200" y="6950"/>
                  </a:lnTo>
                  <a:lnTo>
                    <a:pt x="3000" y="6250"/>
                  </a:lnTo>
                  <a:lnTo>
                    <a:pt x="2900" y="5550"/>
                  </a:lnTo>
                  <a:lnTo>
                    <a:pt x="2800" y="4800"/>
                  </a:lnTo>
                  <a:close/>
                  <a:moveTo>
                    <a:pt x="9350" y="6000"/>
                  </a:moveTo>
                  <a:lnTo>
                    <a:pt x="7500" y="6000"/>
                  </a:lnTo>
                  <a:lnTo>
                    <a:pt x="7800" y="6850"/>
                  </a:lnTo>
                  <a:lnTo>
                    <a:pt x="9300" y="6850"/>
                  </a:lnTo>
                  <a:lnTo>
                    <a:pt x="9350" y="6000"/>
                  </a:lnTo>
                  <a:close/>
                  <a:moveTo>
                    <a:pt x="7500" y="5550"/>
                  </a:moveTo>
                  <a:lnTo>
                    <a:pt x="7200" y="5550"/>
                  </a:lnTo>
                  <a:lnTo>
                    <a:pt x="6900" y="5550"/>
                  </a:lnTo>
                  <a:lnTo>
                    <a:pt x="4850" y="5550"/>
                  </a:lnTo>
                  <a:lnTo>
                    <a:pt x="4600" y="5550"/>
                  </a:lnTo>
                  <a:lnTo>
                    <a:pt x="4600" y="5800"/>
                  </a:lnTo>
                  <a:lnTo>
                    <a:pt x="4700" y="7100"/>
                  </a:lnTo>
                  <a:lnTo>
                    <a:pt x="4750" y="7300"/>
                  </a:lnTo>
                  <a:lnTo>
                    <a:pt x="4950" y="7300"/>
                  </a:lnTo>
                  <a:lnTo>
                    <a:pt x="6800" y="7300"/>
                  </a:lnTo>
                  <a:lnTo>
                    <a:pt x="6950" y="7300"/>
                  </a:lnTo>
                  <a:lnTo>
                    <a:pt x="7000" y="7150"/>
                  </a:lnTo>
                  <a:lnTo>
                    <a:pt x="7200" y="6500"/>
                  </a:lnTo>
                  <a:lnTo>
                    <a:pt x="7400" y="7150"/>
                  </a:lnTo>
                  <a:lnTo>
                    <a:pt x="7449" y="7300"/>
                  </a:lnTo>
                  <a:lnTo>
                    <a:pt x="7600" y="7300"/>
                  </a:lnTo>
                  <a:lnTo>
                    <a:pt x="9500" y="7300"/>
                  </a:lnTo>
                  <a:lnTo>
                    <a:pt x="9700" y="7300"/>
                  </a:lnTo>
                  <a:lnTo>
                    <a:pt x="9700" y="7100"/>
                  </a:lnTo>
                  <a:lnTo>
                    <a:pt x="9800" y="5800"/>
                  </a:lnTo>
                  <a:lnTo>
                    <a:pt x="9800" y="5550"/>
                  </a:lnTo>
                  <a:lnTo>
                    <a:pt x="9600" y="5550"/>
                  </a:lnTo>
                  <a:lnTo>
                    <a:pt x="7500" y="5550"/>
                  </a:lnTo>
                  <a:close/>
                  <a:moveTo>
                    <a:pt x="6900" y="6000"/>
                  </a:moveTo>
                  <a:lnTo>
                    <a:pt x="5050" y="6000"/>
                  </a:lnTo>
                  <a:lnTo>
                    <a:pt x="5150" y="6850"/>
                  </a:lnTo>
                  <a:lnTo>
                    <a:pt x="6650" y="6850"/>
                  </a:lnTo>
                  <a:lnTo>
                    <a:pt x="6900" y="6000"/>
                  </a:lnTo>
                  <a:close/>
                  <a:moveTo>
                    <a:pt x="1500" y="11950"/>
                  </a:moveTo>
                  <a:lnTo>
                    <a:pt x="5500" y="11500"/>
                  </a:lnTo>
                  <a:lnTo>
                    <a:pt x="7100" y="16550"/>
                  </a:lnTo>
                  <a:lnTo>
                    <a:pt x="50" y="16550"/>
                  </a:lnTo>
                  <a:lnTo>
                    <a:pt x="0" y="15900"/>
                  </a:lnTo>
                  <a:lnTo>
                    <a:pt x="50" y="15300"/>
                  </a:lnTo>
                  <a:lnTo>
                    <a:pt x="150" y="14650"/>
                  </a:lnTo>
                  <a:lnTo>
                    <a:pt x="250" y="14050"/>
                  </a:lnTo>
                  <a:lnTo>
                    <a:pt x="500" y="13500"/>
                  </a:lnTo>
                  <a:lnTo>
                    <a:pt x="750" y="12950"/>
                  </a:lnTo>
                  <a:lnTo>
                    <a:pt x="1100" y="12450"/>
                  </a:lnTo>
                  <a:lnTo>
                    <a:pt x="1500" y="11950"/>
                  </a:lnTo>
                  <a:close/>
                  <a:moveTo>
                    <a:pt x="10650" y="13000"/>
                  </a:moveTo>
                  <a:lnTo>
                    <a:pt x="11550" y="13000"/>
                  </a:lnTo>
                  <a:lnTo>
                    <a:pt x="11550" y="13850"/>
                  </a:lnTo>
                  <a:lnTo>
                    <a:pt x="12400" y="13850"/>
                  </a:lnTo>
                  <a:lnTo>
                    <a:pt x="12400" y="14750"/>
                  </a:lnTo>
                  <a:lnTo>
                    <a:pt x="11550" y="14750"/>
                  </a:lnTo>
                  <a:lnTo>
                    <a:pt x="11550" y="15600"/>
                  </a:lnTo>
                  <a:lnTo>
                    <a:pt x="10650" y="15600"/>
                  </a:lnTo>
                  <a:lnTo>
                    <a:pt x="10650" y="14750"/>
                  </a:lnTo>
                  <a:lnTo>
                    <a:pt x="9800" y="14750"/>
                  </a:lnTo>
                  <a:lnTo>
                    <a:pt x="9800" y="13850"/>
                  </a:lnTo>
                  <a:lnTo>
                    <a:pt x="10650" y="13850"/>
                  </a:lnTo>
                  <a:lnTo>
                    <a:pt x="10650" y="13000"/>
                  </a:lnTo>
                  <a:close/>
                  <a:moveTo>
                    <a:pt x="9200" y="11500"/>
                  </a:moveTo>
                  <a:lnTo>
                    <a:pt x="7650" y="16550"/>
                  </a:lnTo>
                  <a:lnTo>
                    <a:pt x="14750" y="16550"/>
                  </a:lnTo>
                  <a:lnTo>
                    <a:pt x="14750" y="15900"/>
                  </a:lnTo>
                  <a:lnTo>
                    <a:pt x="14700" y="15300"/>
                  </a:lnTo>
                  <a:lnTo>
                    <a:pt x="14650" y="14650"/>
                  </a:lnTo>
                  <a:lnTo>
                    <a:pt x="14500" y="14050"/>
                  </a:lnTo>
                  <a:lnTo>
                    <a:pt x="14300" y="13500"/>
                  </a:lnTo>
                  <a:lnTo>
                    <a:pt x="14000" y="12950"/>
                  </a:lnTo>
                  <a:lnTo>
                    <a:pt x="13700" y="12450"/>
                  </a:lnTo>
                  <a:lnTo>
                    <a:pt x="13250" y="11950"/>
                  </a:lnTo>
                  <a:lnTo>
                    <a:pt x="9200" y="11500"/>
                  </a:lnTo>
                  <a:close/>
                  <a:moveTo>
                    <a:pt x="5700" y="4600"/>
                  </a:moveTo>
                  <a:lnTo>
                    <a:pt x="4750" y="4300"/>
                  </a:lnTo>
                  <a:lnTo>
                    <a:pt x="4250" y="4200"/>
                  </a:lnTo>
                  <a:lnTo>
                    <a:pt x="3800" y="4150"/>
                  </a:lnTo>
                  <a:lnTo>
                    <a:pt x="3850" y="5000"/>
                  </a:lnTo>
                  <a:lnTo>
                    <a:pt x="4000" y="5800"/>
                  </a:lnTo>
                  <a:lnTo>
                    <a:pt x="4150" y="6550"/>
                  </a:lnTo>
                  <a:lnTo>
                    <a:pt x="4349" y="7300"/>
                  </a:lnTo>
                  <a:lnTo>
                    <a:pt x="4600" y="8000"/>
                  </a:lnTo>
                  <a:lnTo>
                    <a:pt x="4950" y="8600"/>
                  </a:lnTo>
                  <a:lnTo>
                    <a:pt x="5300" y="9200"/>
                  </a:lnTo>
                  <a:lnTo>
                    <a:pt x="5700" y="9700"/>
                  </a:lnTo>
                  <a:lnTo>
                    <a:pt x="6450" y="9750"/>
                  </a:lnTo>
                  <a:lnTo>
                    <a:pt x="7250" y="9800"/>
                  </a:lnTo>
                  <a:lnTo>
                    <a:pt x="8000" y="9750"/>
                  </a:lnTo>
                  <a:lnTo>
                    <a:pt x="8750" y="9700"/>
                  </a:lnTo>
                  <a:lnTo>
                    <a:pt x="9150" y="9150"/>
                  </a:lnTo>
                  <a:lnTo>
                    <a:pt x="9500" y="8600"/>
                  </a:lnTo>
                  <a:lnTo>
                    <a:pt x="9800" y="7950"/>
                  </a:lnTo>
                  <a:lnTo>
                    <a:pt x="10050" y="7250"/>
                  </a:lnTo>
                  <a:lnTo>
                    <a:pt x="10200" y="6600"/>
                  </a:lnTo>
                  <a:lnTo>
                    <a:pt x="10300" y="6000"/>
                  </a:lnTo>
                  <a:lnTo>
                    <a:pt x="10450" y="4600"/>
                  </a:lnTo>
                  <a:lnTo>
                    <a:pt x="9850" y="4850"/>
                  </a:lnTo>
                  <a:lnTo>
                    <a:pt x="9250" y="5050"/>
                  </a:lnTo>
                  <a:lnTo>
                    <a:pt x="8650" y="5101"/>
                  </a:lnTo>
                  <a:lnTo>
                    <a:pt x="8050" y="5101"/>
                  </a:lnTo>
                  <a:lnTo>
                    <a:pt x="7449" y="5000"/>
                  </a:lnTo>
                  <a:lnTo>
                    <a:pt x="6900" y="4900"/>
                  </a:lnTo>
                  <a:lnTo>
                    <a:pt x="5700" y="460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buClr>
                  <a:srgbClr val="CC9900"/>
                </a:buClr>
                <a:buFont typeface="Wingdings" pitchFamily="2" charset="2"/>
                <a:buChar char="n"/>
              </a:pPr>
              <a:endParaRPr lang="en-US" altLang="zh-CN" sz="2000" b="1" dirty="0">
                <a:solidFill>
                  <a:srgbClr val="FFC000"/>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1" name="Freeform 128"/>
            <p:cNvSpPr>
              <a:spLocks noEditPoints="1"/>
            </p:cNvSpPr>
            <p:nvPr/>
          </p:nvSpPr>
          <p:spPr bwMode="auto">
            <a:xfrm>
              <a:off x="7326313" y="3830525"/>
              <a:ext cx="255587" cy="240459"/>
            </a:xfrm>
            <a:custGeom>
              <a:avLst/>
              <a:gdLst/>
              <a:ahLst/>
              <a:cxnLst>
                <a:cxn ang="0">
                  <a:pos x="7800" y="10600"/>
                </a:cxn>
                <a:cxn ang="0">
                  <a:pos x="10150" y="11350"/>
                </a:cxn>
                <a:cxn ang="0">
                  <a:pos x="9950" y="13900"/>
                </a:cxn>
                <a:cxn ang="0">
                  <a:pos x="7650" y="14350"/>
                </a:cxn>
                <a:cxn ang="0">
                  <a:pos x="7550" y="13200"/>
                </a:cxn>
                <a:cxn ang="0">
                  <a:pos x="6550" y="12000"/>
                </a:cxn>
                <a:cxn ang="0">
                  <a:pos x="6000" y="2300"/>
                </a:cxn>
                <a:cxn ang="0">
                  <a:pos x="5700" y="5050"/>
                </a:cxn>
                <a:cxn ang="0">
                  <a:pos x="7250" y="7400"/>
                </a:cxn>
                <a:cxn ang="0">
                  <a:pos x="9700" y="8250"/>
                </a:cxn>
                <a:cxn ang="0">
                  <a:pos x="11700" y="8800"/>
                </a:cxn>
                <a:cxn ang="0">
                  <a:pos x="14400" y="14000"/>
                </a:cxn>
                <a:cxn ang="0">
                  <a:pos x="15850" y="13700"/>
                </a:cxn>
                <a:cxn ang="0">
                  <a:pos x="13750" y="8650"/>
                </a:cxn>
                <a:cxn ang="0">
                  <a:pos x="12700" y="6950"/>
                </a:cxn>
                <a:cxn ang="0">
                  <a:pos x="13800" y="3600"/>
                </a:cxn>
                <a:cxn ang="0">
                  <a:pos x="12500" y="1100"/>
                </a:cxn>
                <a:cxn ang="0">
                  <a:pos x="10000" y="0"/>
                </a:cxn>
                <a:cxn ang="0">
                  <a:pos x="6950" y="4750"/>
                </a:cxn>
                <a:cxn ang="0">
                  <a:pos x="7500" y="2200"/>
                </a:cxn>
                <a:cxn ang="0">
                  <a:pos x="9950" y="1200"/>
                </a:cxn>
                <a:cxn ang="0">
                  <a:pos x="8150" y="2350"/>
                </a:cxn>
                <a:cxn ang="0">
                  <a:pos x="10600" y="750"/>
                </a:cxn>
                <a:cxn ang="0">
                  <a:pos x="12550" y="2100"/>
                </a:cxn>
                <a:cxn ang="0">
                  <a:pos x="13200" y="4350"/>
                </a:cxn>
                <a:cxn ang="0">
                  <a:pos x="12300" y="6500"/>
                </a:cxn>
                <a:cxn ang="0">
                  <a:pos x="10150" y="7600"/>
                </a:cxn>
                <a:cxn ang="0">
                  <a:pos x="7900" y="7100"/>
                </a:cxn>
                <a:cxn ang="0">
                  <a:pos x="6400" y="5250"/>
                </a:cxn>
                <a:cxn ang="0">
                  <a:pos x="6450" y="2900"/>
                </a:cxn>
                <a:cxn ang="0">
                  <a:pos x="7950" y="1100"/>
                </a:cxn>
                <a:cxn ang="0">
                  <a:pos x="10300" y="700"/>
                </a:cxn>
                <a:cxn ang="0">
                  <a:pos x="5100" y="2000"/>
                </a:cxn>
                <a:cxn ang="0">
                  <a:pos x="5100" y="4800"/>
                </a:cxn>
                <a:cxn ang="0">
                  <a:pos x="7600" y="4350"/>
                </a:cxn>
                <a:cxn ang="0">
                  <a:pos x="8750" y="4500"/>
                </a:cxn>
                <a:cxn ang="0">
                  <a:pos x="2150" y="6500"/>
                </a:cxn>
                <a:cxn ang="0">
                  <a:pos x="2550" y="10900"/>
                </a:cxn>
                <a:cxn ang="0">
                  <a:pos x="4100" y="12500"/>
                </a:cxn>
                <a:cxn ang="0">
                  <a:pos x="4300" y="600"/>
                </a:cxn>
                <a:cxn ang="0">
                  <a:pos x="6050" y="250"/>
                </a:cxn>
                <a:cxn ang="0">
                  <a:pos x="5150" y="2550"/>
                </a:cxn>
                <a:cxn ang="0">
                  <a:pos x="4550" y="1500"/>
                </a:cxn>
                <a:cxn ang="0">
                  <a:pos x="1150" y="6800"/>
                </a:cxn>
                <a:cxn ang="0">
                  <a:pos x="2400" y="6250"/>
                </a:cxn>
                <a:cxn ang="0">
                  <a:pos x="3350" y="5900"/>
                </a:cxn>
                <a:cxn ang="0">
                  <a:pos x="2300" y="4650"/>
                </a:cxn>
                <a:cxn ang="0">
                  <a:pos x="850" y="5400"/>
                </a:cxn>
                <a:cxn ang="0">
                  <a:pos x="11200" y="2750"/>
                </a:cxn>
                <a:cxn ang="0">
                  <a:pos x="11400" y="5200"/>
                </a:cxn>
                <a:cxn ang="0">
                  <a:pos x="8850" y="5951"/>
                </a:cxn>
                <a:cxn ang="0">
                  <a:pos x="9050" y="4550"/>
                </a:cxn>
                <a:cxn ang="0">
                  <a:pos x="8350" y="3400"/>
                </a:cxn>
                <a:cxn ang="0">
                  <a:pos x="9250" y="2300"/>
                </a:cxn>
                <a:cxn ang="0">
                  <a:pos x="800" y="11650"/>
                </a:cxn>
                <a:cxn ang="0">
                  <a:pos x="3200" y="11850"/>
                </a:cxn>
                <a:cxn ang="0">
                  <a:pos x="3450" y="14250"/>
                </a:cxn>
                <a:cxn ang="0">
                  <a:pos x="1200" y="14951"/>
                </a:cxn>
              </a:cxnLst>
              <a:rect l="0" t="0" r="r" b="b"/>
              <a:pathLst>
                <a:path w="16050" h="15100">
                  <a:moveTo>
                    <a:pt x="6550" y="12000"/>
                  </a:moveTo>
                  <a:lnTo>
                    <a:pt x="6650" y="11700"/>
                  </a:lnTo>
                  <a:lnTo>
                    <a:pt x="6800" y="11400"/>
                  </a:lnTo>
                  <a:lnTo>
                    <a:pt x="7000" y="11150"/>
                  </a:lnTo>
                  <a:lnTo>
                    <a:pt x="7250" y="10950"/>
                  </a:lnTo>
                  <a:lnTo>
                    <a:pt x="7500" y="10750"/>
                  </a:lnTo>
                  <a:lnTo>
                    <a:pt x="7800" y="10600"/>
                  </a:lnTo>
                  <a:lnTo>
                    <a:pt x="8150" y="10500"/>
                  </a:lnTo>
                  <a:lnTo>
                    <a:pt x="8450" y="10500"/>
                  </a:lnTo>
                  <a:lnTo>
                    <a:pt x="8900" y="10550"/>
                  </a:lnTo>
                  <a:lnTo>
                    <a:pt x="9250" y="10650"/>
                  </a:lnTo>
                  <a:lnTo>
                    <a:pt x="9600" y="10800"/>
                  </a:lnTo>
                  <a:lnTo>
                    <a:pt x="9900" y="11050"/>
                  </a:lnTo>
                  <a:lnTo>
                    <a:pt x="10150" y="11350"/>
                  </a:lnTo>
                  <a:lnTo>
                    <a:pt x="10350" y="11700"/>
                  </a:lnTo>
                  <a:lnTo>
                    <a:pt x="10450" y="12100"/>
                  </a:lnTo>
                  <a:lnTo>
                    <a:pt x="10500" y="12500"/>
                  </a:lnTo>
                  <a:lnTo>
                    <a:pt x="10500" y="12900"/>
                  </a:lnTo>
                  <a:lnTo>
                    <a:pt x="10350" y="13250"/>
                  </a:lnTo>
                  <a:lnTo>
                    <a:pt x="10200" y="13600"/>
                  </a:lnTo>
                  <a:lnTo>
                    <a:pt x="9950" y="13900"/>
                  </a:lnTo>
                  <a:lnTo>
                    <a:pt x="9650" y="14150"/>
                  </a:lnTo>
                  <a:lnTo>
                    <a:pt x="9300" y="14350"/>
                  </a:lnTo>
                  <a:lnTo>
                    <a:pt x="8900" y="14500"/>
                  </a:lnTo>
                  <a:lnTo>
                    <a:pt x="8499" y="14550"/>
                  </a:lnTo>
                  <a:lnTo>
                    <a:pt x="8200" y="14500"/>
                  </a:lnTo>
                  <a:lnTo>
                    <a:pt x="7950" y="14450"/>
                  </a:lnTo>
                  <a:lnTo>
                    <a:pt x="7650" y="14350"/>
                  </a:lnTo>
                  <a:lnTo>
                    <a:pt x="7450" y="14200"/>
                  </a:lnTo>
                  <a:lnTo>
                    <a:pt x="7200" y="14050"/>
                  </a:lnTo>
                  <a:lnTo>
                    <a:pt x="7000" y="13850"/>
                  </a:lnTo>
                  <a:lnTo>
                    <a:pt x="6850" y="13650"/>
                  </a:lnTo>
                  <a:lnTo>
                    <a:pt x="6700" y="13400"/>
                  </a:lnTo>
                  <a:lnTo>
                    <a:pt x="7500" y="13300"/>
                  </a:lnTo>
                  <a:lnTo>
                    <a:pt x="7550" y="13200"/>
                  </a:lnTo>
                  <a:lnTo>
                    <a:pt x="7650" y="12850"/>
                  </a:lnTo>
                  <a:lnTo>
                    <a:pt x="7650" y="12550"/>
                  </a:lnTo>
                  <a:lnTo>
                    <a:pt x="7550" y="12250"/>
                  </a:lnTo>
                  <a:lnTo>
                    <a:pt x="7500" y="12100"/>
                  </a:lnTo>
                  <a:lnTo>
                    <a:pt x="7350" y="12000"/>
                  </a:lnTo>
                  <a:lnTo>
                    <a:pt x="7300" y="11950"/>
                  </a:lnTo>
                  <a:lnTo>
                    <a:pt x="6550" y="12000"/>
                  </a:lnTo>
                  <a:close/>
                  <a:moveTo>
                    <a:pt x="7650" y="550"/>
                  </a:moveTo>
                  <a:lnTo>
                    <a:pt x="7300" y="800"/>
                  </a:lnTo>
                  <a:lnTo>
                    <a:pt x="7000" y="1050"/>
                  </a:lnTo>
                  <a:lnTo>
                    <a:pt x="6700" y="1350"/>
                  </a:lnTo>
                  <a:lnTo>
                    <a:pt x="6450" y="1650"/>
                  </a:lnTo>
                  <a:lnTo>
                    <a:pt x="6200" y="1950"/>
                  </a:lnTo>
                  <a:lnTo>
                    <a:pt x="6000" y="2300"/>
                  </a:lnTo>
                  <a:lnTo>
                    <a:pt x="5850" y="2700"/>
                  </a:lnTo>
                  <a:lnTo>
                    <a:pt x="5750" y="3050"/>
                  </a:lnTo>
                  <a:lnTo>
                    <a:pt x="5650" y="3450"/>
                  </a:lnTo>
                  <a:lnTo>
                    <a:pt x="5600" y="3850"/>
                  </a:lnTo>
                  <a:lnTo>
                    <a:pt x="5600" y="4250"/>
                  </a:lnTo>
                  <a:lnTo>
                    <a:pt x="5650" y="4650"/>
                  </a:lnTo>
                  <a:lnTo>
                    <a:pt x="5700" y="5050"/>
                  </a:lnTo>
                  <a:lnTo>
                    <a:pt x="5800" y="5400"/>
                  </a:lnTo>
                  <a:lnTo>
                    <a:pt x="5950" y="5800"/>
                  </a:lnTo>
                  <a:lnTo>
                    <a:pt x="6150" y="6200"/>
                  </a:lnTo>
                  <a:lnTo>
                    <a:pt x="6400" y="6550"/>
                  </a:lnTo>
                  <a:lnTo>
                    <a:pt x="6650" y="6850"/>
                  </a:lnTo>
                  <a:lnTo>
                    <a:pt x="6899" y="7150"/>
                  </a:lnTo>
                  <a:lnTo>
                    <a:pt x="7250" y="7400"/>
                  </a:lnTo>
                  <a:lnTo>
                    <a:pt x="7550" y="7650"/>
                  </a:lnTo>
                  <a:lnTo>
                    <a:pt x="7900" y="7850"/>
                  </a:lnTo>
                  <a:lnTo>
                    <a:pt x="8250" y="8000"/>
                  </a:lnTo>
                  <a:lnTo>
                    <a:pt x="8650" y="8100"/>
                  </a:lnTo>
                  <a:lnTo>
                    <a:pt x="9000" y="8200"/>
                  </a:lnTo>
                  <a:lnTo>
                    <a:pt x="9350" y="8250"/>
                  </a:lnTo>
                  <a:lnTo>
                    <a:pt x="9700" y="8250"/>
                  </a:lnTo>
                  <a:lnTo>
                    <a:pt x="10050" y="8250"/>
                  </a:lnTo>
                  <a:lnTo>
                    <a:pt x="10450" y="8200"/>
                  </a:lnTo>
                  <a:lnTo>
                    <a:pt x="10800" y="8100"/>
                  </a:lnTo>
                  <a:lnTo>
                    <a:pt x="11150" y="8000"/>
                  </a:lnTo>
                  <a:lnTo>
                    <a:pt x="11500" y="7850"/>
                  </a:lnTo>
                  <a:lnTo>
                    <a:pt x="11850" y="8500"/>
                  </a:lnTo>
                  <a:lnTo>
                    <a:pt x="11700" y="8800"/>
                  </a:lnTo>
                  <a:lnTo>
                    <a:pt x="11600" y="9150"/>
                  </a:lnTo>
                  <a:lnTo>
                    <a:pt x="11650" y="9500"/>
                  </a:lnTo>
                  <a:lnTo>
                    <a:pt x="11750" y="9800"/>
                  </a:lnTo>
                  <a:lnTo>
                    <a:pt x="13950" y="13550"/>
                  </a:lnTo>
                  <a:lnTo>
                    <a:pt x="14050" y="13750"/>
                  </a:lnTo>
                  <a:lnTo>
                    <a:pt x="14250" y="13900"/>
                  </a:lnTo>
                  <a:lnTo>
                    <a:pt x="14400" y="14000"/>
                  </a:lnTo>
                  <a:lnTo>
                    <a:pt x="14600" y="14100"/>
                  </a:lnTo>
                  <a:lnTo>
                    <a:pt x="14850" y="14150"/>
                  </a:lnTo>
                  <a:lnTo>
                    <a:pt x="15050" y="14100"/>
                  </a:lnTo>
                  <a:lnTo>
                    <a:pt x="15300" y="14050"/>
                  </a:lnTo>
                  <a:lnTo>
                    <a:pt x="15500" y="14000"/>
                  </a:lnTo>
                  <a:lnTo>
                    <a:pt x="15650" y="13850"/>
                  </a:lnTo>
                  <a:lnTo>
                    <a:pt x="15850" y="13700"/>
                  </a:lnTo>
                  <a:lnTo>
                    <a:pt x="15950" y="13500"/>
                  </a:lnTo>
                  <a:lnTo>
                    <a:pt x="16000" y="13300"/>
                  </a:lnTo>
                  <a:lnTo>
                    <a:pt x="16050" y="13050"/>
                  </a:lnTo>
                  <a:lnTo>
                    <a:pt x="16050" y="12850"/>
                  </a:lnTo>
                  <a:lnTo>
                    <a:pt x="16000" y="12650"/>
                  </a:lnTo>
                  <a:lnTo>
                    <a:pt x="15900" y="12400"/>
                  </a:lnTo>
                  <a:lnTo>
                    <a:pt x="13750" y="8650"/>
                  </a:lnTo>
                  <a:lnTo>
                    <a:pt x="13500" y="8400"/>
                  </a:lnTo>
                  <a:lnTo>
                    <a:pt x="13200" y="8200"/>
                  </a:lnTo>
                  <a:lnTo>
                    <a:pt x="12900" y="8100"/>
                  </a:lnTo>
                  <a:lnTo>
                    <a:pt x="12550" y="8100"/>
                  </a:lnTo>
                  <a:lnTo>
                    <a:pt x="12150" y="7450"/>
                  </a:lnTo>
                  <a:lnTo>
                    <a:pt x="12450" y="7200"/>
                  </a:lnTo>
                  <a:lnTo>
                    <a:pt x="12700" y="6950"/>
                  </a:lnTo>
                  <a:lnTo>
                    <a:pt x="13150" y="6450"/>
                  </a:lnTo>
                  <a:lnTo>
                    <a:pt x="13450" y="5850"/>
                  </a:lnTo>
                  <a:lnTo>
                    <a:pt x="13700" y="5200"/>
                  </a:lnTo>
                  <a:lnTo>
                    <a:pt x="13750" y="4800"/>
                  </a:lnTo>
                  <a:lnTo>
                    <a:pt x="13800" y="4400"/>
                  </a:lnTo>
                  <a:lnTo>
                    <a:pt x="13850" y="4000"/>
                  </a:lnTo>
                  <a:lnTo>
                    <a:pt x="13800" y="3600"/>
                  </a:lnTo>
                  <a:lnTo>
                    <a:pt x="13750" y="3200"/>
                  </a:lnTo>
                  <a:lnTo>
                    <a:pt x="13600" y="2850"/>
                  </a:lnTo>
                  <a:lnTo>
                    <a:pt x="13450" y="2450"/>
                  </a:lnTo>
                  <a:lnTo>
                    <a:pt x="13300" y="2050"/>
                  </a:lnTo>
                  <a:lnTo>
                    <a:pt x="13050" y="1700"/>
                  </a:lnTo>
                  <a:lnTo>
                    <a:pt x="12800" y="1400"/>
                  </a:lnTo>
                  <a:lnTo>
                    <a:pt x="12500" y="1100"/>
                  </a:lnTo>
                  <a:lnTo>
                    <a:pt x="12200" y="850"/>
                  </a:lnTo>
                  <a:lnTo>
                    <a:pt x="11850" y="600"/>
                  </a:lnTo>
                  <a:lnTo>
                    <a:pt x="11500" y="450"/>
                  </a:lnTo>
                  <a:lnTo>
                    <a:pt x="11150" y="250"/>
                  </a:lnTo>
                  <a:lnTo>
                    <a:pt x="10800" y="150"/>
                  </a:lnTo>
                  <a:lnTo>
                    <a:pt x="10400" y="50"/>
                  </a:lnTo>
                  <a:lnTo>
                    <a:pt x="10000" y="0"/>
                  </a:lnTo>
                  <a:lnTo>
                    <a:pt x="9600" y="0"/>
                  </a:lnTo>
                  <a:lnTo>
                    <a:pt x="9200" y="50"/>
                  </a:lnTo>
                  <a:lnTo>
                    <a:pt x="8800" y="100"/>
                  </a:lnTo>
                  <a:lnTo>
                    <a:pt x="8400" y="200"/>
                  </a:lnTo>
                  <a:lnTo>
                    <a:pt x="8050" y="350"/>
                  </a:lnTo>
                  <a:lnTo>
                    <a:pt x="7650" y="550"/>
                  </a:lnTo>
                  <a:close/>
                  <a:moveTo>
                    <a:pt x="6950" y="4750"/>
                  </a:moveTo>
                  <a:lnTo>
                    <a:pt x="6850" y="4350"/>
                  </a:lnTo>
                  <a:lnTo>
                    <a:pt x="6850" y="3950"/>
                  </a:lnTo>
                  <a:lnTo>
                    <a:pt x="6850" y="3550"/>
                  </a:lnTo>
                  <a:lnTo>
                    <a:pt x="6950" y="3200"/>
                  </a:lnTo>
                  <a:lnTo>
                    <a:pt x="7050" y="2800"/>
                  </a:lnTo>
                  <a:lnTo>
                    <a:pt x="7250" y="2500"/>
                  </a:lnTo>
                  <a:lnTo>
                    <a:pt x="7500" y="2200"/>
                  </a:lnTo>
                  <a:lnTo>
                    <a:pt x="7750" y="1900"/>
                  </a:lnTo>
                  <a:lnTo>
                    <a:pt x="8050" y="1700"/>
                  </a:lnTo>
                  <a:lnTo>
                    <a:pt x="8350" y="1500"/>
                  </a:lnTo>
                  <a:lnTo>
                    <a:pt x="8750" y="1350"/>
                  </a:lnTo>
                  <a:lnTo>
                    <a:pt x="9100" y="1250"/>
                  </a:lnTo>
                  <a:lnTo>
                    <a:pt x="9550" y="1200"/>
                  </a:lnTo>
                  <a:lnTo>
                    <a:pt x="9950" y="1200"/>
                  </a:lnTo>
                  <a:lnTo>
                    <a:pt x="10400" y="1250"/>
                  </a:lnTo>
                  <a:lnTo>
                    <a:pt x="10850" y="1400"/>
                  </a:lnTo>
                  <a:lnTo>
                    <a:pt x="10000" y="1550"/>
                  </a:lnTo>
                  <a:lnTo>
                    <a:pt x="9300" y="1750"/>
                  </a:lnTo>
                  <a:lnTo>
                    <a:pt x="8650" y="2000"/>
                  </a:lnTo>
                  <a:lnTo>
                    <a:pt x="8400" y="2150"/>
                  </a:lnTo>
                  <a:lnTo>
                    <a:pt x="8150" y="2350"/>
                  </a:lnTo>
                  <a:lnTo>
                    <a:pt x="7900" y="2550"/>
                  </a:lnTo>
                  <a:lnTo>
                    <a:pt x="7700" y="2800"/>
                  </a:lnTo>
                  <a:lnTo>
                    <a:pt x="7550" y="3050"/>
                  </a:lnTo>
                  <a:lnTo>
                    <a:pt x="7400" y="3350"/>
                  </a:lnTo>
                  <a:lnTo>
                    <a:pt x="7100" y="4000"/>
                  </a:lnTo>
                  <a:lnTo>
                    <a:pt x="6950" y="4750"/>
                  </a:lnTo>
                  <a:close/>
                  <a:moveTo>
                    <a:pt x="10600" y="750"/>
                  </a:moveTo>
                  <a:lnTo>
                    <a:pt x="10950" y="850"/>
                  </a:lnTo>
                  <a:lnTo>
                    <a:pt x="11250" y="1000"/>
                  </a:lnTo>
                  <a:lnTo>
                    <a:pt x="11550" y="1150"/>
                  </a:lnTo>
                  <a:lnTo>
                    <a:pt x="11800" y="1350"/>
                  </a:lnTo>
                  <a:lnTo>
                    <a:pt x="12100" y="1550"/>
                  </a:lnTo>
                  <a:lnTo>
                    <a:pt x="12350" y="1800"/>
                  </a:lnTo>
                  <a:lnTo>
                    <a:pt x="12550" y="2100"/>
                  </a:lnTo>
                  <a:lnTo>
                    <a:pt x="12750" y="2400"/>
                  </a:lnTo>
                  <a:lnTo>
                    <a:pt x="12900" y="2700"/>
                  </a:lnTo>
                  <a:lnTo>
                    <a:pt x="13050" y="3000"/>
                  </a:lnTo>
                  <a:lnTo>
                    <a:pt x="13100" y="3350"/>
                  </a:lnTo>
                  <a:lnTo>
                    <a:pt x="13200" y="3700"/>
                  </a:lnTo>
                  <a:lnTo>
                    <a:pt x="13200" y="4050"/>
                  </a:lnTo>
                  <a:lnTo>
                    <a:pt x="13200" y="4350"/>
                  </a:lnTo>
                  <a:lnTo>
                    <a:pt x="13150" y="4700"/>
                  </a:lnTo>
                  <a:lnTo>
                    <a:pt x="13100" y="5050"/>
                  </a:lnTo>
                  <a:lnTo>
                    <a:pt x="12999" y="5350"/>
                  </a:lnTo>
                  <a:lnTo>
                    <a:pt x="12850" y="5650"/>
                  </a:lnTo>
                  <a:lnTo>
                    <a:pt x="12700" y="5951"/>
                  </a:lnTo>
                  <a:lnTo>
                    <a:pt x="12500" y="6250"/>
                  </a:lnTo>
                  <a:lnTo>
                    <a:pt x="12300" y="6500"/>
                  </a:lnTo>
                  <a:lnTo>
                    <a:pt x="12050" y="6750"/>
                  </a:lnTo>
                  <a:lnTo>
                    <a:pt x="11750" y="6950"/>
                  </a:lnTo>
                  <a:lnTo>
                    <a:pt x="11450" y="7150"/>
                  </a:lnTo>
                  <a:lnTo>
                    <a:pt x="11150" y="7300"/>
                  </a:lnTo>
                  <a:lnTo>
                    <a:pt x="10800" y="7450"/>
                  </a:lnTo>
                  <a:lnTo>
                    <a:pt x="10500" y="7551"/>
                  </a:lnTo>
                  <a:lnTo>
                    <a:pt x="10150" y="7600"/>
                  </a:lnTo>
                  <a:lnTo>
                    <a:pt x="9800" y="7600"/>
                  </a:lnTo>
                  <a:lnTo>
                    <a:pt x="9450" y="7600"/>
                  </a:lnTo>
                  <a:lnTo>
                    <a:pt x="9151" y="7551"/>
                  </a:lnTo>
                  <a:lnTo>
                    <a:pt x="8800" y="7500"/>
                  </a:lnTo>
                  <a:lnTo>
                    <a:pt x="8499" y="7400"/>
                  </a:lnTo>
                  <a:lnTo>
                    <a:pt x="8200" y="7250"/>
                  </a:lnTo>
                  <a:lnTo>
                    <a:pt x="7900" y="7100"/>
                  </a:lnTo>
                  <a:lnTo>
                    <a:pt x="7600" y="6900"/>
                  </a:lnTo>
                  <a:lnTo>
                    <a:pt x="7350" y="6700"/>
                  </a:lnTo>
                  <a:lnTo>
                    <a:pt x="7100" y="6450"/>
                  </a:lnTo>
                  <a:lnTo>
                    <a:pt x="6899" y="6150"/>
                  </a:lnTo>
                  <a:lnTo>
                    <a:pt x="6700" y="5850"/>
                  </a:lnTo>
                  <a:lnTo>
                    <a:pt x="6500" y="5550"/>
                  </a:lnTo>
                  <a:lnTo>
                    <a:pt x="6400" y="5250"/>
                  </a:lnTo>
                  <a:lnTo>
                    <a:pt x="6300" y="4900"/>
                  </a:lnTo>
                  <a:lnTo>
                    <a:pt x="6250" y="4550"/>
                  </a:lnTo>
                  <a:lnTo>
                    <a:pt x="6200" y="4200"/>
                  </a:lnTo>
                  <a:lnTo>
                    <a:pt x="6200" y="3900"/>
                  </a:lnTo>
                  <a:lnTo>
                    <a:pt x="6250" y="3550"/>
                  </a:lnTo>
                  <a:lnTo>
                    <a:pt x="6350" y="3200"/>
                  </a:lnTo>
                  <a:lnTo>
                    <a:pt x="6450" y="2900"/>
                  </a:lnTo>
                  <a:lnTo>
                    <a:pt x="6550" y="2600"/>
                  </a:lnTo>
                  <a:lnTo>
                    <a:pt x="6750" y="2300"/>
                  </a:lnTo>
                  <a:lnTo>
                    <a:pt x="6899" y="2000"/>
                  </a:lnTo>
                  <a:lnTo>
                    <a:pt x="7150" y="1750"/>
                  </a:lnTo>
                  <a:lnTo>
                    <a:pt x="7400" y="1500"/>
                  </a:lnTo>
                  <a:lnTo>
                    <a:pt x="7650" y="1300"/>
                  </a:lnTo>
                  <a:lnTo>
                    <a:pt x="7950" y="1100"/>
                  </a:lnTo>
                  <a:lnTo>
                    <a:pt x="8300" y="950"/>
                  </a:lnTo>
                  <a:lnTo>
                    <a:pt x="8600" y="800"/>
                  </a:lnTo>
                  <a:lnTo>
                    <a:pt x="8950" y="700"/>
                  </a:lnTo>
                  <a:lnTo>
                    <a:pt x="9300" y="650"/>
                  </a:lnTo>
                  <a:lnTo>
                    <a:pt x="9600" y="650"/>
                  </a:lnTo>
                  <a:lnTo>
                    <a:pt x="9950" y="650"/>
                  </a:lnTo>
                  <a:lnTo>
                    <a:pt x="10300" y="700"/>
                  </a:lnTo>
                  <a:lnTo>
                    <a:pt x="10600" y="750"/>
                  </a:lnTo>
                  <a:close/>
                  <a:moveTo>
                    <a:pt x="2800" y="4400"/>
                  </a:moveTo>
                  <a:lnTo>
                    <a:pt x="4800" y="1800"/>
                  </a:lnTo>
                  <a:lnTo>
                    <a:pt x="4900" y="1800"/>
                  </a:lnTo>
                  <a:lnTo>
                    <a:pt x="5000" y="1850"/>
                  </a:lnTo>
                  <a:lnTo>
                    <a:pt x="5050" y="1950"/>
                  </a:lnTo>
                  <a:lnTo>
                    <a:pt x="5100" y="2000"/>
                  </a:lnTo>
                  <a:lnTo>
                    <a:pt x="3300" y="4750"/>
                  </a:lnTo>
                  <a:lnTo>
                    <a:pt x="3050" y="4550"/>
                  </a:lnTo>
                  <a:lnTo>
                    <a:pt x="2800" y="4400"/>
                  </a:lnTo>
                  <a:close/>
                  <a:moveTo>
                    <a:pt x="3700" y="6050"/>
                  </a:moveTo>
                  <a:lnTo>
                    <a:pt x="5350" y="5700"/>
                  </a:lnTo>
                  <a:lnTo>
                    <a:pt x="5200" y="5250"/>
                  </a:lnTo>
                  <a:lnTo>
                    <a:pt x="5100" y="4800"/>
                  </a:lnTo>
                  <a:lnTo>
                    <a:pt x="3550" y="5300"/>
                  </a:lnTo>
                  <a:lnTo>
                    <a:pt x="3650" y="5600"/>
                  </a:lnTo>
                  <a:lnTo>
                    <a:pt x="3700" y="5900"/>
                  </a:lnTo>
                  <a:lnTo>
                    <a:pt x="3700" y="6050"/>
                  </a:lnTo>
                  <a:close/>
                  <a:moveTo>
                    <a:pt x="7400" y="5250"/>
                  </a:moveTo>
                  <a:lnTo>
                    <a:pt x="7500" y="4850"/>
                  </a:lnTo>
                  <a:lnTo>
                    <a:pt x="7600" y="4350"/>
                  </a:lnTo>
                  <a:lnTo>
                    <a:pt x="7700" y="3950"/>
                  </a:lnTo>
                  <a:lnTo>
                    <a:pt x="8350" y="3700"/>
                  </a:lnTo>
                  <a:lnTo>
                    <a:pt x="8499" y="3850"/>
                  </a:lnTo>
                  <a:lnTo>
                    <a:pt x="8600" y="3950"/>
                  </a:lnTo>
                  <a:lnTo>
                    <a:pt x="8650" y="4150"/>
                  </a:lnTo>
                  <a:lnTo>
                    <a:pt x="8750" y="4300"/>
                  </a:lnTo>
                  <a:lnTo>
                    <a:pt x="8750" y="4500"/>
                  </a:lnTo>
                  <a:lnTo>
                    <a:pt x="8750" y="4650"/>
                  </a:lnTo>
                  <a:lnTo>
                    <a:pt x="8700" y="4800"/>
                  </a:lnTo>
                  <a:lnTo>
                    <a:pt x="8650" y="4950"/>
                  </a:lnTo>
                  <a:lnTo>
                    <a:pt x="7400" y="5250"/>
                  </a:lnTo>
                  <a:close/>
                  <a:moveTo>
                    <a:pt x="2550" y="10900"/>
                  </a:moveTo>
                  <a:lnTo>
                    <a:pt x="2300" y="6550"/>
                  </a:lnTo>
                  <a:lnTo>
                    <a:pt x="2150" y="6500"/>
                  </a:lnTo>
                  <a:lnTo>
                    <a:pt x="2000" y="6500"/>
                  </a:lnTo>
                  <a:lnTo>
                    <a:pt x="1850" y="6500"/>
                  </a:lnTo>
                  <a:lnTo>
                    <a:pt x="1700" y="6600"/>
                  </a:lnTo>
                  <a:lnTo>
                    <a:pt x="1550" y="10900"/>
                  </a:lnTo>
                  <a:lnTo>
                    <a:pt x="2000" y="10850"/>
                  </a:lnTo>
                  <a:lnTo>
                    <a:pt x="2300" y="10850"/>
                  </a:lnTo>
                  <a:lnTo>
                    <a:pt x="2550" y="10900"/>
                  </a:lnTo>
                  <a:close/>
                  <a:moveTo>
                    <a:pt x="4250" y="13450"/>
                  </a:moveTo>
                  <a:lnTo>
                    <a:pt x="7150" y="13050"/>
                  </a:lnTo>
                  <a:lnTo>
                    <a:pt x="7200" y="12850"/>
                  </a:lnTo>
                  <a:lnTo>
                    <a:pt x="7200" y="12650"/>
                  </a:lnTo>
                  <a:lnTo>
                    <a:pt x="7150" y="12450"/>
                  </a:lnTo>
                  <a:lnTo>
                    <a:pt x="7050" y="12250"/>
                  </a:lnTo>
                  <a:lnTo>
                    <a:pt x="4100" y="12500"/>
                  </a:lnTo>
                  <a:lnTo>
                    <a:pt x="4200" y="12850"/>
                  </a:lnTo>
                  <a:lnTo>
                    <a:pt x="4250" y="13200"/>
                  </a:lnTo>
                  <a:lnTo>
                    <a:pt x="4250" y="13450"/>
                  </a:lnTo>
                  <a:close/>
                  <a:moveTo>
                    <a:pt x="4100" y="1300"/>
                  </a:moveTo>
                  <a:lnTo>
                    <a:pt x="4100" y="1050"/>
                  </a:lnTo>
                  <a:lnTo>
                    <a:pt x="4200" y="850"/>
                  </a:lnTo>
                  <a:lnTo>
                    <a:pt x="4300" y="600"/>
                  </a:lnTo>
                  <a:lnTo>
                    <a:pt x="4450" y="400"/>
                  </a:lnTo>
                  <a:lnTo>
                    <a:pt x="4650" y="250"/>
                  </a:lnTo>
                  <a:lnTo>
                    <a:pt x="4850" y="150"/>
                  </a:lnTo>
                  <a:lnTo>
                    <a:pt x="5100" y="50"/>
                  </a:lnTo>
                  <a:lnTo>
                    <a:pt x="5350" y="50"/>
                  </a:lnTo>
                  <a:lnTo>
                    <a:pt x="5700" y="100"/>
                  </a:lnTo>
                  <a:lnTo>
                    <a:pt x="6050" y="250"/>
                  </a:lnTo>
                  <a:lnTo>
                    <a:pt x="6300" y="450"/>
                  </a:lnTo>
                  <a:lnTo>
                    <a:pt x="6500" y="750"/>
                  </a:lnTo>
                  <a:lnTo>
                    <a:pt x="6100" y="1150"/>
                  </a:lnTo>
                  <a:lnTo>
                    <a:pt x="5800" y="1600"/>
                  </a:lnTo>
                  <a:lnTo>
                    <a:pt x="5550" y="2050"/>
                  </a:lnTo>
                  <a:lnTo>
                    <a:pt x="5300" y="2600"/>
                  </a:lnTo>
                  <a:lnTo>
                    <a:pt x="5150" y="2550"/>
                  </a:lnTo>
                  <a:lnTo>
                    <a:pt x="5450" y="2100"/>
                  </a:lnTo>
                  <a:lnTo>
                    <a:pt x="5400" y="1950"/>
                  </a:lnTo>
                  <a:lnTo>
                    <a:pt x="5300" y="1750"/>
                  </a:lnTo>
                  <a:lnTo>
                    <a:pt x="5150" y="1600"/>
                  </a:lnTo>
                  <a:lnTo>
                    <a:pt x="4950" y="1500"/>
                  </a:lnTo>
                  <a:lnTo>
                    <a:pt x="4700" y="1500"/>
                  </a:lnTo>
                  <a:lnTo>
                    <a:pt x="4550" y="1500"/>
                  </a:lnTo>
                  <a:lnTo>
                    <a:pt x="4250" y="1950"/>
                  </a:lnTo>
                  <a:lnTo>
                    <a:pt x="4150" y="1650"/>
                  </a:lnTo>
                  <a:lnTo>
                    <a:pt x="4100" y="1300"/>
                  </a:lnTo>
                  <a:close/>
                  <a:moveTo>
                    <a:pt x="800" y="5900"/>
                  </a:moveTo>
                  <a:lnTo>
                    <a:pt x="800" y="6250"/>
                  </a:lnTo>
                  <a:lnTo>
                    <a:pt x="950" y="6550"/>
                  </a:lnTo>
                  <a:lnTo>
                    <a:pt x="1150" y="6800"/>
                  </a:lnTo>
                  <a:lnTo>
                    <a:pt x="1350" y="6950"/>
                  </a:lnTo>
                  <a:lnTo>
                    <a:pt x="1400" y="6500"/>
                  </a:lnTo>
                  <a:lnTo>
                    <a:pt x="1450" y="6400"/>
                  </a:lnTo>
                  <a:lnTo>
                    <a:pt x="1700" y="6250"/>
                  </a:lnTo>
                  <a:lnTo>
                    <a:pt x="2000" y="6150"/>
                  </a:lnTo>
                  <a:lnTo>
                    <a:pt x="2300" y="6200"/>
                  </a:lnTo>
                  <a:lnTo>
                    <a:pt x="2400" y="6250"/>
                  </a:lnTo>
                  <a:lnTo>
                    <a:pt x="2500" y="6350"/>
                  </a:lnTo>
                  <a:lnTo>
                    <a:pt x="2600" y="6450"/>
                  </a:lnTo>
                  <a:lnTo>
                    <a:pt x="2650" y="7050"/>
                  </a:lnTo>
                  <a:lnTo>
                    <a:pt x="2900" y="6850"/>
                  </a:lnTo>
                  <a:lnTo>
                    <a:pt x="3150" y="6550"/>
                  </a:lnTo>
                  <a:lnTo>
                    <a:pt x="3300" y="6250"/>
                  </a:lnTo>
                  <a:lnTo>
                    <a:pt x="3350" y="5900"/>
                  </a:lnTo>
                  <a:lnTo>
                    <a:pt x="3300" y="5650"/>
                  </a:lnTo>
                  <a:lnTo>
                    <a:pt x="3200" y="5400"/>
                  </a:lnTo>
                  <a:lnTo>
                    <a:pt x="3100" y="5200"/>
                  </a:lnTo>
                  <a:lnTo>
                    <a:pt x="2950" y="5000"/>
                  </a:lnTo>
                  <a:lnTo>
                    <a:pt x="2750" y="4850"/>
                  </a:lnTo>
                  <a:lnTo>
                    <a:pt x="2550" y="4700"/>
                  </a:lnTo>
                  <a:lnTo>
                    <a:pt x="2300" y="4650"/>
                  </a:lnTo>
                  <a:lnTo>
                    <a:pt x="2050" y="4650"/>
                  </a:lnTo>
                  <a:lnTo>
                    <a:pt x="1800" y="4650"/>
                  </a:lnTo>
                  <a:lnTo>
                    <a:pt x="1550" y="4750"/>
                  </a:lnTo>
                  <a:lnTo>
                    <a:pt x="1350" y="4850"/>
                  </a:lnTo>
                  <a:lnTo>
                    <a:pt x="1150" y="5000"/>
                  </a:lnTo>
                  <a:lnTo>
                    <a:pt x="1000" y="5200"/>
                  </a:lnTo>
                  <a:lnTo>
                    <a:pt x="850" y="5400"/>
                  </a:lnTo>
                  <a:lnTo>
                    <a:pt x="800" y="5650"/>
                  </a:lnTo>
                  <a:lnTo>
                    <a:pt x="800" y="5900"/>
                  </a:lnTo>
                  <a:close/>
                  <a:moveTo>
                    <a:pt x="9900" y="2100"/>
                  </a:moveTo>
                  <a:lnTo>
                    <a:pt x="10300" y="2150"/>
                  </a:lnTo>
                  <a:lnTo>
                    <a:pt x="10600" y="2300"/>
                  </a:lnTo>
                  <a:lnTo>
                    <a:pt x="10900" y="2500"/>
                  </a:lnTo>
                  <a:lnTo>
                    <a:pt x="11200" y="2750"/>
                  </a:lnTo>
                  <a:lnTo>
                    <a:pt x="11400" y="3050"/>
                  </a:lnTo>
                  <a:lnTo>
                    <a:pt x="11550" y="3350"/>
                  </a:lnTo>
                  <a:lnTo>
                    <a:pt x="11650" y="3700"/>
                  </a:lnTo>
                  <a:lnTo>
                    <a:pt x="11700" y="4100"/>
                  </a:lnTo>
                  <a:lnTo>
                    <a:pt x="11700" y="4500"/>
                  </a:lnTo>
                  <a:lnTo>
                    <a:pt x="11550" y="4850"/>
                  </a:lnTo>
                  <a:lnTo>
                    <a:pt x="11400" y="5200"/>
                  </a:lnTo>
                  <a:lnTo>
                    <a:pt x="11150" y="5500"/>
                  </a:lnTo>
                  <a:lnTo>
                    <a:pt x="10850" y="5750"/>
                  </a:lnTo>
                  <a:lnTo>
                    <a:pt x="10500" y="5951"/>
                  </a:lnTo>
                  <a:lnTo>
                    <a:pt x="10100" y="6100"/>
                  </a:lnTo>
                  <a:lnTo>
                    <a:pt x="9700" y="6150"/>
                  </a:lnTo>
                  <a:lnTo>
                    <a:pt x="9250" y="6100"/>
                  </a:lnTo>
                  <a:lnTo>
                    <a:pt x="8850" y="5951"/>
                  </a:lnTo>
                  <a:lnTo>
                    <a:pt x="8450" y="5700"/>
                  </a:lnTo>
                  <a:lnTo>
                    <a:pt x="8150" y="5400"/>
                  </a:lnTo>
                  <a:lnTo>
                    <a:pt x="8800" y="5250"/>
                  </a:lnTo>
                  <a:lnTo>
                    <a:pt x="8850" y="5150"/>
                  </a:lnTo>
                  <a:lnTo>
                    <a:pt x="9000" y="5000"/>
                  </a:lnTo>
                  <a:lnTo>
                    <a:pt x="9050" y="4800"/>
                  </a:lnTo>
                  <a:lnTo>
                    <a:pt x="9050" y="4550"/>
                  </a:lnTo>
                  <a:lnTo>
                    <a:pt x="9050" y="4350"/>
                  </a:lnTo>
                  <a:lnTo>
                    <a:pt x="9000" y="4150"/>
                  </a:lnTo>
                  <a:lnTo>
                    <a:pt x="8900" y="3950"/>
                  </a:lnTo>
                  <a:lnTo>
                    <a:pt x="8800" y="3750"/>
                  </a:lnTo>
                  <a:lnTo>
                    <a:pt x="8650" y="3600"/>
                  </a:lnTo>
                  <a:lnTo>
                    <a:pt x="8450" y="3450"/>
                  </a:lnTo>
                  <a:lnTo>
                    <a:pt x="8350" y="3400"/>
                  </a:lnTo>
                  <a:lnTo>
                    <a:pt x="7900" y="3500"/>
                  </a:lnTo>
                  <a:lnTo>
                    <a:pt x="8050" y="3250"/>
                  </a:lnTo>
                  <a:lnTo>
                    <a:pt x="8250" y="3000"/>
                  </a:lnTo>
                  <a:lnTo>
                    <a:pt x="8450" y="2800"/>
                  </a:lnTo>
                  <a:lnTo>
                    <a:pt x="8700" y="2600"/>
                  </a:lnTo>
                  <a:lnTo>
                    <a:pt x="8950" y="2450"/>
                  </a:lnTo>
                  <a:lnTo>
                    <a:pt x="9250" y="2300"/>
                  </a:lnTo>
                  <a:lnTo>
                    <a:pt x="9900" y="2100"/>
                  </a:lnTo>
                  <a:close/>
                  <a:moveTo>
                    <a:pt x="0" y="13250"/>
                  </a:moveTo>
                  <a:lnTo>
                    <a:pt x="50" y="12850"/>
                  </a:lnTo>
                  <a:lnTo>
                    <a:pt x="150" y="12500"/>
                  </a:lnTo>
                  <a:lnTo>
                    <a:pt x="300" y="12150"/>
                  </a:lnTo>
                  <a:lnTo>
                    <a:pt x="550" y="11900"/>
                  </a:lnTo>
                  <a:lnTo>
                    <a:pt x="800" y="11650"/>
                  </a:lnTo>
                  <a:lnTo>
                    <a:pt x="1150" y="11500"/>
                  </a:lnTo>
                  <a:lnTo>
                    <a:pt x="1500" y="11350"/>
                  </a:lnTo>
                  <a:lnTo>
                    <a:pt x="1850" y="11350"/>
                  </a:lnTo>
                  <a:lnTo>
                    <a:pt x="2250" y="11350"/>
                  </a:lnTo>
                  <a:lnTo>
                    <a:pt x="2600" y="11450"/>
                  </a:lnTo>
                  <a:lnTo>
                    <a:pt x="2950" y="11650"/>
                  </a:lnTo>
                  <a:lnTo>
                    <a:pt x="3200" y="11850"/>
                  </a:lnTo>
                  <a:lnTo>
                    <a:pt x="3450" y="12150"/>
                  </a:lnTo>
                  <a:lnTo>
                    <a:pt x="3600" y="12450"/>
                  </a:lnTo>
                  <a:lnTo>
                    <a:pt x="3750" y="12800"/>
                  </a:lnTo>
                  <a:lnTo>
                    <a:pt x="3800" y="13200"/>
                  </a:lnTo>
                  <a:lnTo>
                    <a:pt x="3750" y="13550"/>
                  </a:lnTo>
                  <a:lnTo>
                    <a:pt x="3650" y="13900"/>
                  </a:lnTo>
                  <a:lnTo>
                    <a:pt x="3450" y="14250"/>
                  </a:lnTo>
                  <a:lnTo>
                    <a:pt x="3250" y="14550"/>
                  </a:lnTo>
                  <a:lnTo>
                    <a:pt x="2950" y="14750"/>
                  </a:lnTo>
                  <a:lnTo>
                    <a:pt x="2650" y="14951"/>
                  </a:lnTo>
                  <a:lnTo>
                    <a:pt x="2300" y="15050"/>
                  </a:lnTo>
                  <a:lnTo>
                    <a:pt x="1900" y="15100"/>
                  </a:lnTo>
                  <a:lnTo>
                    <a:pt x="1550" y="15050"/>
                  </a:lnTo>
                  <a:lnTo>
                    <a:pt x="1200" y="14951"/>
                  </a:lnTo>
                  <a:lnTo>
                    <a:pt x="850" y="14800"/>
                  </a:lnTo>
                  <a:lnTo>
                    <a:pt x="600" y="14550"/>
                  </a:lnTo>
                  <a:lnTo>
                    <a:pt x="350" y="14300"/>
                  </a:lnTo>
                  <a:lnTo>
                    <a:pt x="150" y="13950"/>
                  </a:lnTo>
                  <a:lnTo>
                    <a:pt x="50" y="13600"/>
                  </a:lnTo>
                  <a:lnTo>
                    <a:pt x="0" y="1325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buClr>
                  <a:srgbClr val="CC9900"/>
                </a:buClr>
                <a:buFont typeface="Wingdings" pitchFamily="2" charset="2"/>
                <a:buChar char="n"/>
              </a:pPr>
              <a:endParaRPr lang="en-US" altLang="zh-CN" sz="2000" b="1" dirty="0">
                <a:solidFill>
                  <a:srgbClr val="FFC000"/>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pic>
        <p:nvPicPr>
          <p:cNvPr id="77" name="pasted-image.pdf" descr="pasted-image.pdf"/>
          <p:cNvPicPr>
            <a:picLocks noChangeAspect="1"/>
          </p:cNvPicPr>
          <p:nvPr/>
        </p:nvPicPr>
        <p:blipFill>
          <a:blip r:embed="rId3">
            <a:duotone>
              <a:prstClr val="black"/>
              <a:schemeClr val="accent3">
                <a:tint val="45000"/>
                <a:satMod val="400000"/>
              </a:schemeClr>
            </a:duotone>
            <a:extLst>
              <a:ext uri="{BEBA8EAE-BF5A-486C-A8C5-ECC9F3942E4B}">
                <a14:imgProps xmlns:a14="http://schemas.microsoft.com/office/drawing/2010/main">
                  <a14:imgLayer r:embed="rId4">
                    <a14:imgEffect>
                      <a14:colorTemperature colorTemp="11500"/>
                    </a14:imgEffect>
                  </a14:imgLayer>
                </a14:imgProps>
              </a:ext>
            </a:extLst>
          </a:blip>
          <a:stretch>
            <a:fillRect/>
          </a:stretch>
        </p:blipFill>
        <p:spPr>
          <a:xfrm>
            <a:off x="7269036" y="4482980"/>
            <a:ext cx="436186" cy="449629"/>
          </a:xfrm>
          <a:prstGeom prst="rect">
            <a:avLst/>
          </a:prstGeom>
          <a:noFill/>
          <a:ln w="12700" cap="flat">
            <a:noFill/>
            <a:miter lim="400000"/>
          </a:ln>
          <a:effectLst/>
        </p:spPr>
      </p:pic>
      <p:sp>
        <p:nvSpPr>
          <p:cNvPr id="78" name="矩形 77"/>
          <p:cNvSpPr/>
          <p:nvPr/>
        </p:nvSpPr>
        <p:spPr>
          <a:xfrm>
            <a:off x="7008512" y="4954212"/>
            <a:ext cx="989373" cy="276999"/>
          </a:xfrm>
          <a:prstGeom prst="rect">
            <a:avLst/>
          </a:prstGeom>
        </p:spPr>
        <p:txBody>
          <a:bodyPr wrap="none">
            <a:spAutoFit/>
          </a:bodyPr>
          <a:lstStyle/>
          <a:p>
            <a:pPr algn="ctr" fontAlgn="ctr"/>
            <a:r>
              <a:rPr lang="en-US" sz="1200" dirty="0" smtClean="0">
                <a:latin typeface="Huawei Sans" panose="020C0503030203020204" pitchFamily="34" charset="0"/>
              </a:rPr>
              <a:t>Intelligence</a:t>
            </a:r>
            <a:endPar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9" name="矩形 78"/>
          <p:cNvSpPr/>
          <p:nvPr/>
        </p:nvSpPr>
        <p:spPr>
          <a:xfrm>
            <a:off x="7961328" y="4954212"/>
            <a:ext cx="587020" cy="276999"/>
          </a:xfrm>
          <a:prstGeom prst="rect">
            <a:avLst/>
          </a:prstGeom>
        </p:spPr>
        <p:txBody>
          <a:bodyPr wrap="none">
            <a:spAutoFit/>
          </a:bodyPr>
          <a:lstStyle/>
          <a:p>
            <a:pPr fontAlgn="ctr"/>
            <a:r>
              <a:rPr lang="en-US" sz="1200" dirty="0" smtClean="0">
                <a:latin typeface="Huawei Sans" panose="020C0503030203020204" pitchFamily="34" charset="0"/>
              </a:rPr>
              <a:t>Cloud</a:t>
            </a:r>
            <a:endPar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0" name="矩形 79"/>
          <p:cNvSpPr/>
          <p:nvPr/>
        </p:nvSpPr>
        <p:spPr>
          <a:xfrm>
            <a:off x="8799558" y="4954212"/>
            <a:ext cx="579005" cy="276999"/>
          </a:xfrm>
          <a:prstGeom prst="rect">
            <a:avLst/>
          </a:prstGeom>
        </p:spPr>
        <p:txBody>
          <a:bodyPr wrap="none">
            <a:spAutoFit/>
          </a:bodyPr>
          <a:lstStyle/>
          <a:p>
            <a:pPr fontAlgn="ctr"/>
            <a:r>
              <a:rPr lang="en-US" sz="1200" dirty="0" smtClean="0">
                <a:latin typeface="Huawei Sans" panose="020C0503030203020204" pitchFamily="34" charset="0"/>
              </a:rPr>
              <a:t>Video</a:t>
            </a:r>
            <a:endPar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81" name="组合 200"/>
          <p:cNvGrpSpPr/>
          <p:nvPr/>
        </p:nvGrpSpPr>
        <p:grpSpPr>
          <a:xfrm>
            <a:off x="9885616" y="4499319"/>
            <a:ext cx="301742" cy="416950"/>
            <a:chOff x="11015663" y="180975"/>
            <a:chExt cx="722312" cy="1000125"/>
          </a:xfrm>
          <a:solidFill>
            <a:srgbClr val="BFBFBF"/>
          </a:solidFill>
        </p:grpSpPr>
        <p:sp>
          <p:nvSpPr>
            <p:cNvPr id="82" name="Freeform 29"/>
            <p:cNvSpPr>
              <a:spLocks/>
            </p:cNvSpPr>
            <p:nvPr/>
          </p:nvSpPr>
          <p:spPr bwMode="auto">
            <a:xfrm>
              <a:off x="11493500" y="180975"/>
              <a:ext cx="244475" cy="268288"/>
            </a:xfrm>
            <a:custGeom>
              <a:avLst/>
              <a:gdLst/>
              <a:ahLst/>
              <a:cxnLst>
                <a:cxn ang="0">
                  <a:pos x="15" y="72"/>
                </a:cxn>
                <a:cxn ang="0">
                  <a:pos x="58" y="77"/>
                </a:cxn>
                <a:cxn ang="0">
                  <a:pos x="98" y="91"/>
                </a:cxn>
                <a:cxn ang="0">
                  <a:pos x="135" y="113"/>
                </a:cxn>
                <a:cxn ang="0">
                  <a:pos x="169" y="140"/>
                </a:cxn>
                <a:cxn ang="0">
                  <a:pos x="179" y="150"/>
                </a:cxn>
                <a:cxn ang="0">
                  <a:pos x="193" y="168"/>
                </a:cxn>
                <a:cxn ang="0">
                  <a:pos x="216" y="207"/>
                </a:cxn>
                <a:cxn ang="0">
                  <a:pos x="231" y="249"/>
                </a:cxn>
                <a:cxn ang="0">
                  <a:pos x="236" y="295"/>
                </a:cxn>
                <a:cxn ang="0">
                  <a:pos x="236" y="319"/>
                </a:cxn>
                <a:cxn ang="0">
                  <a:pos x="241" y="330"/>
                </a:cxn>
                <a:cxn ang="0">
                  <a:pos x="247" y="334"/>
                </a:cxn>
                <a:cxn ang="0">
                  <a:pos x="292" y="337"/>
                </a:cxn>
                <a:cxn ang="0">
                  <a:pos x="299" y="337"/>
                </a:cxn>
                <a:cxn ang="0">
                  <a:pos x="304" y="334"/>
                </a:cxn>
                <a:cxn ang="0">
                  <a:pos x="309" y="324"/>
                </a:cxn>
                <a:cxn ang="0">
                  <a:pos x="309" y="293"/>
                </a:cxn>
                <a:cxn ang="0">
                  <a:pos x="302" y="233"/>
                </a:cxn>
                <a:cxn ang="0">
                  <a:pos x="282" y="177"/>
                </a:cxn>
                <a:cxn ang="0">
                  <a:pos x="252" y="125"/>
                </a:cxn>
                <a:cxn ang="0">
                  <a:pos x="233" y="101"/>
                </a:cxn>
                <a:cxn ang="0">
                  <a:pos x="221" y="88"/>
                </a:cxn>
                <a:cxn ang="0">
                  <a:pos x="177" y="52"/>
                </a:cxn>
                <a:cxn ang="0">
                  <a:pos x="128" y="25"/>
                </a:cxn>
                <a:cxn ang="0">
                  <a:pos x="74" y="7"/>
                </a:cxn>
                <a:cxn ang="0">
                  <a:pos x="19" y="0"/>
                </a:cxn>
                <a:cxn ang="0">
                  <a:pos x="12" y="0"/>
                </a:cxn>
                <a:cxn ang="0">
                  <a:pos x="4" y="8"/>
                </a:cxn>
                <a:cxn ang="0">
                  <a:pos x="0" y="55"/>
                </a:cxn>
                <a:cxn ang="0">
                  <a:pos x="2" y="62"/>
                </a:cxn>
                <a:cxn ang="0">
                  <a:pos x="5" y="67"/>
                </a:cxn>
                <a:cxn ang="0">
                  <a:pos x="15" y="72"/>
                </a:cxn>
              </a:cxnLst>
              <a:rect l="0" t="0" r="r" b="b"/>
              <a:pathLst>
                <a:path w="309" h="337">
                  <a:moveTo>
                    <a:pt x="15" y="72"/>
                  </a:moveTo>
                  <a:lnTo>
                    <a:pt x="15" y="72"/>
                  </a:lnTo>
                  <a:lnTo>
                    <a:pt x="37" y="74"/>
                  </a:lnTo>
                  <a:lnTo>
                    <a:pt x="58" y="77"/>
                  </a:lnTo>
                  <a:lnTo>
                    <a:pt x="78" y="84"/>
                  </a:lnTo>
                  <a:lnTo>
                    <a:pt x="98" y="91"/>
                  </a:lnTo>
                  <a:lnTo>
                    <a:pt x="118" y="101"/>
                  </a:lnTo>
                  <a:lnTo>
                    <a:pt x="135" y="113"/>
                  </a:lnTo>
                  <a:lnTo>
                    <a:pt x="154" y="125"/>
                  </a:lnTo>
                  <a:lnTo>
                    <a:pt x="169" y="140"/>
                  </a:lnTo>
                  <a:lnTo>
                    <a:pt x="169" y="140"/>
                  </a:lnTo>
                  <a:lnTo>
                    <a:pt x="179" y="150"/>
                  </a:lnTo>
                  <a:lnTo>
                    <a:pt x="179" y="150"/>
                  </a:lnTo>
                  <a:lnTo>
                    <a:pt x="193" y="168"/>
                  </a:lnTo>
                  <a:lnTo>
                    <a:pt x="206" y="187"/>
                  </a:lnTo>
                  <a:lnTo>
                    <a:pt x="216" y="207"/>
                  </a:lnTo>
                  <a:lnTo>
                    <a:pt x="225" y="228"/>
                  </a:lnTo>
                  <a:lnTo>
                    <a:pt x="231" y="249"/>
                  </a:lnTo>
                  <a:lnTo>
                    <a:pt x="235" y="271"/>
                  </a:lnTo>
                  <a:lnTo>
                    <a:pt x="236" y="295"/>
                  </a:lnTo>
                  <a:lnTo>
                    <a:pt x="236" y="319"/>
                  </a:lnTo>
                  <a:lnTo>
                    <a:pt x="236" y="319"/>
                  </a:lnTo>
                  <a:lnTo>
                    <a:pt x="238" y="325"/>
                  </a:lnTo>
                  <a:lnTo>
                    <a:pt x="241" y="330"/>
                  </a:lnTo>
                  <a:lnTo>
                    <a:pt x="241" y="330"/>
                  </a:lnTo>
                  <a:lnTo>
                    <a:pt x="247" y="334"/>
                  </a:lnTo>
                  <a:lnTo>
                    <a:pt x="252" y="336"/>
                  </a:lnTo>
                  <a:lnTo>
                    <a:pt x="292" y="337"/>
                  </a:lnTo>
                  <a:lnTo>
                    <a:pt x="292" y="337"/>
                  </a:lnTo>
                  <a:lnTo>
                    <a:pt x="299" y="337"/>
                  </a:lnTo>
                  <a:lnTo>
                    <a:pt x="304" y="334"/>
                  </a:lnTo>
                  <a:lnTo>
                    <a:pt x="304" y="334"/>
                  </a:lnTo>
                  <a:lnTo>
                    <a:pt x="307" y="329"/>
                  </a:lnTo>
                  <a:lnTo>
                    <a:pt x="309" y="324"/>
                  </a:lnTo>
                  <a:lnTo>
                    <a:pt x="309" y="324"/>
                  </a:lnTo>
                  <a:lnTo>
                    <a:pt x="309" y="293"/>
                  </a:lnTo>
                  <a:lnTo>
                    <a:pt x="307" y="263"/>
                  </a:lnTo>
                  <a:lnTo>
                    <a:pt x="302" y="233"/>
                  </a:lnTo>
                  <a:lnTo>
                    <a:pt x="294" y="204"/>
                  </a:lnTo>
                  <a:lnTo>
                    <a:pt x="282" y="177"/>
                  </a:lnTo>
                  <a:lnTo>
                    <a:pt x="268" y="150"/>
                  </a:lnTo>
                  <a:lnTo>
                    <a:pt x="252" y="125"/>
                  </a:lnTo>
                  <a:lnTo>
                    <a:pt x="233" y="101"/>
                  </a:lnTo>
                  <a:lnTo>
                    <a:pt x="233" y="101"/>
                  </a:lnTo>
                  <a:lnTo>
                    <a:pt x="221" y="88"/>
                  </a:lnTo>
                  <a:lnTo>
                    <a:pt x="221" y="88"/>
                  </a:lnTo>
                  <a:lnTo>
                    <a:pt x="199" y="69"/>
                  </a:lnTo>
                  <a:lnTo>
                    <a:pt x="177" y="52"/>
                  </a:lnTo>
                  <a:lnTo>
                    <a:pt x="154" y="37"/>
                  </a:lnTo>
                  <a:lnTo>
                    <a:pt x="128" y="25"/>
                  </a:lnTo>
                  <a:lnTo>
                    <a:pt x="101" y="15"/>
                  </a:lnTo>
                  <a:lnTo>
                    <a:pt x="74" y="7"/>
                  </a:lnTo>
                  <a:lnTo>
                    <a:pt x="47" y="1"/>
                  </a:lnTo>
                  <a:lnTo>
                    <a:pt x="19" y="0"/>
                  </a:lnTo>
                  <a:lnTo>
                    <a:pt x="19" y="0"/>
                  </a:lnTo>
                  <a:lnTo>
                    <a:pt x="12" y="0"/>
                  </a:lnTo>
                  <a:lnTo>
                    <a:pt x="7" y="3"/>
                  </a:lnTo>
                  <a:lnTo>
                    <a:pt x="4" y="8"/>
                  </a:lnTo>
                  <a:lnTo>
                    <a:pt x="2" y="15"/>
                  </a:lnTo>
                  <a:lnTo>
                    <a:pt x="0" y="55"/>
                  </a:lnTo>
                  <a:lnTo>
                    <a:pt x="0" y="55"/>
                  </a:lnTo>
                  <a:lnTo>
                    <a:pt x="2" y="62"/>
                  </a:lnTo>
                  <a:lnTo>
                    <a:pt x="5" y="67"/>
                  </a:lnTo>
                  <a:lnTo>
                    <a:pt x="5" y="67"/>
                  </a:lnTo>
                  <a:lnTo>
                    <a:pt x="9" y="71"/>
                  </a:lnTo>
                  <a:lnTo>
                    <a:pt x="15" y="72"/>
                  </a:lnTo>
                  <a:lnTo>
                    <a:pt x="15" y="7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3" name="Freeform 30"/>
            <p:cNvSpPr>
              <a:spLocks/>
            </p:cNvSpPr>
            <p:nvPr/>
          </p:nvSpPr>
          <p:spPr bwMode="auto">
            <a:xfrm>
              <a:off x="11496675" y="280988"/>
              <a:ext cx="142875" cy="152400"/>
            </a:xfrm>
            <a:custGeom>
              <a:avLst/>
              <a:gdLst/>
              <a:ahLst/>
              <a:cxnLst>
                <a:cxn ang="0">
                  <a:pos x="112" y="184"/>
                </a:cxn>
                <a:cxn ang="0">
                  <a:pos x="112" y="184"/>
                </a:cxn>
                <a:cxn ang="0">
                  <a:pos x="117" y="188"/>
                </a:cxn>
                <a:cxn ang="0">
                  <a:pos x="122" y="189"/>
                </a:cxn>
                <a:cxn ang="0">
                  <a:pos x="164" y="193"/>
                </a:cxn>
                <a:cxn ang="0">
                  <a:pos x="164" y="193"/>
                </a:cxn>
                <a:cxn ang="0">
                  <a:pos x="169" y="191"/>
                </a:cxn>
                <a:cxn ang="0">
                  <a:pos x="176" y="189"/>
                </a:cxn>
                <a:cxn ang="0">
                  <a:pos x="176" y="189"/>
                </a:cxn>
                <a:cxn ang="0">
                  <a:pos x="179" y="184"/>
                </a:cxn>
                <a:cxn ang="0">
                  <a:pos x="181" y="177"/>
                </a:cxn>
                <a:cxn ang="0">
                  <a:pos x="181" y="177"/>
                </a:cxn>
                <a:cxn ang="0">
                  <a:pos x="181" y="161"/>
                </a:cxn>
                <a:cxn ang="0">
                  <a:pos x="179" y="145"/>
                </a:cxn>
                <a:cxn ang="0">
                  <a:pos x="176" y="129"/>
                </a:cxn>
                <a:cxn ang="0">
                  <a:pos x="171" y="113"/>
                </a:cxn>
                <a:cxn ang="0">
                  <a:pos x="164" y="98"/>
                </a:cxn>
                <a:cxn ang="0">
                  <a:pos x="157" y="83"/>
                </a:cxn>
                <a:cxn ang="0">
                  <a:pos x="149" y="69"/>
                </a:cxn>
                <a:cxn ang="0">
                  <a:pos x="137" y="56"/>
                </a:cxn>
                <a:cxn ang="0">
                  <a:pos x="137" y="56"/>
                </a:cxn>
                <a:cxn ang="0">
                  <a:pos x="130" y="49"/>
                </a:cxn>
                <a:cxn ang="0">
                  <a:pos x="130" y="49"/>
                </a:cxn>
                <a:cxn ang="0">
                  <a:pos x="118" y="37"/>
                </a:cxn>
                <a:cxn ang="0">
                  <a:pos x="107" y="29"/>
                </a:cxn>
                <a:cxn ang="0">
                  <a:pos x="93" y="21"/>
                </a:cxn>
                <a:cxn ang="0">
                  <a:pos x="80" y="14"/>
                </a:cxn>
                <a:cxn ang="0">
                  <a:pos x="64" y="9"/>
                </a:cxn>
                <a:cxn ang="0">
                  <a:pos x="49" y="4"/>
                </a:cxn>
                <a:cxn ang="0">
                  <a:pos x="34" y="0"/>
                </a:cxn>
                <a:cxn ang="0">
                  <a:pos x="19" y="0"/>
                </a:cxn>
                <a:cxn ang="0">
                  <a:pos x="19" y="0"/>
                </a:cxn>
                <a:cxn ang="0">
                  <a:pos x="12" y="0"/>
                </a:cxn>
                <a:cxn ang="0">
                  <a:pos x="7" y="4"/>
                </a:cxn>
                <a:cxn ang="0">
                  <a:pos x="4" y="9"/>
                </a:cxn>
                <a:cxn ang="0">
                  <a:pos x="2" y="14"/>
                </a:cxn>
                <a:cxn ang="0">
                  <a:pos x="0" y="56"/>
                </a:cxn>
                <a:cxn ang="0">
                  <a:pos x="0" y="56"/>
                </a:cxn>
                <a:cxn ang="0">
                  <a:pos x="0" y="63"/>
                </a:cxn>
                <a:cxn ang="0">
                  <a:pos x="5" y="68"/>
                </a:cxn>
                <a:cxn ang="0">
                  <a:pos x="5" y="68"/>
                </a:cxn>
                <a:cxn ang="0">
                  <a:pos x="9" y="71"/>
                </a:cxn>
                <a:cxn ang="0">
                  <a:pos x="16" y="73"/>
                </a:cxn>
                <a:cxn ang="0">
                  <a:pos x="16" y="73"/>
                </a:cxn>
                <a:cxn ang="0">
                  <a:pos x="32" y="75"/>
                </a:cxn>
                <a:cxn ang="0">
                  <a:pos x="49" y="81"/>
                </a:cxn>
                <a:cxn ang="0">
                  <a:pos x="66" y="90"/>
                </a:cxn>
                <a:cxn ang="0">
                  <a:pos x="80" y="100"/>
                </a:cxn>
                <a:cxn ang="0">
                  <a:pos x="80" y="100"/>
                </a:cxn>
                <a:cxn ang="0">
                  <a:pos x="83" y="105"/>
                </a:cxn>
                <a:cxn ang="0">
                  <a:pos x="83" y="105"/>
                </a:cxn>
                <a:cxn ang="0">
                  <a:pos x="95" y="120"/>
                </a:cxn>
                <a:cxn ang="0">
                  <a:pos x="102" y="137"/>
                </a:cxn>
                <a:cxn ang="0">
                  <a:pos x="107" y="154"/>
                </a:cxn>
                <a:cxn ang="0">
                  <a:pos x="107" y="172"/>
                </a:cxn>
                <a:cxn ang="0">
                  <a:pos x="107" y="172"/>
                </a:cxn>
                <a:cxn ang="0">
                  <a:pos x="108" y="179"/>
                </a:cxn>
                <a:cxn ang="0">
                  <a:pos x="112" y="184"/>
                </a:cxn>
                <a:cxn ang="0">
                  <a:pos x="112" y="184"/>
                </a:cxn>
              </a:cxnLst>
              <a:rect l="0" t="0" r="r" b="b"/>
              <a:pathLst>
                <a:path w="181" h="193">
                  <a:moveTo>
                    <a:pt x="112" y="184"/>
                  </a:moveTo>
                  <a:lnTo>
                    <a:pt x="112" y="184"/>
                  </a:lnTo>
                  <a:lnTo>
                    <a:pt x="117" y="188"/>
                  </a:lnTo>
                  <a:lnTo>
                    <a:pt x="122" y="189"/>
                  </a:lnTo>
                  <a:lnTo>
                    <a:pt x="164" y="193"/>
                  </a:lnTo>
                  <a:lnTo>
                    <a:pt x="164" y="193"/>
                  </a:lnTo>
                  <a:lnTo>
                    <a:pt x="169" y="191"/>
                  </a:lnTo>
                  <a:lnTo>
                    <a:pt x="176" y="189"/>
                  </a:lnTo>
                  <a:lnTo>
                    <a:pt x="176" y="189"/>
                  </a:lnTo>
                  <a:lnTo>
                    <a:pt x="179" y="184"/>
                  </a:lnTo>
                  <a:lnTo>
                    <a:pt x="181" y="177"/>
                  </a:lnTo>
                  <a:lnTo>
                    <a:pt x="181" y="177"/>
                  </a:lnTo>
                  <a:lnTo>
                    <a:pt x="181" y="161"/>
                  </a:lnTo>
                  <a:lnTo>
                    <a:pt x="179" y="145"/>
                  </a:lnTo>
                  <a:lnTo>
                    <a:pt x="176" y="129"/>
                  </a:lnTo>
                  <a:lnTo>
                    <a:pt x="171" y="113"/>
                  </a:lnTo>
                  <a:lnTo>
                    <a:pt x="164" y="98"/>
                  </a:lnTo>
                  <a:lnTo>
                    <a:pt x="157" y="83"/>
                  </a:lnTo>
                  <a:lnTo>
                    <a:pt x="149" y="69"/>
                  </a:lnTo>
                  <a:lnTo>
                    <a:pt x="137" y="56"/>
                  </a:lnTo>
                  <a:lnTo>
                    <a:pt x="137" y="56"/>
                  </a:lnTo>
                  <a:lnTo>
                    <a:pt x="130" y="49"/>
                  </a:lnTo>
                  <a:lnTo>
                    <a:pt x="130" y="49"/>
                  </a:lnTo>
                  <a:lnTo>
                    <a:pt x="118" y="37"/>
                  </a:lnTo>
                  <a:lnTo>
                    <a:pt x="107" y="29"/>
                  </a:lnTo>
                  <a:lnTo>
                    <a:pt x="93" y="21"/>
                  </a:lnTo>
                  <a:lnTo>
                    <a:pt x="80" y="14"/>
                  </a:lnTo>
                  <a:lnTo>
                    <a:pt x="64" y="9"/>
                  </a:lnTo>
                  <a:lnTo>
                    <a:pt x="49" y="4"/>
                  </a:lnTo>
                  <a:lnTo>
                    <a:pt x="34" y="0"/>
                  </a:lnTo>
                  <a:lnTo>
                    <a:pt x="19" y="0"/>
                  </a:lnTo>
                  <a:lnTo>
                    <a:pt x="19" y="0"/>
                  </a:lnTo>
                  <a:lnTo>
                    <a:pt x="12" y="0"/>
                  </a:lnTo>
                  <a:lnTo>
                    <a:pt x="7" y="4"/>
                  </a:lnTo>
                  <a:lnTo>
                    <a:pt x="4" y="9"/>
                  </a:lnTo>
                  <a:lnTo>
                    <a:pt x="2" y="14"/>
                  </a:lnTo>
                  <a:lnTo>
                    <a:pt x="0" y="56"/>
                  </a:lnTo>
                  <a:lnTo>
                    <a:pt x="0" y="56"/>
                  </a:lnTo>
                  <a:lnTo>
                    <a:pt x="0" y="63"/>
                  </a:lnTo>
                  <a:lnTo>
                    <a:pt x="5" y="68"/>
                  </a:lnTo>
                  <a:lnTo>
                    <a:pt x="5" y="68"/>
                  </a:lnTo>
                  <a:lnTo>
                    <a:pt x="9" y="71"/>
                  </a:lnTo>
                  <a:lnTo>
                    <a:pt x="16" y="73"/>
                  </a:lnTo>
                  <a:lnTo>
                    <a:pt x="16" y="73"/>
                  </a:lnTo>
                  <a:lnTo>
                    <a:pt x="32" y="75"/>
                  </a:lnTo>
                  <a:lnTo>
                    <a:pt x="49" y="81"/>
                  </a:lnTo>
                  <a:lnTo>
                    <a:pt x="66" y="90"/>
                  </a:lnTo>
                  <a:lnTo>
                    <a:pt x="80" y="100"/>
                  </a:lnTo>
                  <a:lnTo>
                    <a:pt x="80" y="100"/>
                  </a:lnTo>
                  <a:lnTo>
                    <a:pt x="83" y="105"/>
                  </a:lnTo>
                  <a:lnTo>
                    <a:pt x="83" y="105"/>
                  </a:lnTo>
                  <a:lnTo>
                    <a:pt x="95" y="120"/>
                  </a:lnTo>
                  <a:lnTo>
                    <a:pt x="102" y="137"/>
                  </a:lnTo>
                  <a:lnTo>
                    <a:pt x="107" y="154"/>
                  </a:lnTo>
                  <a:lnTo>
                    <a:pt x="107" y="172"/>
                  </a:lnTo>
                  <a:lnTo>
                    <a:pt x="107" y="172"/>
                  </a:lnTo>
                  <a:lnTo>
                    <a:pt x="108" y="179"/>
                  </a:lnTo>
                  <a:lnTo>
                    <a:pt x="112" y="184"/>
                  </a:lnTo>
                  <a:lnTo>
                    <a:pt x="112" y="18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4" name="Freeform 31"/>
            <p:cNvSpPr>
              <a:spLocks noEditPoints="1"/>
            </p:cNvSpPr>
            <p:nvPr/>
          </p:nvSpPr>
          <p:spPr bwMode="auto">
            <a:xfrm>
              <a:off x="11015663" y="377825"/>
              <a:ext cx="522288" cy="803275"/>
            </a:xfrm>
            <a:custGeom>
              <a:avLst/>
              <a:gdLst/>
              <a:ahLst/>
              <a:cxnLst>
                <a:cxn ang="0">
                  <a:pos x="639" y="1012"/>
                </a:cxn>
                <a:cxn ang="0">
                  <a:pos x="647" y="1012"/>
                </a:cxn>
                <a:cxn ang="0">
                  <a:pos x="656" y="1002"/>
                </a:cxn>
                <a:cxn ang="0">
                  <a:pos x="658" y="103"/>
                </a:cxn>
                <a:cxn ang="0">
                  <a:pos x="658" y="93"/>
                </a:cxn>
                <a:cxn ang="0">
                  <a:pos x="653" y="72"/>
                </a:cxn>
                <a:cxn ang="0">
                  <a:pos x="641" y="45"/>
                </a:cxn>
                <a:cxn ang="0">
                  <a:pos x="612" y="18"/>
                </a:cxn>
                <a:cxn ang="0">
                  <a:pos x="585" y="5"/>
                </a:cxn>
                <a:cxn ang="0">
                  <a:pos x="565" y="0"/>
                </a:cxn>
                <a:cxn ang="0">
                  <a:pos x="103" y="0"/>
                </a:cxn>
                <a:cxn ang="0">
                  <a:pos x="93" y="0"/>
                </a:cxn>
                <a:cxn ang="0">
                  <a:pos x="72" y="5"/>
                </a:cxn>
                <a:cxn ang="0">
                  <a:pos x="45" y="18"/>
                </a:cxn>
                <a:cxn ang="0">
                  <a:pos x="17" y="45"/>
                </a:cxn>
                <a:cxn ang="0">
                  <a:pos x="3" y="72"/>
                </a:cxn>
                <a:cxn ang="0">
                  <a:pos x="0" y="93"/>
                </a:cxn>
                <a:cxn ang="0">
                  <a:pos x="0" y="995"/>
                </a:cxn>
                <a:cxn ang="0">
                  <a:pos x="1" y="1002"/>
                </a:cxn>
                <a:cxn ang="0">
                  <a:pos x="10" y="1012"/>
                </a:cxn>
                <a:cxn ang="0">
                  <a:pos x="17" y="1012"/>
                </a:cxn>
                <a:cxn ang="0">
                  <a:pos x="361" y="926"/>
                </a:cxn>
                <a:cxn ang="0">
                  <a:pos x="356" y="939"/>
                </a:cxn>
                <a:cxn ang="0">
                  <a:pos x="342" y="945"/>
                </a:cxn>
                <a:cxn ang="0">
                  <a:pos x="314" y="945"/>
                </a:cxn>
                <a:cxn ang="0">
                  <a:pos x="302" y="939"/>
                </a:cxn>
                <a:cxn ang="0">
                  <a:pos x="297" y="926"/>
                </a:cxn>
                <a:cxn ang="0">
                  <a:pos x="297" y="911"/>
                </a:cxn>
                <a:cxn ang="0">
                  <a:pos x="302" y="897"/>
                </a:cxn>
                <a:cxn ang="0">
                  <a:pos x="314" y="892"/>
                </a:cxn>
                <a:cxn ang="0">
                  <a:pos x="342" y="892"/>
                </a:cxn>
                <a:cxn ang="0">
                  <a:pos x="356" y="897"/>
                </a:cxn>
                <a:cxn ang="0">
                  <a:pos x="361" y="911"/>
                </a:cxn>
                <a:cxn ang="0">
                  <a:pos x="114" y="126"/>
                </a:cxn>
                <a:cxn ang="0">
                  <a:pos x="116" y="120"/>
                </a:cxn>
                <a:cxn ang="0">
                  <a:pos x="126" y="109"/>
                </a:cxn>
                <a:cxn ang="0">
                  <a:pos x="524" y="108"/>
                </a:cxn>
                <a:cxn ang="0">
                  <a:pos x="531" y="109"/>
                </a:cxn>
                <a:cxn ang="0">
                  <a:pos x="541" y="120"/>
                </a:cxn>
                <a:cxn ang="0">
                  <a:pos x="543" y="821"/>
                </a:cxn>
                <a:cxn ang="0">
                  <a:pos x="541" y="828"/>
                </a:cxn>
                <a:cxn ang="0">
                  <a:pos x="531" y="838"/>
                </a:cxn>
                <a:cxn ang="0">
                  <a:pos x="133" y="840"/>
                </a:cxn>
                <a:cxn ang="0">
                  <a:pos x="126" y="838"/>
                </a:cxn>
                <a:cxn ang="0">
                  <a:pos x="116" y="828"/>
                </a:cxn>
                <a:cxn ang="0">
                  <a:pos x="114" y="126"/>
                </a:cxn>
              </a:cxnLst>
              <a:rect l="0" t="0" r="r" b="b"/>
              <a:pathLst>
                <a:path w="658" h="1012">
                  <a:moveTo>
                    <a:pt x="17" y="1012"/>
                  </a:moveTo>
                  <a:lnTo>
                    <a:pt x="639" y="1012"/>
                  </a:lnTo>
                  <a:lnTo>
                    <a:pt x="639" y="1012"/>
                  </a:lnTo>
                  <a:lnTo>
                    <a:pt x="647" y="1012"/>
                  </a:lnTo>
                  <a:lnTo>
                    <a:pt x="653" y="1007"/>
                  </a:lnTo>
                  <a:lnTo>
                    <a:pt x="656" y="1002"/>
                  </a:lnTo>
                  <a:lnTo>
                    <a:pt x="658" y="995"/>
                  </a:lnTo>
                  <a:lnTo>
                    <a:pt x="658" y="103"/>
                  </a:lnTo>
                  <a:lnTo>
                    <a:pt x="658" y="103"/>
                  </a:lnTo>
                  <a:lnTo>
                    <a:pt x="658" y="93"/>
                  </a:lnTo>
                  <a:lnTo>
                    <a:pt x="656" y="82"/>
                  </a:lnTo>
                  <a:lnTo>
                    <a:pt x="653" y="72"/>
                  </a:lnTo>
                  <a:lnTo>
                    <a:pt x="649" y="64"/>
                  </a:lnTo>
                  <a:lnTo>
                    <a:pt x="641" y="45"/>
                  </a:lnTo>
                  <a:lnTo>
                    <a:pt x="627" y="30"/>
                  </a:lnTo>
                  <a:lnTo>
                    <a:pt x="612" y="18"/>
                  </a:lnTo>
                  <a:lnTo>
                    <a:pt x="595" y="8"/>
                  </a:lnTo>
                  <a:lnTo>
                    <a:pt x="585" y="5"/>
                  </a:lnTo>
                  <a:lnTo>
                    <a:pt x="575" y="1"/>
                  </a:lnTo>
                  <a:lnTo>
                    <a:pt x="565" y="0"/>
                  </a:lnTo>
                  <a:lnTo>
                    <a:pt x="555" y="0"/>
                  </a:lnTo>
                  <a:lnTo>
                    <a:pt x="103" y="0"/>
                  </a:lnTo>
                  <a:lnTo>
                    <a:pt x="103" y="0"/>
                  </a:lnTo>
                  <a:lnTo>
                    <a:pt x="93" y="0"/>
                  </a:lnTo>
                  <a:lnTo>
                    <a:pt x="82" y="1"/>
                  </a:lnTo>
                  <a:lnTo>
                    <a:pt x="72" y="5"/>
                  </a:lnTo>
                  <a:lnTo>
                    <a:pt x="62" y="8"/>
                  </a:lnTo>
                  <a:lnTo>
                    <a:pt x="45" y="18"/>
                  </a:lnTo>
                  <a:lnTo>
                    <a:pt x="30" y="30"/>
                  </a:lnTo>
                  <a:lnTo>
                    <a:pt x="17" y="45"/>
                  </a:lnTo>
                  <a:lnTo>
                    <a:pt x="7" y="64"/>
                  </a:lnTo>
                  <a:lnTo>
                    <a:pt x="3" y="72"/>
                  </a:lnTo>
                  <a:lnTo>
                    <a:pt x="1" y="82"/>
                  </a:lnTo>
                  <a:lnTo>
                    <a:pt x="0" y="93"/>
                  </a:lnTo>
                  <a:lnTo>
                    <a:pt x="0" y="103"/>
                  </a:lnTo>
                  <a:lnTo>
                    <a:pt x="0" y="995"/>
                  </a:lnTo>
                  <a:lnTo>
                    <a:pt x="0" y="995"/>
                  </a:lnTo>
                  <a:lnTo>
                    <a:pt x="1" y="1002"/>
                  </a:lnTo>
                  <a:lnTo>
                    <a:pt x="5" y="1007"/>
                  </a:lnTo>
                  <a:lnTo>
                    <a:pt x="10" y="1012"/>
                  </a:lnTo>
                  <a:lnTo>
                    <a:pt x="17" y="1012"/>
                  </a:lnTo>
                  <a:lnTo>
                    <a:pt x="17" y="1012"/>
                  </a:lnTo>
                  <a:close/>
                  <a:moveTo>
                    <a:pt x="361" y="926"/>
                  </a:moveTo>
                  <a:lnTo>
                    <a:pt x="361" y="926"/>
                  </a:lnTo>
                  <a:lnTo>
                    <a:pt x="359" y="933"/>
                  </a:lnTo>
                  <a:lnTo>
                    <a:pt x="356" y="939"/>
                  </a:lnTo>
                  <a:lnTo>
                    <a:pt x="351" y="943"/>
                  </a:lnTo>
                  <a:lnTo>
                    <a:pt x="342" y="945"/>
                  </a:lnTo>
                  <a:lnTo>
                    <a:pt x="314" y="945"/>
                  </a:lnTo>
                  <a:lnTo>
                    <a:pt x="314" y="945"/>
                  </a:lnTo>
                  <a:lnTo>
                    <a:pt x="307" y="943"/>
                  </a:lnTo>
                  <a:lnTo>
                    <a:pt x="302" y="939"/>
                  </a:lnTo>
                  <a:lnTo>
                    <a:pt x="297" y="933"/>
                  </a:lnTo>
                  <a:lnTo>
                    <a:pt x="297" y="926"/>
                  </a:lnTo>
                  <a:lnTo>
                    <a:pt x="297" y="911"/>
                  </a:lnTo>
                  <a:lnTo>
                    <a:pt x="297" y="911"/>
                  </a:lnTo>
                  <a:lnTo>
                    <a:pt x="297" y="904"/>
                  </a:lnTo>
                  <a:lnTo>
                    <a:pt x="302" y="897"/>
                  </a:lnTo>
                  <a:lnTo>
                    <a:pt x="307" y="894"/>
                  </a:lnTo>
                  <a:lnTo>
                    <a:pt x="314" y="892"/>
                  </a:lnTo>
                  <a:lnTo>
                    <a:pt x="342" y="892"/>
                  </a:lnTo>
                  <a:lnTo>
                    <a:pt x="342" y="892"/>
                  </a:lnTo>
                  <a:lnTo>
                    <a:pt x="351" y="894"/>
                  </a:lnTo>
                  <a:lnTo>
                    <a:pt x="356" y="897"/>
                  </a:lnTo>
                  <a:lnTo>
                    <a:pt x="359" y="904"/>
                  </a:lnTo>
                  <a:lnTo>
                    <a:pt x="361" y="911"/>
                  </a:lnTo>
                  <a:lnTo>
                    <a:pt x="361" y="926"/>
                  </a:lnTo>
                  <a:close/>
                  <a:moveTo>
                    <a:pt x="114" y="126"/>
                  </a:moveTo>
                  <a:lnTo>
                    <a:pt x="114" y="126"/>
                  </a:lnTo>
                  <a:lnTo>
                    <a:pt x="116" y="120"/>
                  </a:lnTo>
                  <a:lnTo>
                    <a:pt x="120" y="113"/>
                  </a:lnTo>
                  <a:lnTo>
                    <a:pt x="126" y="109"/>
                  </a:lnTo>
                  <a:lnTo>
                    <a:pt x="133" y="108"/>
                  </a:lnTo>
                  <a:lnTo>
                    <a:pt x="524" y="108"/>
                  </a:lnTo>
                  <a:lnTo>
                    <a:pt x="524" y="108"/>
                  </a:lnTo>
                  <a:lnTo>
                    <a:pt x="531" y="109"/>
                  </a:lnTo>
                  <a:lnTo>
                    <a:pt x="538" y="113"/>
                  </a:lnTo>
                  <a:lnTo>
                    <a:pt x="541" y="120"/>
                  </a:lnTo>
                  <a:lnTo>
                    <a:pt x="543" y="126"/>
                  </a:lnTo>
                  <a:lnTo>
                    <a:pt x="543" y="821"/>
                  </a:lnTo>
                  <a:lnTo>
                    <a:pt x="543" y="821"/>
                  </a:lnTo>
                  <a:lnTo>
                    <a:pt x="541" y="828"/>
                  </a:lnTo>
                  <a:lnTo>
                    <a:pt x="538" y="835"/>
                  </a:lnTo>
                  <a:lnTo>
                    <a:pt x="531" y="838"/>
                  </a:lnTo>
                  <a:lnTo>
                    <a:pt x="524" y="840"/>
                  </a:lnTo>
                  <a:lnTo>
                    <a:pt x="133" y="840"/>
                  </a:lnTo>
                  <a:lnTo>
                    <a:pt x="133" y="840"/>
                  </a:lnTo>
                  <a:lnTo>
                    <a:pt x="126" y="838"/>
                  </a:lnTo>
                  <a:lnTo>
                    <a:pt x="120" y="835"/>
                  </a:lnTo>
                  <a:lnTo>
                    <a:pt x="116" y="828"/>
                  </a:lnTo>
                  <a:lnTo>
                    <a:pt x="114" y="821"/>
                  </a:lnTo>
                  <a:lnTo>
                    <a:pt x="114" y="12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85" name="矩形 84"/>
          <p:cNvSpPr/>
          <p:nvPr/>
        </p:nvSpPr>
        <p:spPr>
          <a:xfrm>
            <a:off x="9648689" y="4954212"/>
            <a:ext cx="753732" cy="276999"/>
          </a:xfrm>
          <a:prstGeom prst="rect">
            <a:avLst/>
          </a:prstGeom>
        </p:spPr>
        <p:txBody>
          <a:bodyPr wrap="none">
            <a:spAutoFit/>
          </a:bodyPr>
          <a:lstStyle/>
          <a:p>
            <a:pPr algn="ctr" fontAlgn="ctr"/>
            <a:r>
              <a:rPr lang="en-US" sz="1200" dirty="0" smtClean="0">
                <a:latin typeface="Huawei Sans" panose="020C0503030203020204" pitchFamily="34" charset="0"/>
              </a:rPr>
              <a:t>Mobility</a:t>
            </a:r>
            <a:endPar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6" name="组合 5"/>
          <p:cNvGrpSpPr/>
          <p:nvPr/>
        </p:nvGrpSpPr>
        <p:grpSpPr>
          <a:xfrm>
            <a:off x="7929642" y="2227463"/>
            <a:ext cx="1719047" cy="1204502"/>
            <a:chOff x="1229330" y="2409763"/>
            <a:chExt cx="1719047" cy="1204502"/>
          </a:xfrm>
        </p:grpSpPr>
        <p:sp>
          <p:nvSpPr>
            <p:cNvPr id="58" name="矩形 57"/>
            <p:cNvSpPr/>
            <p:nvPr/>
          </p:nvSpPr>
          <p:spPr>
            <a:xfrm rot="10800000" flipV="1">
              <a:off x="1268267" y="3026859"/>
              <a:ext cx="453041" cy="28155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buNone/>
              </a:pPr>
              <a:endParaRPr lang="en-US" altLang="zh-CN" sz="36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9" name="矩形 58"/>
            <p:cNvSpPr/>
            <p:nvPr/>
          </p:nvSpPr>
          <p:spPr>
            <a:xfrm rot="10800000">
              <a:off x="2441378" y="2409763"/>
              <a:ext cx="453041" cy="89271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buNone/>
              </a:pPr>
              <a:endParaRPr lang="en-US" altLang="zh-CN" sz="36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60" name="直接连接符 59"/>
            <p:cNvCxnSpPr/>
            <p:nvPr/>
          </p:nvCxnSpPr>
          <p:spPr>
            <a:xfrm>
              <a:off x="1268998" y="3300421"/>
              <a:ext cx="1625421"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1" name="TextBox 32"/>
            <p:cNvSpPr txBox="1"/>
            <p:nvPr/>
          </p:nvSpPr>
          <p:spPr>
            <a:xfrm>
              <a:off x="1229330" y="3337266"/>
              <a:ext cx="530915" cy="276999"/>
            </a:xfrm>
            <a:prstGeom prst="rect">
              <a:avLst/>
            </a:prstGeom>
            <a:noFill/>
          </p:spPr>
          <p:txBody>
            <a:bodyPr wrap="none" rtlCol="0">
              <a:spAutoFit/>
            </a:bodyPr>
            <a:lstStyle/>
            <a:p>
              <a:pPr algn="ctr" fontAlgn="ctr">
                <a:buNone/>
              </a:pPr>
              <a:r>
                <a:rPr lang="en-US" sz="1200" dirty="0" smtClean="0">
                  <a:latin typeface="Huawei Sans" panose="020C0503030203020204" pitchFamily="34" charset="0"/>
                </a:rPr>
                <a:t>2016</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2" name="TextBox 33"/>
            <p:cNvSpPr txBox="1"/>
            <p:nvPr/>
          </p:nvSpPr>
          <p:spPr>
            <a:xfrm>
              <a:off x="2417462" y="3337266"/>
              <a:ext cx="530915" cy="276999"/>
            </a:xfrm>
            <a:prstGeom prst="rect">
              <a:avLst/>
            </a:prstGeom>
            <a:noFill/>
          </p:spPr>
          <p:txBody>
            <a:bodyPr wrap="none" rtlCol="0">
              <a:spAutoFit/>
            </a:bodyPr>
            <a:lstStyle/>
            <a:p>
              <a:pPr algn="ctr" fontAlgn="ctr">
                <a:buNone/>
              </a:pPr>
              <a:r>
                <a:rPr lang="en-US" sz="1200" dirty="0" smtClean="0">
                  <a:latin typeface="Huawei Sans" panose="020C0503030203020204" pitchFamily="34" charset="0"/>
                </a:rPr>
                <a:t>2020</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TextBox 34"/>
            <p:cNvSpPr txBox="1"/>
            <p:nvPr/>
          </p:nvSpPr>
          <p:spPr>
            <a:xfrm>
              <a:off x="1268998" y="3034272"/>
              <a:ext cx="451579" cy="257369"/>
            </a:xfrm>
            <a:prstGeom prst="rect">
              <a:avLst/>
            </a:prstGeom>
            <a:noFill/>
          </p:spPr>
          <p:txBody>
            <a:bodyPr wrap="none" lIns="72000" tIns="36000" rIns="72000" bIns="36000" rtlCol="0">
              <a:noAutofit/>
            </a:bodyPr>
            <a:lstStyle/>
            <a:p>
              <a:pPr algn="ctr" fontAlgn="ctr">
                <a:buNone/>
              </a:pPr>
              <a:r>
                <a:rPr lang="en-US" sz="1200" dirty="0" smtClean="0">
                  <a:solidFill>
                    <a:schemeClr val="bg1"/>
                  </a:solidFill>
                  <a:latin typeface="Huawei Sans" panose="020C0503030203020204" pitchFamily="34" charset="0"/>
                </a:rPr>
                <a:t>20%</a:t>
              </a:r>
              <a:endParaRPr lang="en-US" altLang="zh-CN"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4" name="TextBox 35"/>
            <p:cNvSpPr txBox="1"/>
            <p:nvPr/>
          </p:nvSpPr>
          <p:spPr>
            <a:xfrm>
              <a:off x="2457128" y="2709904"/>
              <a:ext cx="451579" cy="257369"/>
            </a:xfrm>
            <a:prstGeom prst="rect">
              <a:avLst/>
            </a:prstGeom>
            <a:noFill/>
          </p:spPr>
          <p:txBody>
            <a:bodyPr wrap="none" lIns="72000" tIns="36000" rIns="72000" bIns="36000" rtlCol="0">
              <a:noAutofit/>
            </a:bodyPr>
            <a:lstStyle/>
            <a:p>
              <a:pPr algn="ctr" fontAlgn="ctr">
                <a:buNone/>
              </a:pPr>
              <a:r>
                <a:rPr lang="en-US" sz="1200" dirty="0" smtClean="0">
                  <a:solidFill>
                    <a:schemeClr val="bg1"/>
                  </a:solidFill>
                  <a:latin typeface="Huawei Sans" panose="020C0503030203020204" pitchFamily="34" charset="0"/>
                </a:rPr>
                <a:t>80%</a:t>
              </a:r>
              <a:endParaRPr lang="en-US" altLang="zh-CN"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8" name="Freeform 222"/>
            <p:cNvSpPr/>
            <p:nvPr/>
          </p:nvSpPr>
          <p:spPr>
            <a:xfrm rot="10800000" flipH="1">
              <a:off x="1801709" y="2836333"/>
              <a:ext cx="559266" cy="369204"/>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23000">
                  <a:schemeClr val="accent1">
                    <a:lumMod val="5000"/>
                    <a:lumOff val="95000"/>
                    <a:alpha val="0"/>
                  </a:schemeClr>
                </a:gs>
                <a:gs pos="100000">
                  <a:srgbClr val="FFCC66"/>
                </a:gs>
              </a:gsLst>
              <a:lin ang="2700000" scaled="1"/>
              <a:tileRect/>
            </a:gradFill>
            <a:ln>
              <a:gradFill flip="none" rotWithShape="1">
                <a:gsLst>
                  <a:gs pos="0">
                    <a:schemeClr val="accent1">
                      <a:lumMod val="0"/>
                      <a:lumOff val="100000"/>
                      <a:alpha val="0"/>
                    </a:schemeClr>
                  </a:gs>
                  <a:gs pos="86000">
                    <a:srgbClr val="FF9933"/>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89" name="组合 88"/>
          <p:cNvGrpSpPr/>
          <p:nvPr/>
        </p:nvGrpSpPr>
        <p:grpSpPr>
          <a:xfrm>
            <a:off x="994201" y="3795370"/>
            <a:ext cx="1133075" cy="856569"/>
            <a:chOff x="2417847" y="2883350"/>
            <a:chExt cx="1486008" cy="1127226"/>
          </a:xfrm>
        </p:grpSpPr>
        <p:sp>
          <p:nvSpPr>
            <p:cNvPr id="90" name="Freeform 159"/>
            <p:cNvSpPr/>
            <p:nvPr/>
          </p:nvSpPr>
          <p:spPr>
            <a:xfrm flipH="1">
              <a:off x="2417847" y="2883350"/>
              <a:ext cx="1486008" cy="7767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1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Freeform 186"/>
            <p:cNvSpPr>
              <a:spLocks noEditPoints="1"/>
            </p:cNvSpPr>
            <p:nvPr/>
          </p:nvSpPr>
          <p:spPr bwMode="auto">
            <a:xfrm>
              <a:off x="2576993" y="3171759"/>
              <a:ext cx="460303" cy="461612"/>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fontAlgn="ctr">
                <a:defRPr/>
              </a:pPr>
              <a:endParaRPr lang="en-US" altLang="zh-CN" sz="16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2" name="Picture 12" descr="E:\2016.01\1.12 扁平化图标\蓝色\AR-蓝色最新-40.png">
              <a:extLst>
                <a:ext uri="{FF2B5EF4-FFF2-40B4-BE49-F238E27FC236}">
                  <a16:creationId xmlns="" xmlns:a16="http://schemas.microsoft.com/office/drawing/2014/main" id="{1D8E071F-501D-48FF-8ED1-076998A80BB3}"/>
                </a:ext>
              </a:extLst>
            </p:cNvPr>
            <p:cNvPicPr>
              <a:picLocks noChangeArrowheads="1"/>
            </p:cNvPicPr>
            <p:nvPr/>
          </p:nvPicPr>
          <p:blipFill>
            <a:blip r:embed="rId5" cstate="print"/>
            <a:srcRect/>
            <a:stretch>
              <a:fillRect/>
            </a:stretch>
          </p:blipFill>
          <p:spPr bwMode="auto">
            <a:xfrm>
              <a:off x="3432720" y="3247897"/>
              <a:ext cx="471135" cy="385474"/>
            </a:xfrm>
            <a:prstGeom prst="rect">
              <a:avLst/>
            </a:prstGeom>
            <a:noFill/>
          </p:spPr>
        </p:pic>
        <p:sp>
          <p:nvSpPr>
            <p:cNvPr id="93" name="矩形 92"/>
            <p:cNvSpPr/>
            <p:nvPr/>
          </p:nvSpPr>
          <p:spPr>
            <a:xfrm>
              <a:off x="2888981" y="3646052"/>
              <a:ext cx="553328" cy="364524"/>
            </a:xfrm>
            <a:prstGeom prst="rect">
              <a:avLst/>
            </a:prstGeom>
          </p:spPr>
          <p:txBody>
            <a:bodyPr wrap="none">
              <a:spAutoFit/>
            </a:bodyPr>
            <a:lstStyle/>
            <a:p>
              <a:pPr fontAlgn="ctr"/>
              <a:r>
                <a:rPr lang="en-US" sz="1200" dirty="0" smtClean="0">
                  <a:solidFill>
                    <a:schemeClr val="bg1">
                      <a:lumMod val="50000"/>
                    </a:schemeClr>
                  </a:solidFill>
                  <a:latin typeface="Huawei Sans" panose="020C0503030203020204" pitchFamily="34" charset="0"/>
                </a:rPr>
                <a:t>HQ</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4" name="组合 103"/>
          <p:cNvGrpSpPr/>
          <p:nvPr/>
        </p:nvGrpSpPr>
        <p:grpSpPr>
          <a:xfrm>
            <a:off x="4340825" y="3177944"/>
            <a:ext cx="1133075" cy="590268"/>
            <a:chOff x="10011190" y="3717498"/>
            <a:chExt cx="1486008" cy="776779"/>
          </a:xfrm>
        </p:grpSpPr>
        <p:sp>
          <p:nvSpPr>
            <p:cNvPr id="105" name="Freeform 159"/>
            <p:cNvSpPr/>
            <p:nvPr/>
          </p:nvSpPr>
          <p:spPr>
            <a:xfrm flipH="1">
              <a:off x="10011190" y="3717498"/>
              <a:ext cx="1486008" cy="7767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1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rrowheads="1"/>
            </p:cNvPicPr>
            <p:nvPr/>
          </p:nvPicPr>
          <p:blipFill>
            <a:blip r:embed="rId5" cstate="print"/>
            <a:srcRect/>
            <a:stretch>
              <a:fillRect/>
            </a:stretch>
          </p:blipFill>
          <p:spPr bwMode="auto">
            <a:xfrm>
              <a:off x="10161296" y="4065215"/>
              <a:ext cx="471135" cy="385474"/>
            </a:xfrm>
            <a:prstGeom prst="rect">
              <a:avLst/>
            </a:prstGeom>
            <a:noFill/>
          </p:spPr>
        </p:pic>
        <p:grpSp>
          <p:nvGrpSpPr>
            <p:cNvPr id="107" name="组合 262"/>
            <p:cNvGrpSpPr/>
            <p:nvPr/>
          </p:nvGrpSpPr>
          <p:grpSpPr>
            <a:xfrm>
              <a:off x="11027855" y="3976264"/>
              <a:ext cx="394083" cy="480502"/>
              <a:chOff x="6378575" y="2882900"/>
              <a:chExt cx="858950" cy="865188"/>
            </a:xfrm>
            <a:solidFill>
              <a:schemeClr val="bg1">
                <a:lumMod val="50000"/>
              </a:schemeClr>
            </a:solidFill>
          </p:grpSpPr>
          <p:sp>
            <p:nvSpPr>
              <p:cNvPr id="109" name="Freeform 11"/>
              <p:cNvSpPr>
                <a:spLocks/>
              </p:cNvSpPr>
              <p:nvPr/>
            </p:nvSpPr>
            <p:spPr bwMode="auto">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sz="16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Freeform 12"/>
              <p:cNvSpPr>
                <a:spLocks/>
              </p:cNvSpPr>
              <p:nvPr/>
            </p:nvSpPr>
            <p:spPr bwMode="auto">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sz="16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Freeform 13"/>
              <p:cNvSpPr>
                <a:spLocks noEditPoints="1"/>
              </p:cNvSpPr>
              <p:nvPr/>
            </p:nvSpPr>
            <p:spPr bwMode="auto">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sz="16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Freeform 14"/>
              <p:cNvSpPr>
                <a:spLocks noEditPoints="1"/>
              </p:cNvSpPr>
              <p:nvPr/>
            </p:nvSpPr>
            <p:spPr bwMode="auto">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sz="16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08" name="矩形 107"/>
            <p:cNvSpPr/>
            <p:nvPr/>
          </p:nvSpPr>
          <p:spPr>
            <a:xfrm>
              <a:off x="10210937" y="3730477"/>
              <a:ext cx="1055781" cy="364524"/>
            </a:xfrm>
            <a:prstGeom prst="rect">
              <a:avLst/>
            </a:prstGeom>
          </p:spPr>
          <p:txBody>
            <a:bodyPr wrap="none">
              <a:spAutoFit/>
            </a:bodyPr>
            <a:lstStyle/>
            <a:p>
              <a:pPr algn="ctr" fontAlgn="ctr"/>
              <a:r>
                <a:rPr lang="en-US" sz="1200" dirty="0" smtClean="0">
                  <a:solidFill>
                    <a:schemeClr val="bg1">
                      <a:lumMod val="50000"/>
                    </a:schemeClr>
                  </a:solidFill>
                  <a:latin typeface="Huawei Sans" panose="020C0503030203020204" pitchFamily="34" charset="0"/>
                </a:rPr>
                <a:t>Branch 1</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17" name="任意多边形 116"/>
          <p:cNvSpPr>
            <a:spLocks/>
          </p:cNvSpPr>
          <p:nvPr/>
        </p:nvSpPr>
        <p:spPr>
          <a:xfrm>
            <a:off x="2565812" y="3403185"/>
            <a:ext cx="1462364" cy="73005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altLang="zh-CN" sz="1200" dirty="0">
              <a:solidFill>
                <a:schemeClr val="bg1">
                  <a:lumMod val="6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18" name="组合 117"/>
          <p:cNvGrpSpPr/>
          <p:nvPr/>
        </p:nvGrpSpPr>
        <p:grpSpPr>
          <a:xfrm>
            <a:off x="4340832" y="4701053"/>
            <a:ext cx="1133076" cy="592319"/>
            <a:chOff x="10011190" y="3714799"/>
            <a:chExt cx="1486008" cy="779478"/>
          </a:xfrm>
        </p:grpSpPr>
        <p:sp>
          <p:nvSpPr>
            <p:cNvPr id="119" name="Freeform 159"/>
            <p:cNvSpPr/>
            <p:nvPr/>
          </p:nvSpPr>
          <p:spPr>
            <a:xfrm flipH="1">
              <a:off x="10011190" y="3717498"/>
              <a:ext cx="1486008" cy="7767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1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rrowheads="1"/>
            </p:cNvPicPr>
            <p:nvPr/>
          </p:nvPicPr>
          <p:blipFill>
            <a:blip r:embed="rId5" cstate="print"/>
            <a:srcRect/>
            <a:stretch>
              <a:fillRect/>
            </a:stretch>
          </p:blipFill>
          <p:spPr bwMode="auto">
            <a:xfrm>
              <a:off x="10161296" y="4065215"/>
              <a:ext cx="471135" cy="385474"/>
            </a:xfrm>
            <a:prstGeom prst="rect">
              <a:avLst/>
            </a:prstGeom>
            <a:noFill/>
          </p:spPr>
        </p:pic>
        <p:grpSp>
          <p:nvGrpSpPr>
            <p:cNvPr id="121" name="组合 262"/>
            <p:cNvGrpSpPr/>
            <p:nvPr/>
          </p:nvGrpSpPr>
          <p:grpSpPr>
            <a:xfrm>
              <a:off x="11027855" y="3976264"/>
              <a:ext cx="394083" cy="480502"/>
              <a:chOff x="6378575" y="2882900"/>
              <a:chExt cx="858950" cy="865188"/>
            </a:xfrm>
            <a:solidFill>
              <a:schemeClr val="bg1">
                <a:lumMod val="50000"/>
              </a:schemeClr>
            </a:solidFill>
          </p:grpSpPr>
          <p:sp>
            <p:nvSpPr>
              <p:cNvPr id="123" name="Freeform 11"/>
              <p:cNvSpPr>
                <a:spLocks/>
              </p:cNvSpPr>
              <p:nvPr/>
            </p:nvSpPr>
            <p:spPr bwMode="auto">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sz="16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Freeform 12"/>
              <p:cNvSpPr>
                <a:spLocks/>
              </p:cNvSpPr>
              <p:nvPr/>
            </p:nvSpPr>
            <p:spPr bwMode="auto">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sz="16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Freeform 13"/>
              <p:cNvSpPr>
                <a:spLocks noEditPoints="1"/>
              </p:cNvSpPr>
              <p:nvPr/>
            </p:nvSpPr>
            <p:spPr bwMode="auto">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sz="16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Freeform 14"/>
              <p:cNvSpPr>
                <a:spLocks noEditPoints="1"/>
              </p:cNvSpPr>
              <p:nvPr/>
            </p:nvSpPr>
            <p:spPr bwMode="auto">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sz="16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22" name="矩形 121"/>
            <p:cNvSpPr/>
            <p:nvPr/>
          </p:nvSpPr>
          <p:spPr>
            <a:xfrm>
              <a:off x="10215478" y="3714799"/>
              <a:ext cx="1055780" cy="364524"/>
            </a:xfrm>
            <a:prstGeom prst="rect">
              <a:avLst/>
            </a:prstGeom>
          </p:spPr>
          <p:txBody>
            <a:bodyPr wrap="none">
              <a:spAutoFit/>
            </a:bodyPr>
            <a:lstStyle/>
            <a:p>
              <a:pPr algn="ctr" fontAlgn="ctr"/>
              <a:r>
                <a:rPr lang="en-US" sz="1200" dirty="0" smtClean="0">
                  <a:solidFill>
                    <a:schemeClr val="bg1">
                      <a:lumMod val="50000"/>
                    </a:schemeClr>
                  </a:solidFill>
                  <a:latin typeface="Huawei Sans" panose="020C0503030203020204" pitchFamily="34" charset="0"/>
                </a:rPr>
                <a:t>Branch 2</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28" name="TextBox 46"/>
          <p:cNvSpPr txBox="1"/>
          <p:nvPr/>
        </p:nvSpPr>
        <p:spPr>
          <a:xfrm>
            <a:off x="6264627" y="3462434"/>
            <a:ext cx="1087157" cy="307777"/>
          </a:xfrm>
          <a:prstGeom prst="rect">
            <a:avLst/>
          </a:prstGeom>
          <a:noFill/>
        </p:spPr>
        <p:txBody>
          <a:bodyPr wrap="none" rtlCol="0">
            <a:spAutoFit/>
          </a:bodyPr>
          <a:lstStyle/>
          <a:p>
            <a:pPr algn="ctr" fontAlgn="ctr"/>
            <a:r>
              <a:rPr lang="en-US" sz="1400" b="1" dirty="0" smtClean="0">
                <a:solidFill>
                  <a:schemeClr val="bg1"/>
                </a:solidFill>
                <a:latin typeface="Huawei Sans" panose="020C0503030203020204" pitchFamily="34" charset="0"/>
              </a:rPr>
              <a:t>MPLS VPN</a:t>
            </a:r>
            <a:endParaRPr lang="en-US" altLang="zh-CN" sz="14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77" name="直接箭头连接符 176"/>
          <p:cNvCxnSpPr/>
          <p:nvPr/>
        </p:nvCxnSpPr>
        <p:spPr>
          <a:xfrm>
            <a:off x="1009162" y="5293372"/>
            <a:ext cx="344277" cy="0"/>
          </a:xfrm>
          <a:prstGeom prst="straightConnector1">
            <a:avLst/>
          </a:prstGeom>
          <a:noFill/>
          <a:ln w="38100">
            <a:solidFill>
              <a:srgbClr val="EBB3CC">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cxnSp>
      <p:sp>
        <p:nvSpPr>
          <p:cNvPr id="178" name="文本框 177"/>
          <p:cNvSpPr txBox="1"/>
          <p:nvPr/>
        </p:nvSpPr>
        <p:spPr>
          <a:xfrm>
            <a:off x="1323039" y="5154873"/>
            <a:ext cx="2042547" cy="261610"/>
          </a:xfrm>
          <a:prstGeom prst="rect">
            <a:avLst/>
          </a:prstGeom>
          <a:noFill/>
        </p:spPr>
        <p:txBody>
          <a:bodyPr wrap="none" rtlCol="0">
            <a:spAutoFit/>
          </a:bodyPr>
          <a:lstStyle/>
          <a:p>
            <a:pPr fontAlgn="ctr"/>
            <a:r>
              <a:rPr lang="en-US" sz="1100" dirty="0" smtClean="0">
                <a:latin typeface="Huawei Sans" panose="020C0503030203020204" pitchFamily="34" charset="0"/>
              </a:rPr>
              <a:t>GRE/IPsec VPN or MPLS VPN</a:t>
            </a:r>
            <a:endParaRPr lang="en-US" altLang="zh-CN" sz="1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38" name="组合 37"/>
          <p:cNvGrpSpPr/>
          <p:nvPr/>
        </p:nvGrpSpPr>
        <p:grpSpPr>
          <a:xfrm>
            <a:off x="1583833" y="1677083"/>
            <a:ext cx="1133075" cy="693477"/>
            <a:chOff x="1790609" y="1867583"/>
            <a:chExt cx="1133075" cy="693477"/>
          </a:xfrm>
        </p:grpSpPr>
        <p:sp>
          <p:nvSpPr>
            <p:cNvPr id="144" name="Freeform 159"/>
            <p:cNvSpPr/>
            <p:nvPr/>
          </p:nvSpPr>
          <p:spPr>
            <a:xfrm flipH="1">
              <a:off x="1790609" y="1970792"/>
              <a:ext cx="1133075" cy="59026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1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46" name="组合 262"/>
            <p:cNvGrpSpPr/>
            <p:nvPr/>
          </p:nvGrpSpPr>
          <p:grpSpPr>
            <a:xfrm>
              <a:off x="2565812" y="2167426"/>
              <a:ext cx="300487" cy="365130"/>
              <a:chOff x="6378575" y="2882900"/>
              <a:chExt cx="858950" cy="865188"/>
            </a:xfrm>
            <a:solidFill>
              <a:schemeClr val="bg1">
                <a:lumMod val="50000"/>
              </a:schemeClr>
            </a:solidFill>
          </p:grpSpPr>
          <p:sp>
            <p:nvSpPr>
              <p:cNvPr id="148" name="Freeform 11"/>
              <p:cNvSpPr>
                <a:spLocks/>
              </p:cNvSpPr>
              <p:nvPr/>
            </p:nvSpPr>
            <p:spPr bwMode="auto">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sz="16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Freeform 12"/>
              <p:cNvSpPr>
                <a:spLocks/>
              </p:cNvSpPr>
              <p:nvPr/>
            </p:nvSpPr>
            <p:spPr bwMode="auto">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sz="16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Freeform 13"/>
              <p:cNvSpPr>
                <a:spLocks noEditPoints="1"/>
              </p:cNvSpPr>
              <p:nvPr/>
            </p:nvSpPr>
            <p:spPr bwMode="auto">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sz="16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Freeform 14"/>
              <p:cNvSpPr>
                <a:spLocks noEditPoints="1"/>
              </p:cNvSpPr>
              <p:nvPr/>
            </p:nvSpPr>
            <p:spPr bwMode="auto">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sz="16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47" name="矩形 146"/>
            <p:cNvSpPr/>
            <p:nvPr/>
          </p:nvSpPr>
          <p:spPr>
            <a:xfrm>
              <a:off x="2132957" y="2009255"/>
              <a:ext cx="478016" cy="276999"/>
            </a:xfrm>
            <a:prstGeom prst="rect">
              <a:avLst/>
            </a:prstGeom>
          </p:spPr>
          <p:txBody>
            <a:bodyPr wrap="none">
              <a:spAutoFit/>
            </a:bodyPr>
            <a:lstStyle/>
            <a:p>
              <a:pPr fontAlgn="ctr"/>
              <a:r>
                <a:rPr lang="en-US" sz="1200" dirty="0" smtClean="0">
                  <a:solidFill>
                    <a:schemeClr val="bg1">
                      <a:lumMod val="50000"/>
                    </a:schemeClr>
                  </a:solidFill>
                  <a:latin typeface="Huawei Sans" panose="020C0503030203020204" pitchFamily="34" charset="0"/>
                </a:rPr>
                <a:t>DC1</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6" name="组合 35"/>
            <p:cNvGrpSpPr/>
            <p:nvPr/>
          </p:nvGrpSpPr>
          <p:grpSpPr>
            <a:xfrm>
              <a:off x="1826608" y="1867583"/>
              <a:ext cx="312016" cy="599685"/>
              <a:chOff x="6490718" y="2417072"/>
              <a:chExt cx="496850" cy="821976"/>
            </a:xfrm>
          </p:grpSpPr>
          <p:pic>
            <p:nvPicPr>
              <p:cNvPr id="179" name="图片 178" descr="VS4.png"/>
              <p:cNvPicPr>
                <a:picLocks noChangeAspect="1"/>
              </p:cNvPicPr>
              <p:nvPr/>
            </p:nvPicPr>
            <p:blipFill>
              <a:blip r:embed="rId6" cstate="print"/>
              <a:stretch>
                <a:fillRect/>
              </a:stretch>
            </p:blipFill>
            <p:spPr>
              <a:xfrm>
                <a:off x="6491387" y="3070883"/>
                <a:ext cx="489873" cy="168165"/>
              </a:xfrm>
              <a:prstGeom prst="rect">
                <a:avLst/>
              </a:prstGeom>
            </p:spPr>
          </p:pic>
          <p:pic>
            <p:nvPicPr>
              <p:cNvPr id="180" name="图片 179" descr="VS3.png"/>
              <p:cNvPicPr>
                <a:picLocks noChangeAspect="1"/>
              </p:cNvPicPr>
              <p:nvPr/>
            </p:nvPicPr>
            <p:blipFill>
              <a:blip r:embed="rId7" cstate="print"/>
              <a:stretch>
                <a:fillRect/>
              </a:stretch>
            </p:blipFill>
            <p:spPr>
              <a:xfrm>
                <a:off x="6497695" y="2848592"/>
                <a:ext cx="489873" cy="168165"/>
              </a:xfrm>
              <a:prstGeom prst="rect">
                <a:avLst/>
              </a:prstGeom>
            </p:spPr>
          </p:pic>
          <p:pic>
            <p:nvPicPr>
              <p:cNvPr id="181" name="图片 180" descr="VS2.png"/>
              <p:cNvPicPr>
                <a:picLocks noChangeAspect="1"/>
              </p:cNvPicPr>
              <p:nvPr/>
            </p:nvPicPr>
            <p:blipFill>
              <a:blip r:embed="rId8" cstate="print"/>
              <a:stretch>
                <a:fillRect/>
              </a:stretch>
            </p:blipFill>
            <p:spPr>
              <a:xfrm>
                <a:off x="6490941" y="2619769"/>
                <a:ext cx="489873" cy="168165"/>
              </a:xfrm>
              <a:prstGeom prst="rect">
                <a:avLst/>
              </a:prstGeom>
            </p:spPr>
          </p:pic>
          <p:pic>
            <p:nvPicPr>
              <p:cNvPr id="182" name="图片 181" descr="VS1.png"/>
              <p:cNvPicPr>
                <a:picLocks noChangeAspect="1"/>
              </p:cNvPicPr>
              <p:nvPr/>
            </p:nvPicPr>
            <p:blipFill>
              <a:blip r:embed="rId9" cstate="print"/>
              <a:stretch>
                <a:fillRect/>
              </a:stretch>
            </p:blipFill>
            <p:spPr>
              <a:xfrm>
                <a:off x="6490718" y="2417072"/>
                <a:ext cx="489873" cy="168165"/>
              </a:xfrm>
              <a:prstGeom prst="rect">
                <a:avLst/>
              </a:prstGeom>
            </p:spPr>
          </p:pic>
        </p:grpSp>
      </p:grpSp>
      <p:grpSp>
        <p:nvGrpSpPr>
          <p:cNvPr id="37" name="组合 36"/>
          <p:cNvGrpSpPr/>
          <p:nvPr/>
        </p:nvGrpSpPr>
        <p:grpSpPr>
          <a:xfrm>
            <a:off x="3894929" y="1677083"/>
            <a:ext cx="1133075" cy="693477"/>
            <a:chOff x="3894929" y="1867583"/>
            <a:chExt cx="1133075" cy="693477"/>
          </a:xfrm>
        </p:grpSpPr>
        <p:sp>
          <p:nvSpPr>
            <p:cNvPr id="161" name="Freeform 159"/>
            <p:cNvSpPr/>
            <p:nvPr/>
          </p:nvSpPr>
          <p:spPr>
            <a:xfrm flipH="1">
              <a:off x="3894929" y="1970792"/>
              <a:ext cx="1133075" cy="59026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1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63" name="组合 262"/>
            <p:cNvGrpSpPr/>
            <p:nvPr/>
          </p:nvGrpSpPr>
          <p:grpSpPr>
            <a:xfrm>
              <a:off x="4670132" y="2167426"/>
              <a:ext cx="300487" cy="365130"/>
              <a:chOff x="6378575" y="2882900"/>
              <a:chExt cx="858950" cy="865188"/>
            </a:xfrm>
            <a:solidFill>
              <a:schemeClr val="bg1">
                <a:lumMod val="50000"/>
              </a:schemeClr>
            </a:solidFill>
          </p:grpSpPr>
          <p:sp>
            <p:nvSpPr>
              <p:cNvPr id="173" name="Freeform 11"/>
              <p:cNvSpPr>
                <a:spLocks/>
              </p:cNvSpPr>
              <p:nvPr/>
            </p:nvSpPr>
            <p:spPr bwMode="auto">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sz="16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4" name="Freeform 12"/>
              <p:cNvSpPr>
                <a:spLocks/>
              </p:cNvSpPr>
              <p:nvPr/>
            </p:nvSpPr>
            <p:spPr bwMode="auto">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sz="16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Freeform 13"/>
              <p:cNvSpPr>
                <a:spLocks noEditPoints="1"/>
              </p:cNvSpPr>
              <p:nvPr/>
            </p:nvSpPr>
            <p:spPr bwMode="auto">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sz="16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6" name="Freeform 14"/>
              <p:cNvSpPr>
                <a:spLocks noEditPoints="1"/>
              </p:cNvSpPr>
              <p:nvPr/>
            </p:nvSpPr>
            <p:spPr bwMode="auto">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sz="16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64" name="矩形 163"/>
            <p:cNvSpPr/>
            <p:nvPr/>
          </p:nvSpPr>
          <p:spPr>
            <a:xfrm>
              <a:off x="4237277" y="2009255"/>
              <a:ext cx="478016" cy="276999"/>
            </a:xfrm>
            <a:prstGeom prst="rect">
              <a:avLst/>
            </a:prstGeom>
          </p:spPr>
          <p:txBody>
            <a:bodyPr wrap="none">
              <a:spAutoFit/>
            </a:bodyPr>
            <a:lstStyle/>
            <a:p>
              <a:pPr fontAlgn="ctr"/>
              <a:r>
                <a:rPr lang="en-US" sz="1200" dirty="0" smtClean="0">
                  <a:solidFill>
                    <a:schemeClr val="bg1">
                      <a:lumMod val="50000"/>
                    </a:schemeClr>
                  </a:solidFill>
                  <a:latin typeface="Huawei Sans" panose="020C0503030203020204" pitchFamily="34" charset="0"/>
                </a:rPr>
                <a:t>DC2</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83" name="组合 182"/>
            <p:cNvGrpSpPr/>
            <p:nvPr/>
          </p:nvGrpSpPr>
          <p:grpSpPr>
            <a:xfrm>
              <a:off x="3925261" y="1867583"/>
              <a:ext cx="312016" cy="599685"/>
              <a:chOff x="6490718" y="2417072"/>
              <a:chExt cx="496850" cy="821976"/>
            </a:xfrm>
          </p:grpSpPr>
          <p:pic>
            <p:nvPicPr>
              <p:cNvPr id="184" name="图片 183" descr="VS4.png"/>
              <p:cNvPicPr>
                <a:picLocks noChangeAspect="1"/>
              </p:cNvPicPr>
              <p:nvPr/>
            </p:nvPicPr>
            <p:blipFill>
              <a:blip r:embed="rId6" cstate="print"/>
              <a:stretch>
                <a:fillRect/>
              </a:stretch>
            </p:blipFill>
            <p:spPr>
              <a:xfrm>
                <a:off x="6491387" y="3070883"/>
                <a:ext cx="489873" cy="168165"/>
              </a:xfrm>
              <a:prstGeom prst="rect">
                <a:avLst/>
              </a:prstGeom>
            </p:spPr>
          </p:pic>
          <p:pic>
            <p:nvPicPr>
              <p:cNvPr id="185" name="图片 184" descr="VS3.png"/>
              <p:cNvPicPr>
                <a:picLocks noChangeAspect="1"/>
              </p:cNvPicPr>
              <p:nvPr/>
            </p:nvPicPr>
            <p:blipFill>
              <a:blip r:embed="rId7" cstate="print"/>
              <a:stretch>
                <a:fillRect/>
              </a:stretch>
            </p:blipFill>
            <p:spPr>
              <a:xfrm>
                <a:off x="6497695" y="2848592"/>
                <a:ext cx="489873" cy="168165"/>
              </a:xfrm>
              <a:prstGeom prst="rect">
                <a:avLst/>
              </a:prstGeom>
            </p:spPr>
          </p:pic>
          <p:pic>
            <p:nvPicPr>
              <p:cNvPr id="186" name="图片 185" descr="VS2.png"/>
              <p:cNvPicPr>
                <a:picLocks noChangeAspect="1"/>
              </p:cNvPicPr>
              <p:nvPr/>
            </p:nvPicPr>
            <p:blipFill>
              <a:blip r:embed="rId8" cstate="print"/>
              <a:stretch>
                <a:fillRect/>
              </a:stretch>
            </p:blipFill>
            <p:spPr>
              <a:xfrm>
                <a:off x="6490941" y="2619769"/>
                <a:ext cx="489873" cy="168165"/>
              </a:xfrm>
              <a:prstGeom prst="rect">
                <a:avLst/>
              </a:prstGeom>
            </p:spPr>
          </p:pic>
          <p:pic>
            <p:nvPicPr>
              <p:cNvPr id="187" name="图片 186" descr="VS1.png"/>
              <p:cNvPicPr>
                <a:picLocks noChangeAspect="1"/>
              </p:cNvPicPr>
              <p:nvPr/>
            </p:nvPicPr>
            <p:blipFill>
              <a:blip r:embed="rId9" cstate="print"/>
              <a:stretch>
                <a:fillRect/>
              </a:stretch>
            </p:blipFill>
            <p:spPr>
              <a:xfrm>
                <a:off x="6490718" y="2417072"/>
                <a:ext cx="489873" cy="168165"/>
              </a:xfrm>
              <a:prstGeom prst="rect">
                <a:avLst/>
              </a:prstGeom>
            </p:spPr>
          </p:pic>
        </p:grpSp>
      </p:grpSp>
      <p:cxnSp>
        <p:nvCxnSpPr>
          <p:cNvPr id="221" name="直接连接符 220"/>
          <p:cNvCxnSpPr>
            <a:stCxn id="144" idx="8"/>
            <a:endCxn id="161" idx="21"/>
          </p:cNvCxnSpPr>
          <p:nvPr/>
        </p:nvCxnSpPr>
        <p:spPr>
          <a:xfrm>
            <a:off x="2716908" y="2183383"/>
            <a:ext cx="1178021" cy="0"/>
          </a:xfrm>
          <a:prstGeom prst="line">
            <a:avLst/>
          </a:prstGeom>
          <a:noFill/>
          <a:ln w="38100">
            <a:solidFill>
              <a:srgbClr val="EBB3CC"/>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cxnSp>
      <p:sp>
        <p:nvSpPr>
          <p:cNvPr id="225" name="文本框 224"/>
          <p:cNvSpPr txBox="1"/>
          <p:nvPr/>
        </p:nvSpPr>
        <p:spPr>
          <a:xfrm>
            <a:off x="3121609" y="1922172"/>
            <a:ext cx="413896" cy="261610"/>
          </a:xfrm>
          <a:prstGeom prst="rect">
            <a:avLst/>
          </a:prstGeom>
          <a:noFill/>
        </p:spPr>
        <p:txBody>
          <a:bodyPr wrap="none" rtlCol="0">
            <a:spAutoFit/>
          </a:bodyPr>
          <a:lstStyle/>
          <a:p>
            <a:pPr fontAlgn="ctr"/>
            <a:r>
              <a:rPr lang="en-US" sz="1100" dirty="0" smtClean="0">
                <a:latin typeface="Huawei Sans" panose="020C0503030203020204" pitchFamily="34" charset="0"/>
              </a:rPr>
              <a:t>DCI</a:t>
            </a:r>
            <a:endParaRPr lang="en-US" altLang="zh-CN" sz="1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6" name="矩形 225"/>
          <p:cNvSpPr/>
          <p:nvPr/>
        </p:nvSpPr>
        <p:spPr>
          <a:xfrm>
            <a:off x="442912" y="5331314"/>
            <a:ext cx="11425237" cy="900246"/>
          </a:xfrm>
          <a:prstGeom prst="rect">
            <a:avLst/>
          </a:prstGeom>
        </p:spPr>
        <p:txBody>
          <a:bodyPr wrap="square">
            <a:spAutoFit/>
          </a:bodyPr>
          <a:lstStyle/>
          <a:p>
            <a:pPr marL="180000" lvl="0" indent="-180000" defTabSz="1219304" fontAlgn="ctr">
              <a:lnSpc>
                <a:spcPct val="125000"/>
              </a:lnSpc>
              <a:spcAft>
                <a:spcPts val="600"/>
              </a:spcAft>
              <a:buFont typeface="Huawei Sans" panose="020C0503030203020204" pitchFamily="34" charset="0"/>
              <a:buChar char="•"/>
            </a:pPr>
            <a:r>
              <a:rPr lang="en-US" sz="1400" dirty="0" smtClean="0">
                <a:solidFill>
                  <a:prstClr val="black"/>
                </a:solidFill>
                <a:latin typeface="Huawei Sans" panose="020C0503030203020204" pitchFamily="34" charset="0"/>
              </a:rPr>
              <a:t>With the cloud-based deployment of enterprise services, traffic between enterprise branches increases sharply. Traffic between the intranet of the campus network and DC is migrated to the enterprise WAN. Compared with the internet bandwidth (dozens of gigabit per second), the enterprise WAN egress bandwidth is low. In case of traffic surge, the cost of the enterprise WAN egress increases.</a:t>
            </a:r>
            <a:endParaRPr lang="en-US" altLang="zh-CN" sz="1400" dirty="0">
              <a:solidFill>
                <a:prstClr val="black"/>
              </a:solidFill>
              <a:latin typeface="Huawei Sans" panose="020C0503030203020204" pitchFamily="34" charset="0"/>
              <a:ea typeface="方正兰亭黑简体" panose="02000000000000000000" pitchFamily="2" charset="-122"/>
            </a:endParaRPr>
          </a:p>
        </p:txBody>
      </p:sp>
      <p:sp>
        <p:nvSpPr>
          <p:cNvPr id="2" name="任意多边形 1"/>
          <p:cNvSpPr/>
          <p:nvPr/>
        </p:nvSpPr>
        <p:spPr>
          <a:xfrm>
            <a:off x="2082800" y="2509520"/>
            <a:ext cx="773159" cy="1625600"/>
          </a:xfrm>
          <a:custGeom>
            <a:avLst/>
            <a:gdLst>
              <a:gd name="connsiteX0" fmla="*/ 0 w 773159"/>
              <a:gd name="connsiteY0" fmla="*/ 0 h 1625600"/>
              <a:gd name="connsiteX1" fmla="*/ 772160 w 773159"/>
              <a:gd name="connsiteY1" fmla="*/ 1036320 h 1625600"/>
              <a:gd name="connsiteX2" fmla="*/ 162560 w 773159"/>
              <a:gd name="connsiteY2" fmla="*/ 1625600 h 1625600"/>
            </a:gdLst>
            <a:ahLst/>
            <a:cxnLst>
              <a:cxn ang="0">
                <a:pos x="connsiteX0" y="connsiteY0"/>
              </a:cxn>
              <a:cxn ang="0">
                <a:pos x="connsiteX1" y="connsiteY1"/>
              </a:cxn>
              <a:cxn ang="0">
                <a:pos x="connsiteX2" y="connsiteY2"/>
              </a:cxn>
            </a:cxnLst>
            <a:rect l="l" t="t" r="r" b="b"/>
            <a:pathLst>
              <a:path w="773159" h="1625600">
                <a:moveTo>
                  <a:pt x="0" y="0"/>
                </a:moveTo>
                <a:cubicBezTo>
                  <a:pt x="372533" y="382693"/>
                  <a:pt x="745067" y="765387"/>
                  <a:pt x="772160" y="1036320"/>
                </a:cubicBezTo>
                <a:cubicBezTo>
                  <a:pt x="799253" y="1307253"/>
                  <a:pt x="267547" y="1537547"/>
                  <a:pt x="162560" y="1625600"/>
                </a:cubicBezTo>
              </a:path>
            </a:pathLst>
          </a:custGeom>
          <a:noFill/>
          <a:ln w="38100">
            <a:solidFill>
              <a:srgbClr val="EBB3CC"/>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cs typeface="+mn-ea"/>
            </a:endParaRPr>
          </a:p>
        </p:txBody>
      </p:sp>
      <p:sp>
        <p:nvSpPr>
          <p:cNvPr id="4" name="任意多边形 3"/>
          <p:cNvSpPr/>
          <p:nvPr/>
        </p:nvSpPr>
        <p:spPr>
          <a:xfrm>
            <a:off x="2448560" y="2418079"/>
            <a:ext cx="1818640" cy="1112709"/>
          </a:xfrm>
          <a:custGeom>
            <a:avLst/>
            <a:gdLst>
              <a:gd name="connsiteX0" fmla="*/ 0 w 2001520"/>
              <a:gd name="connsiteY0" fmla="*/ 0 h 1036586"/>
              <a:gd name="connsiteX1" fmla="*/ 731520 w 2001520"/>
              <a:gd name="connsiteY1" fmla="*/ 944880 h 1036586"/>
              <a:gd name="connsiteX2" fmla="*/ 2001520 w 2001520"/>
              <a:gd name="connsiteY2" fmla="*/ 1005840 h 1036586"/>
              <a:gd name="connsiteX0" fmla="*/ 0 w 2001520"/>
              <a:gd name="connsiteY0" fmla="*/ 0 h 1015191"/>
              <a:gd name="connsiteX1" fmla="*/ 873760 w 2001520"/>
              <a:gd name="connsiteY1" fmla="*/ 904240 h 1015191"/>
              <a:gd name="connsiteX2" fmla="*/ 2001520 w 2001520"/>
              <a:gd name="connsiteY2" fmla="*/ 1005840 h 1015191"/>
              <a:gd name="connsiteX0" fmla="*/ 0 w 1818640"/>
              <a:gd name="connsiteY0" fmla="*/ 0 h 1090426"/>
              <a:gd name="connsiteX1" fmla="*/ 690880 w 1818640"/>
              <a:gd name="connsiteY1" fmla="*/ 975360 h 1090426"/>
              <a:gd name="connsiteX2" fmla="*/ 1818640 w 1818640"/>
              <a:gd name="connsiteY2" fmla="*/ 1076960 h 1090426"/>
              <a:gd name="connsiteX0" fmla="*/ 0 w 1818640"/>
              <a:gd name="connsiteY0" fmla="*/ 0 h 1078867"/>
              <a:gd name="connsiteX1" fmla="*/ 853440 w 1818640"/>
              <a:gd name="connsiteY1" fmla="*/ 944880 h 1078867"/>
              <a:gd name="connsiteX2" fmla="*/ 1818640 w 1818640"/>
              <a:gd name="connsiteY2" fmla="*/ 1076960 h 1078867"/>
              <a:gd name="connsiteX0" fmla="*/ 0 w 1818640"/>
              <a:gd name="connsiteY0" fmla="*/ 0 h 1112709"/>
              <a:gd name="connsiteX1" fmla="*/ 640080 w 1818640"/>
              <a:gd name="connsiteY1" fmla="*/ 1016000 h 1112709"/>
              <a:gd name="connsiteX2" fmla="*/ 1818640 w 1818640"/>
              <a:gd name="connsiteY2" fmla="*/ 1076960 h 1112709"/>
            </a:gdLst>
            <a:ahLst/>
            <a:cxnLst>
              <a:cxn ang="0">
                <a:pos x="connsiteX0" y="connsiteY0"/>
              </a:cxn>
              <a:cxn ang="0">
                <a:pos x="connsiteX1" y="connsiteY1"/>
              </a:cxn>
              <a:cxn ang="0">
                <a:pos x="connsiteX2" y="connsiteY2"/>
              </a:cxn>
            </a:cxnLst>
            <a:rect l="l" t="t" r="r" b="b"/>
            <a:pathLst>
              <a:path w="1818640" h="1112709">
                <a:moveTo>
                  <a:pt x="0" y="0"/>
                </a:moveTo>
                <a:cubicBezTo>
                  <a:pt x="198966" y="388620"/>
                  <a:pt x="336973" y="836507"/>
                  <a:pt x="640080" y="1016000"/>
                </a:cubicBezTo>
                <a:cubicBezTo>
                  <a:pt x="943187" y="1195493"/>
                  <a:pt x="1605280" y="1068493"/>
                  <a:pt x="1818640" y="1076960"/>
                </a:cubicBezTo>
              </a:path>
            </a:pathLst>
          </a:custGeom>
          <a:noFill/>
          <a:ln w="38100">
            <a:solidFill>
              <a:srgbClr val="EBB3CC"/>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cs typeface="+mn-ea"/>
            </a:endParaRPr>
          </a:p>
        </p:txBody>
      </p:sp>
      <p:sp>
        <p:nvSpPr>
          <p:cNvPr id="5" name="任意多边形 4"/>
          <p:cNvSpPr/>
          <p:nvPr/>
        </p:nvSpPr>
        <p:spPr>
          <a:xfrm>
            <a:off x="2265680" y="2509520"/>
            <a:ext cx="2275840" cy="2204720"/>
          </a:xfrm>
          <a:custGeom>
            <a:avLst/>
            <a:gdLst>
              <a:gd name="connsiteX0" fmla="*/ 0 w 2275840"/>
              <a:gd name="connsiteY0" fmla="*/ 0 h 2204720"/>
              <a:gd name="connsiteX1" fmla="*/ 1259840 w 2275840"/>
              <a:gd name="connsiteY1" fmla="*/ 1615440 h 2204720"/>
              <a:gd name="connsiteX2" fmla="*/ 2275840 w 2275840"/>
              <a:gd name="connsiteY2" fmla="*/ 2204720 h 2204720"/>
            </a:gdLst>
            <a:ahLst/>
            <a:cxnLst>
              <a:cxn ang="0">
                <a:pos x="connsiteX0" y="connsiteY0"/>
              </a:cxn>
              <a:cxn ang="0">
                <a:pos x="connsiteX1" y="connsiteY1"/>
              </a:cxn>
              <a:cxn ang="0">
                <a:pos x="connsiteX2" y="connsiteY2"/>
              </a:cxn>
            </a:cxnLst>
            <a:rect l="l" t="t" r="r" b="b"/>
            <a:pathLst>
              <a:path w="2275840" h="2204720">
                <a:moveTo>
                  <a:pt x="0" y="0"/>
                </a:moveTo>
                <a:cubicBezTo>
                  <a:pt x="440266" y="623993"/>
                  <a:pt x="880533" y="1247987"/>
                  <a:pt x="1259840" y="1615440"/>
                </a:cubicBezTo>
                <a:cubicBezTo>
                  <a:pt x="1639147" y="1982893"/>
                  <a:pt x="2113280" y="2108200"/>
                  <a:pt x="2275840" y="2204720"/>
                </a:cubicBezTo>
              </a:path>
            </a:pathLst>
          </a:custGeom>
          <a:noFill/>
          <a:ln w="38100">
            <a:solidFill>
              <a:srgbClr val="EBB3CC"/>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cs typeface="+mn-ea"/>
            </a:endParaRPr>
          </a:p>
        </p:txBody>
      </p:sp>
      <p:sp>
        <p:nvSpPr>
          <p:cNvPr id="7" name="任意多边形 6"/>
          <p:cNvSpPr/>
          <p:nvPr/>
        </p:nvSpPr>
        <p:spPr>
          <a:xfrm>
            <a:off x="3736800" y="2458720"/>
            <a:ext cx="621840" cy="916679"/>
          </a:xfrm>
          <a:custGeom>
            <a:avLst/>
            <a:gdLst>
              <a:gd name="connsiteX0" fmla="*/ 459280 w 621840"/>
              <a:gd name="connsiteY0" fmla="*/ 0 h 916679"/>
              <a:gd name="connsiteX1" fmla="*/ 2080 w 621840"/>
              <a:gd name="connsiteY1" fmla="*/ 822960 h 916679"/>
              <a:gd name="connsiteX2" fmla="*/ 621840 w 621840"/>
              <a:gd name="connsiteY2" fmla="*/ 863600 h 916679"/>
            </a:gdLst>
            <a:ahLst/>
            <a:cxnLst>
              <a:cxn ang="0">
                <a:pos x="connsiteX0" y="connsiteY0"/>
              </a:cxn>
              <a:cxn ang="0">
                <a:pos x="connsiteX1" y="connsiteY1"/>
              </a:cxn>
              <a:cxn ang="0">
                <a:pos x="connsiteX2" y="connsiteY2"/>
              </a:cxn>
            </a:cxnLst>
            <a:rect l="l" t="t" r="r" b="b"/>
            <a:pathLst>
              <a:path w="621840" h="916679">
                <a:moveTo>
                  <a:pt x="459280" y="0"/>
                </a:moveTo>
                <a:cubicBezTo>
                  <a:pt x="217133" y="339513"/>
                  <a:pt x="-25013" y="679027"/>
                  <a:pt x="2080" y="822960"/>
                </a:cubicBezTo>
                <a:cubicBezTo>
                  <a:pt x="29173" y="966893"/>
                  <a:pt x="325506" y="915246"/>
                  <a:pt x="621840" y="863600"/>
                </a:cubicBezTo>
              </a:path>
            </a:pathLst>
          </a:custGeom>
          <a:noFill/>
          <a:ln w="38100">
            <a:solidFill>
              <a:srgbClr val="EBB3CC"/>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cs typeface="+mn-ea"/>
            </a:endParaRPr>
          </a:p>
        </p:txBody>
      </p:sp>
      <p:sp>
        <p:nvSpPr>
          <p:cNvPr id="8" name="任意多边形 7"/>
          <p:cNvSpPr/>
          <p:nvPr/>
        </p:nvSpPr>
        <p:spPr>
          <a:xfrm>
            <a:off x="2326640" y="2448560"/>
            <a:ext cx="1635760" cy="1838960"/>
          </a:xfrm>
          <a:custGeom>
            <a:avLst/>
            <a:gdLst>
              <a:gd name="connsiteX0" fmla="*/ 1635760 w 1635760"/>
              <a:gd name="connsiteY0" fmla="*/ 0 h 1838960"/>
              <a:gd name="connsiteX1" fmla="*/ 975360 w 1635760"/>
              <a:gd name="connsiteY1" fmla="*/ 944880 h 1838960"/>
              <a:gd name="connsiteX2" fmla="*/ 0 w 1635760"/>
              <a:gd name="connsiteY2" fmla="*/ 1838960 h 1838960"/>
            </a:gdLst>
            <a:ahLst/>
            <a:cxnLst>
              <a:cxn ang="0">
                <a:pos x="connsiteX0" y="connsiteY0"/>
              </a:cxn>
              <a:cxn ang="0">
                <a:pos x="connsiteX1" y="connsiteY1"/>
              </a:cxn>
              <a:cxn ang="0">
                <a:pos x="connsiteX2" y="connsiteY2"/>
              </a:cxn>
            </a:cxnLst>
            <a:rect l="l" t="t" r="r" b="b"/>
            <a:pathLst>
              <a:path w="1635760" h="1838960">
                <a:moveTo>
                  <a:pt x="1635760" y="0"/>
                </a:moveTo>
                <a:cubicBezTo>
                  <a:pt x="1441873" y="319193"/>
                  <a:pt x="1247987" y="638387"/>
                  <a:pt x="975360" y="944880"/>
                </a:cubicBezTo>
                <a:cubicBezTo>
                  <a:pt x="702733" y="1251373"/>
                  <a:pt x="0" y="1838960"/>
                  <a:pt x="0" y="1838960"/>
                </a:cubicBezTo>
              </a:path>
            </a:pathLst>
          </a:custGeom>
          <a:noFill/>
          <a:ln w="38100">
            <a:solidFill>
              <a:srgbClr val="EBB3CC"/>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cs typeface="+mn-ea"/>
            </a:endParaRPr>
          </a:p>
        </p:txBody>
      </p:sp>
      <p:sp>
        <p:nvSpPr>
          <p:cNvPr id="9" name="任意多边形 8"/>
          <p:cNvSpPr/>
          <p:nvPr/>
        </p:nvSpPr>
        <p:spPr>
          <a:xfrm>
            <a:off x="3499671" y="2468880"/>
            <a:ext cx="1052009" cy="2113280"/>
          </a:xfrm>
          <a:custGeom>
            <a:avLst/>
            <a:gdLst>
              <a:gd name="connsiteX0" fmla="*/ 523689 w 1052009"/>
              <a:gd name="connsiteY0" fmla="*/ 0 h 2113280"/>
              <a:gd name="connsiteX1" fmla="*/ 15689 w 1052009"/>
              <a:gd name="connsiteY1" fmla="*/ 1391920 h 2113280"/>
              <a:gd name="connsiteX2" fmla="*/ 1052009 w 1052009"/>
              <a:gd name="connsiteY2" fmla="*/ 2113280 h 2113280"/>
            </a:gdLst>
            <a:ahLst/>
            <a:cxnLst>
              <a:cxn ang="0">
                <a:pos x="connsiteX0" y="connsiteY0"/>
              </a:cxn>
              <a:cxn ang="0">
                <a:pos x="connsiteX1" y="connsiteY1"/>
              </a:cxn>
              <a:cxn ang="0">
                <a:pos x="connsiteX2" y="connsiteY2"/>
              </a:cxn>
            </a:cxnLst>
            <a:rect l="l" t="t" r="r" b="b"/>
            <a:pathLst>
              <a:path w="1052009" h="2113280">
                <a:moveTo>
                  <a:pt x="523689" y="0"/>
                </a:moveTo>
                <a:cubicBezTo>
                  <a:pt x="225662" y="519853"/>
                  <a:pt x="-72364" y="1039707"/>
                  <a:pt x="15689" y="1391920"/>
                </a:cubicBezTo>
                <a:cubicBezTo>
                  <a:pt x="103742" y="1744133"/>
                  <a:pt x="577875" y="1928706"/>
                  <a:pt x="1052009" y="2113280"/>
                </a:cubicBezTo>
              </a:path>
            </a:pathLst>
          </a:custGeom>
          <a:noFill/>
          <a:ln w="38100">
            <a:solidFill>
              <a:srgbClr val="EBB3CC"/>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cs typeface="+mn-ea"/>
            </a:endParaRPr>
          </a:p>
        </p:txBody>
      </p:sp>
      <p:sp>
        <p:nvSpPr>
          <p:cNvPr id="11" name="文本框 10"/>
          <p:cNvSpPr txBox="1"/>
          <p:nvPr/>
        </p:nvSpPr>
        <p:spPr>
          <a:xfrm>
            <a:off x="2732473" y="3554976"/>
            <a:ext cx="928459" cy="584775"/>
          </a:xfrm>
          <a:prstGeom prst="rect">
            <a:avLst/>
          </a:prstGeom>
          <a:noFill/>
        </p:spPr>
        <p:txBody>
          <a:bodyPr wrap="none" rtlCol="0">
            <a:spAutoFit/>
          </a:bodyPr>
          <a:lstStyle/>
          <a:p>
            <a:pPr algn="ctr" fontAlgn="ctr"/>
            <a:r>
              <a:rPr lang="en-US" altLang="zh-CN" sz="1600" dirty="0">
                <a:solidFill>
                  <a:schemeClr val="bg1">
                    <a:lumMod val="65000"/>
                  </a:schemeClr>
                </a:solidFill>
                <a:latin typeface="Huawei Sans" panose="020C0503030203020204" pitchFamily="34" charset="0"/>
              </a:rPr>
              <a:t>MPLS/</a:t>
            </a:r>
          </a:p>
          <a:p>
            <a:pPr algn="ctr" fontAlgn="ctr"/>
            <a:r>
              <a:rPr lang="en-US" altLang="zh-CN" sz="1600" dirty="0" smtClean="0">
                <a:solidFill>
                  <a:schemeClr val="bg1">
                    <a:lumMod val="65000"/>
                  </a:schemeClr>
                </a:solidFill>
                <a:latin typeface="Huawei Sans" panose="020C0503030203020204" pitchFamily="34" charset="0"/>
              </a:rPr>
              <a:t>Internet</a:t>
            </a:r>
            <a:endParaRPr lang="en-US" altLang="zh-CN" sz="1600" dirty="0">
              <a:solidFill>
                <a:schemeClr val="bg1">
                  <a:lumMod val="6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1976554382"/>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标题 3"/>
          <p:cNvSpPr>
            <a:spLocks noGrp="1"/>
          </p:cNvSpPr>
          <p:nvPr>
            <p:ph type="title"/>
          </p:nvPr>
        </p:nvSpPr>
        <p:spPr/>
        <p:txBody>
          <a:bodyPr/>
          <a:lstStyle/>
          <a:p>
            <a:r>
              <a:rPr lang="en-US" smtClean="0"/>
              <a:t>SD-WAN Architecture Overview</a:t>
            </a:r>
            <a:endParaRPr lang="en-US" altLang="zh-CN" dirty="0">
              <a:sym typeface="Huawei Sans" panose="020C0503030203020204" pitchFamily="34" charset="0"/>
            </a:endParaRPr>
          </a:p>
        </p:txBody>
      </p:sp>
      <p:sp>
        <p:nvSpPr>
          <p:cNvPr id="34" name="矩形 33"/>
          <p:cNvSpPr/>
          <p:nvPr/>
        </p:nvSpPr>
        <p:spPr>
          <a:xfrm>
            <a:off x="6054446" y="1174256"/>
            <a:ext cx="5797585" cy="4939814"/>
          </a:xfrm>
          <a:prstGeom prst="rect">
            <a:avLst/>
          </a:prstGeom>
        </p:spPr>
        <p:txBody>
          <a:bodyPr wrap="square">
            <a:spAutoFit/>
          </a:bodyPr>
          <a:lstStyle/>
          <a:p>
            <a:pPr marL="228600" indent="-228600" defTabSz="1218844" eaLnBrk="0" fontAlgn="ctr" hangingPunct="0">
              <a:lnSpc>
                <a:spcPts val="2400"/>
              </a:lnSpc>
              <a:spcAft>
                <a:spcPts val="600"/>
              </a:spcAft>
              <a:buSzPct val="60000"/>
              <a:buFont typeface="Wingdings" panose="05000000000000000000" pitchFamily="2" charset="2"/>
              <a:buChar char="l"/>
              <a:defRPr/>
            </a:pPr>
            <a:r>
              <a:rPr lang="en-US" sz="1200" b="1" dirty="0" err="1" smtClean="0">
                <a:solidFill>
                  <a:srgbClr val="000000"/>
                </a:solidFill>
                <a:latin typeface="Huawei Sans" panose="020C0503030203020204" pitchFamily="34" charset="0"/>
              </a:rPr>
              <a:t>iMaster</a:t>
            </a:r>
            <a:r>
              <a:rPr lang="en-US" sz="1200" b="1" dirty="0" smtClean="0">
                <a:solidFill>
                  <a:srgbClr val="000000"/>
                </a:solidFill>
                <a:latin typeface="Huawei Sans" panose="020C0503030203020204" pitchFamily="34" charset="0"/>
              </a:rPr>
              <a:t> NCE-Campus</a:t>
            </a:r>
            <a:r>
              <a:rPr lang="en-US" sz="1200" dirty="0" smtClean="0">
                <a:solidFill>
                  <a:srgbClr val="000000"/>
                </a:solidFill>
                <a:latin typeface="Huawei Sans" panose="020C0503030203020204" pitchFamily="34" charset="0"/>
              </a:rPr>
              <a:t>: controls network elements (NEs) on the entire SD-WAN network, orchestrates network services, and performs monitoring and O&amp;M.</a:t>
            </a:r>
            <a:endParaRPr lang="en-US" altLang="zh-CN" sz="120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28600" indent="-228600" defTabSz="1218844" eaLnBrk="0" fontAlgn="ctr" hangingPunct="0">
              <a:lnSpc>
                <a:spcPts val="2400"/>
              </a:lnSpc>
              <a:spcAft>
                <a:spcPts val="600"/>
              </a:spcAft>
              <a:buSzPct val="60000"/>
              <a:buFont typeface="Wingdings" panose="05000000000000000000" pitchFamily="2" charset="2"/>
              <a:buChar char="l"/>
              <a:defRPr/>
            </a:pPr>
            <a:r>
              <a:rPr lang="en-US" sz="1200" b="1" dirty="0" smtClean="0">
                <a:solidFill>
                  <a:srgbClr val="000000"/>
                </a:solidFill>
                <a:latin typeface="Huawei Sans" panose="020C0503030203020204" pitchFamily="34" charset="0"/>
              </a:rPr>
              <a:t>Route reflector (RR)</a:t>
            </a:r>
            <a:r>
              <a:rPr lang="en-US" sz="1200" dirty="0" smtClean="0">
                <a:latin typeface="Huawei Sans" panose="020C0503030203020204" pitchFamily="34" charset="0"/>
              </a:rPr>
              <a:t>: advertises VPN routing and tunnel information between CPEs based on VPN topology policies.</a:t>
            </a:r>
            <a:endPar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28600" indent="-228600" defTabSz="1218844" eaLnBrk="0" fontAlgn="ctr" hangingPunct="0">
              <a:lnSpc>
                <a:spcPts val="2400"/>
              </a:lnSpc>
              <a:spcAft>
                <a:spcPts val="600"/>
              </a:spcAft>
              <a:buSzPct val="60000"/>
              <a:buFont typeface="Wingdings" panose="05000000000000000000" pitchFamily="2" charset="2"/>
              <a:buChar char="l"/>
              <a:defRPr/>
            </a:pPr>
            <a:r>
              <a:rPr lang="en-US" sz="1200" b="1" dirty="0" smtClean="0">
                <a:latin typeface="Huawei Sans" panose="020C0503030203020204" pitchFamily="34" charset="0"/>
              </a:rPr>
              <a:t>Edge</a:t>
            </a:r>
            <a:r>
              <a:rPr lang="en-US" sz="1200" dirty="0" smtClean="0">
                <a:latin typeface="Huawei Sans" panose="020C0503030203020204" pitchFamily="34" charset="0"/>
              </a:rPr>
              <a:t>: egress CPE of an enterprise SD-WAN site. At least one edge node needs to be deployed at each site for interconnection between enterprise sites. To ensure network reliability, two edge nodes can be deployed at a site. Each edge node can connect to one or more WAN links. An edge node is essentially the SD-WAN boundary.</a:t>
            </a:r>
            <a:endPar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28600" indent="-228600" defTabSz="1218844" eaLnBrk="0" fontAlgn="ctr" hangingPunct="0">
              <a:lnSpc>
                <a:spcPts val="2400"/>
              </a:lnSpc>
              <a:spcAft>
                <a:spcPts val="600"/>
              </a:spcAft>
              <a:buSzPct val="60000"/>
              <a:buFont typeface="Wingdings" panose="05000000000000000000" pitchFamily="2" charset="2"/>
              <a:buChar char="l"/>
              <a:defRPr/>
            </a:pPr>
            <a:r>
              <a:rPr lang="en-US" sz="1200" b="1" dirty="0" smtClean="0">
                <a:latin typeface="Huawei Sans" panose="020C0503030203020204" pitchFamily="34" charset="0"/>
              </a:rPr>
              <a:t>Gateway (GW)</a:t>
            </a:r>
            <a:r>
              <a:rPr lang="en-US" sz="1200" dirty="0" smtClean="0">
                <a:latin typeface="Huawei Sans" panose="020C0503030203020204" pitchFamily="34" charset="0"/>
              </a:rPr>
              <a:t>: is a gateway that can connect to the SD-WAN overlay network and multiple types of traditional VPN networks. In different service scenarios, there are three types of gateways: inter-working gateway (IWG), cloud gateway, and point of presence (POP) gateway. A gateway can be regarded as a special edge node.</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35" name="直接箭头连接符 34"/>
          <p:cNvCxnSpPr/>
          <p:nvPr/>
        </p:nvCxnSpPr>
        <p:spPr>
          <a:xfrm>
            <a:off x="4153015" y="1511088"/>
            <a:ext cx="0" cy="3046991"/>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a:xfrm>
            <a:off x="1821194" y="1994927"/>
            <a:ext cx="0" cy="1624648"/>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a:off x="4433806" y="1907519"/>
            <a:ext cx="0" cy="1099228"/>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sp>
        <p:nvSpPr>
          <p:cNvPr id="38" name="圆角矩形 37"/>
          <p:cNvSpPr/>
          <p:nvPr/>
        </p:nvSpPr>
        <p:spPr>
          <a:xfrm>
            <a:off x="4545560" y="2910162"/>
            <a:ext cx="1183879"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圆角矩形 38"/>
          <p:cNvSpPr/>
          <p:nvPr/>
        </p:nvSpPr>
        <p:spPr>
          <a:xfrm>
            <a:off x="4398439" y="4466475"/>
            <a:ext cx="1183879"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40" name="图片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08738" y="4563060"/>
            <a:ext cx="490909" cy="402545"/>
          </a:xfrm>
          <a:prstGeom prst="rect">
            <a:avLst/>
          </a:prstGeom>
        </p:spPr>
      </p:pic>
      <p:sp>
        <p:nvSpPr>
          <p:cNvPr id="41" name="圆角矩形 40"/>
          <p:cNvSpPr/>
          <p:nvPr/>
        </p:nvSpPr>
        <p:spPr>
          <a:xfrm>
            <a:off x="448801" y="3522990"/>
            <a:ext cx="1291198"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 name="文本框 41"/>
          <p:cNvSpPr txBox="1"/>
          <p:nvPr/>
        </p:nvSpPr>
        <p:spPr>
          <a:xfrm>
            <a:off x="448800" y="3666959"/>
            <a:ext cx="1161747" cy="307777"/>
          </a:xfrm>
          <a:prstGeom prst="rect">
            <a:avLst/>
          </a:prstGeom>
          <a:noFill/>
        </p:spPr>
        <p:txBody>
          <a:bodyPr wrap="square" rtlCol="0">
            <a:spAutoFit/>
          </a:bodyPr>
          <a:lstStyle/>
          <a:p>
            <a:pPr fontAlgn="ctr"/>
            <a:r>
              <a:rPr lang="en-US" sz="1400" dirty="0" smtClean="0">
                <a:solidFill>
                  <a:schemeClr val="bg1">
                    <a:lumMod val="65000"/>
                  </a:schemeClr>
                </a:solidFill>
                <a:latin typeface="Huawei Sans" panose="020C0503030203020204" pitchFamily="34" charset="0"/>
              </a:rPr>
              <a:t>HQ/DC site</a:t>
            </a:r>
            <a:endParaRPr lang="en-US" sz="1400" dirty="0">
              <a:solidFill>
                <a:schemeClr val="bg1">
                  <a:lumMod val="65000"/>
                </a:schemeClr>
              </a:solidFill>
              <a:latin typeface="Huawei Sans" panose="020C0503030203020204" pitchFamily="34" charset="0"/>
            </a:endParaRPr>
          </a:p>
        </p:txBody>
      </p:sp>
      <p:sp>
        <p:nvSpPr>
          <p:cNvPr id="43" name="文本框 42"/>
          <p:cNvSpPr txBox="1"/>
          <p:nvPr/>
        </p:nvSpPr>
        <p:spPr>
          <a:xfrm>
            <a:off x="4826628" y="2946409"/>
            <a:ext cx="902811" cy="523220"/>
          </a:xfrm>
          <a:prstGeom prst="rect">
            <a:avLst/>
          </a:prstGeom>
          <a:noFill/>
        </p:spPr>
        <p:txBody>
          <a:bodyPr wrap="square" rtlCol="0">
            <a:spAutoFit/>
          </a:bodyPr>
          <a:lstStyle/>
          <a:p>
            <a:pPr algn="ctr" fontAlgn="ctr"/>
            <a:r>
              <a:rPr lang="en-US" sz="1400" dirty="0" smtClean="0">
                <a:solidFill>
                  <a:schemeClr val="bg1">
                    <a:lumMod val="65000"/>
                  </a:schemeClr>
                </a:solidFill>
                <a:latin typeface="Huawei Sans" panose="020C0503030203020204" pitchFamily="34" charset="0"/>
              </a:rPr>
              <a:t>Branch site</a:t>
            </a:r>
            <a:endParaRPr lang="en-US" sz="1400" dirty="0">
              <a:solidFill>
                <a:schemeClr val="bg1">
                  <a:lumMod val="65000"/>
                </a:schemeClr>
              </a:solidFill>
              <a:latin typeface="Huawei Sans" panose="020C0503030203020204" pitchFamily="34" charset="0"/>
            </a:endParaRPr>
          </a:p>
        </p:txBody>
      </p:sp>
      <p:sp>
        <p:nvSpPr>
          <p:cNvPr id="44" name="文本框 43"/>
          <p:cNvSpPr txBox="1"/>
          <p:nvPr/>
        </p:nvSpPr>
        <p:spPr>
          <a:xfrm>
            <a:off x="4623821" y="4502722"/>
            <a:ext cx="902810" cy="523220"/>
          </a:xfrm>
          <a:prstGeom prst="rect">
            <a:avLst/>
          </a:prstGeom>
          <a:noFill/>
        </p:spPr>
        <p:txBody>
          <a:bodyPr wrap="square" rtlCol="0">
            <a:spAutoFit/>
          </a:bodyPr>
          <a:lstStyle/>
          <a:p>
            <a:pPr algn="ctr" fontAlgn="ctr"/>
            <a:r>
              <a:rPr lang="en-US" sz="1400" dirty="0" smtClean="0">
                <a:solidFill>
                  <a:schemeClr val="bg1">
                    <a:lumMod val="65000"/>
                  </a:schemeClr>
                </a:solidFill>
                <a:latin typeface="Huawei Sans" panose="020C0503030203020204" pitchFamily="34" charset="0"/>
              </a:rPr>
              <a:t>Branch site</a:t>
            </a:r>
            <a:endParaRPr lang="en-US" sz="1400" dirty="0">
              <a:solidFill>
                <a:schemeClr val="bg1">
                  <a:lumMod val="65000"/>
                </a:schemeClr>
              </a:solidFill>
              <a:latin typeface="Huawei Sans" panose="020C0503030203020204" pitchFamily="34" charset="0"/>
            </a:endParaRPr>
          </a:p>
        </p:txBody>
      </p:sp>
      <p:sp>
        <p:nvSpPr>
          <p:cNvPr id="45" name="圆角矩形 44"/>
          <p:cNvSpPr/>
          <p:nvPr/>
        </p:nvSpPr>
        <p:spPr>
          <a:xfrm>
            <a:off x="1582084" y="1288087"/>
            <a:ext cx="3049975" cy="706840"/>
          </a:xfrm>
          <a:prstGeom prst="roundRect">
            <a:avLst>
              <a:gd name="adj" fmla="val 2222"/>
            </a:avLst>
          </a:prstGeom>
          <a:solidFill>
            <a:schemeClr val="accent1">
              <a:lumMod val="20000"/>
              <a:lumOff val="80000"/>
            </a:schemeClr>
          </a:solid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46" name="直接箭头连接符 45"/>
          <p:cNvCxnSpPr>
            <a:stCxn id="56" idx="1"/>
            <a:endCxn id="49" idx="3"/>
          </p:cNvCxnSpPr>
          <p:nvPr/>
        </p:nvCxnSpPr>
        <p:spPr>
          <a:xfrm flipH="1">
            <a:off x="2019994" y="2568995"/>
            <a:ext cx="895407" cy="1251853"/>
          </a:xfrm>
          <a:prstGeom prst="straightConnector1">
            <a:avLst/>
          </a:prstGeom>
          <a:ln w="19050">
            <a:solidFill>
              <a:srgbClr val="EC706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47" name="直接箭头连接符 46"/>
          <p:cNvCxnSpPr>
            <a:stCxn id="56" idx="3"/>
            <a:endCxn id="50" idx="1"/>
          </p:cNvCxnSpPr>
          <p:nvPr/>
        </p:nvCxnSpPr>
        <p:spPr>
          <a:xfrm>
            <a:off x="3394968" y="2568995"/>
            <a:ext cx="916537" cy="639025"/>
          </a:xfrm>
          <a:prstGeom prst="straightConnector1">
            <a:avLst/>
          </a:prstGeom>
          <a:ln w="19050">
            <a:solidFill>
              <a:srgbClr val="EC706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48" name="直接箭头连接符 47"/>
          <p:cNvCxnSpPr>
            <a:stCxn id="56" idx="3"/>
          </p:cNvCxnSpPr>
          <p:nvPr/>
        </p:nvCxnSpPr>
        <p:spPr>
          <a:xfrm>
            <a:off x="3394968" y="2568995"/>
            <a:ext cx="983956" cy="1736261"/>
          </a:xfrm>
          <a:prstGeom prst="straightConnector1">
            <a:avLst/>
          </a:prstGeom>
          <a:ln w="19050">
            <a:solidFill>
              <a:srgbClr val="EC7061"/>
            </a:solidFill>
            <a:prstDash val="sysDot"/>
            <a:tailEnd type="triangle"/>
          </a:ln>
        </p:spPr>
        <p:style>
          <a:lnRef idx="1">
            <a:schemeClr val="accent1"/>
          </a:lnRef>
          <a:fillRef idx="0">
            <a:schemeClr val="accent1"/>
          </a:fillRef>
          <a:effectRef idx="0">
            <a:schemeClr val="accent1"/>
          </a:effectRef>
          <a:fontRef idx="minor">
            <a:schemeClr val="tx1"/>
          </a:fontRef>
        </p:style>
      </p:cxnSp>
      <p:pic>
        <p:nvPicPr>
          <p:cNvPr id="49"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9085" y="3619575"/>
            <a:ext cx="490909" cy="402545"/>
          </a:xfrm>
          <a:prstGeom prst="rect">
            <a:avLst/>
          </a:prstGeom>
        </p:spPr>
      </p:pic>
      <p:pic>
        <p:nvPicPr>
          <p:cNvPr id="50" name="图片 4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11505" y="3006747"/>
            <a:ext cx="490909" cy="402545"/>
          </a:xfrm>
          <a:prstGeom prst="rect">
            <a:avLst/>
          </a:prstGeom>
        </p:spPr>
      </p:pic>
      <p:cxnSp>
        <p:nvCxnSpPr>
          <p:cNvPr id="51" name="直接箭头连接符 50"/>
          <p:cNvCxnSpPr/>
          <p:nvPr/>
        </p:nvCxnSpPr>
        <p:spPr>
          <a:xfrm>
            <a:off x="448199" y="5835870"/>
            <a:ext cx="344277" cy="0"/>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a:xfrm>
            <a:off x="776684" y="5708912"/>
            <a:ext cx="1523174" cy="253916"/>
          </a:xfrm>
          <a:prstGeom prst="rect">
            <a:avLst/>
          </a:prstGeom>
          <a:noFill/>
        </p:spPr>
        <p:txBody>
          <a:bodyPr wrap="none" rtlCol="0">
            <a:spAutoFit/>
          </a:bodyPr>
          <a:lstStyle/>
          <a:p>
            <a:pPr fontAlgn="ctr"/>
            <a:r>
              <a:rPr lang="en-US" sz="1050" dirty="0" smtClean="0">
                <a:latin typeface="Huawei Sans" panose="020C0503030203020204" pitchFamily="34" charset="0"/>
              </a:rPr>
              <a:t>Management channel</a:t>
            </a:r>
            <a:endParaRPr lang="en-US" altLang="zh-CN" sz="105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53" name="直接箭头连接符 52"/>
          <p:cNvCxnSpPr/>
          <p:nvPr/>
        </p:nvCxnSpPr>
        <p:spPr>
          <a:xfrm>
            <a:off x="2434008" y="5835870"/>
            <a:ext cx="344277" cy="0"/>
          </a:xfrm>
          <a:prstGeom prst="straightConnector1">
            <a:avLst/>
          </a:prstGeom>
          <a:ln w="19050">
            <a:solidFill>
              <a:srgbClr val="EC7061"/>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54" name="文本框 53"/>
          <p:cNvSpPr txBox="1"/>
          <p:nvPr/>
        </p:nvSpPr>
        <p:spPr>
          <a:xfrm>
            <a:off x="2762493" y="5708912"/>
            <a:ext cx="2786340" cy="253916"/>
          </a:xfrm>
          <a:prstGeom prst="rect">
            <a:avLst/>
          </a:prstGeom>
          <a:noFill/>
        </p:spPr>
        <p:txBody>
          <a:bodyPr wrap="none" rtlCol="0">
            <a:spAutoFit/>
          </a:bodyPr>
          <a:lstStyle/>
          <a:p>
            <a:pPr fontAlgn="ctr"/>
            <a:r>
              <a:rPr lang="en-US" sz="1050" dirty="0" smtClean="0">
                <a:latin typeface="Huawei Sans" panose="020C0503030203020204" pitchFamily="34" charset="0"/>
              </a:rPr>
              <a:t>Control plane: BGP EVPN peer relationship</a:t>
            </a:r>
            <a:endParaRPr lang="en-US" altLang="zh-CN" sz="105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 name="文本框 54"/>
          <p:cNvSpPr txBox="1"/>
          <p:nvPr/>
        </p:nvSpPr>
        <p:spPr>
          <a:xfrm>
            <a:off x="2894304" y="2089537"/>
            <a:ext cx="418704" cy="307777"/>
          </a:xfrm>
          <a:prstGeom prst="rect">
            <a:avLst/>
          </a:prstGeom>
          <a:noFill/>
        </p:spPr>
        <p:txBody>
          <a:bodyPr wrap="none" rtlCol="0">
            <a:spAutoFit/>
          </a:bodyPr>
          <a:lstStyle/>
          <a:p>
            <a:pPr fontAlgn="ctr"/>
            <a:r>
              <a:rPr lang="en-US" sz="1400" b="1" dirty="0" smtClean="0">
                <a:latin typeface="Huawei Sans" panose="020C0503030203020204" pitchFamily="34" charset="0"/>
              </a:rPr>
              <a:t>RR</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56" name="图片 55"/>
          <p:cNvPicPr>
            <a:picLocks noChangeAspect="1"/>
          </p:cNvPicPr>
          <p:nvPr/>
        </p:nvPicPr>
        <p:blipFill>
          <a:blip r:embed="rId4"/>
          <a:stretch>
            <a:fillRect/>
          </a:stretch>
        </p:blipFill>
        <p:spPr>
          <a:xfrm>
            <a:off x="2915401" y="2378117"/>
            <a:ext cx="479567" cy="381755"/>
          </a:xfrm>
          <a:prstGeom prst="rect">
            <a:avLst/>
          </a:prstGeom>
        </p:spPr>
      </p:pic>
      <p:sp>
        <p:nvSpPr>
          <p:cNvPr id="57" name="文本框 56"/>
          <p:cNvSpPr txBox="1"/>
          <p:nvPr/>
        </p:nvSpPr>
        <p:spPr>
          <a:xfrm>
            <a:off x="1372985" y="4088813"/>
            <a:ext cx="836542" cy="276999"/>
          </a:xfrm>
          <a:prstGeom prst="rect">
            <a:avLst/>
          </a:prstGeom>
          <a:noFill/>
        </p:spPr>
        <p:txBody>
          <a:bodyPr wrap="square" rtlCol="0">
            <a:spAutoFit/>
          </a:bodyPr>
          <a:lstStyle/>
          <a:p>
            <a:pPr algn="ctr" fontAlgn="ctr"/>
            <a:r>
              <a:rPr lang="en-US" sz="1200" dirty="0" smtClean="0">
                <a:solidFill>
                  <a:srgbClr val="EC7061"/>
                </a:solidFill>
                <a:latin typeface="Huawei Sans" panose="020C0503030203020204" pitchFamily="34" charset="0"/>
              </a:rPr>
              <a:t>Edge</a:t>
            </a:r>
            <a:endParaRPr lang="en-US" altLang="zh-CN" sz="1200"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58" name="直接连接符 57"/>
          <p:cNvCxnSpPr>
            <a:stCxn id="49" idx="3"/>
          </p:cNvCxnSpPr>
          <p:nvPr/>
        </p:nvCxnSpPr>
        <p:spPr>
          <a:xfrm flipV="1">
            <a:off x="2019994" y="3618247"/>
            <a:ext cx="630216" cy="2026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a:stCxn id="49" idx="3"/>
            <a:endCxn id="67" idx="19"/>
          </p:cNvCxnSpPr>
          <p:nvPr/>
        </p:nvCxnSpPr>
        <p:spPr>
          <a:xfrm>
            <a:off x="2019994" y="3820848"/>
            <a:ext cx="443249" cy="48632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文本框 59"/>
          <p:cNvSpPr txBox="1"/>
          <p:nvPr/>
        </p:nvSpPr>
        <p:spPr>
          <a:xfrm>
            <a:off x="4127289" y="3462340"/>
            <a:ext cx="836542" cy="276999"/>
          </a:xfrm>
          <a:prstGeom prst="rect">
            <a:avLst/>
          </a:prstGeom>
          <a:noFill/>
        </p:spPr>
        <p:txBody>
          <a:bodyPr wrap="square" rtlCol="0">
            <a:spAutoFit/>
          </a:bodyPr>
          <a:lstStyle/>
          <a:p>
            <a:pPr algn="ctr" fontAlgn="ctr"/>
            <a:r>
              <a:rPr lang="en-US" sz="1200" dirty="0" smtClean="0">
                <a:solidFill>
                  <a:srgbClr val="EC7061"/>
                </a:solidFill>
                <a:latin typeface="Huawei Sans" panose="020C0503030203020204" pitchFamily="34" charset="0"/>
              </a:rPr>
              <a:t>Edge</a:t>
            </a:r>
            <a:endParaRPr lang="en-US" altLang="zh-CN" sz="1200"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1" name="文本框 60"/>
          <p:cNvSpPr txBox="1"/>
          <p:nvPr/>
        </p:nvSpPr>
        <p:spPr>
          <a:xfrm>
            <a:off x="3915578" y="5054374"/>
            <a:ext cx="836542" cy="276999"/>
          </a:xfrm>
          <a:prstGeom prst="rect">
            <a:avLst/>
          </a:prstGeom>
          <a:noFill/>
        </p:spPr>
        <p:txBody>
          <a:bodyPr wrap="square" rtlCol="0">
            <a:spAutoFit/>
          </a:bodyPr>
          <a:lstStyle/>
          <a:p>
            <a:pPr algn="ctr" fontAlgn="ctr"/>
            <a:r>
              <a:rPr lang="en-US" sz="1200" dirty="0" smtClean="0">
                <a:solidFill>
                  <a:srgbClr val="EC7061"/>
                </a:solidFill>
                <a:latin typeface="Huawei Sans" panose="020C0503030203020204" pitchFamily="34" charset="0"/>
              </a:rPr>
              <a:t>GW</a:t>
            </a:r>
            <a:endParaRPr lang="en-US" altLang="zh-CN" sz="1200"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62" name="直接连接符 61"/>
          <p:cNvCxnSpPr>
            <a:endCxn id="50" idx="1"/>
          </p:cNvCxnSpPr>
          <p:nvPr/>
        </p:nvCxnSpPr>
        <p:spPr>
          <a:xfrm flipV="1">
            <a:off x="3343398" y="3208020"/>
            <a:ext cx="968107" cy="42621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a:endCxn id="40" idx="1"/>
          </p:cNvCxnSpPr>
          <p:nvPr/>
        </p:nvCxnSpPr>
        <p:spPr>
          <a:xfrm>
            <a:off x="3324847" y="3634426"/>
            <a:ext cx="783891" cy="112990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67" idx="8"/>
            <a:endCxn id="40" idx="1"/>
          </p:cNvCxnSpPr>
          <p:nvPr/>
        </p:nvCxnSpPr>
        <p:spPr>
          <a:xfrm>
            <a:off x="3343856" y="4324081"/>
            <a:ext cx="764882" cy="44025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67" idx="8"/>
            <a:endCxn id="50" idx="1"/>
          </p:cNvCxnSpPr>
          <p:nvPr/>
        </p:nvCxnSpPr>
        <p:spPr>
          <a:xfrm flipV="1">
            <a:off x="3343856" y="3208020"/>
            <a:ext cx="967649" cy="111606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任意多边形 65"/>
          <p:cNvSpPr/>
          <p:nvPr/>
        </p:nvSpPr>
        <p:spPr>
          <a:xfrm>
            <a:off x="2482252" y="3276627"/>
            <a:ext cx="842595" cy="563385"/>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latin typeface="Huawei Sans" panose="020C0503030203020204" pitchFamily="34" charset="0"/>
              </a:rPr>
              <a:t>MPLS</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7" name="任意多边形 66"/>
          <p:cNvSpPr/>
          <p:nvPr/>
        </p:nvSpPr>
        <p:spPr>
          <a:xfrm>
            <a:off x="2463243" y="3950140"/>
            <a:ext cx="880613" cy="588802"/>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latin typeface="Huawei Sans" panose="020C0503030203020204" pitchFamily="34" charset="0"/>
              </a:rPr>
              <a:t>Internet</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68" name="图片 6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07223" y="1484680"/>
            <a:ext cx="1792651" cy="330612"/>
          </a:xfrm>
          <a:prstGeom prst="rect">
            <a:avLst/>
          </a:prstGeom>
        </p:spPr>
      </p:pic>
      <p:sp>
        <p:nvSpPr>
          <p:cNvPr id="71" name="燕尾形 25"/>
          <p:cNvSpPr/>
          <p:nvPr/>
        </p:nvSpPr>
        <p:spPr bwMode="auto">
          <a:xfrm>
            <a:off x="9921940" y="62784"/>
            <a:ext cx="1538223"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rPr>
              <a:t>Typical SD-WAN Applications</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燕尾形 25"/>
          <p:cNvSpPr/>
          <p:nvPr/>
        </p:nvSpPr>
        <p:spPr bwMode="auto">
          <a:xfrm>
            <a:off x="8459917" y="62784"/>
            <a:ext cx="1538223"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smtClean="0">
                <a:solidFill>
                  <a:srgbClr val="FFFFFF"/>
                </a:solidFill>
                <a:latin typeface="Huawei Sans" panose="020C0503030203020204" pitchFamily="34" charset="0"/>
                <a:ea typeface="方正兰亭黑简体" panose="02000000000000000000" pitchFamily="2" charset="-122"/>
              </a:rPr>
              <a:t>SD-WAN Overview</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7444507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梯形 52"/>
          <p:cNvSpPr/>
          <p:nvPr/>
        </p:nvSpPr>
        <p:spPr>
          <a:xfrm>
            <a:off x="767525" y="3415354"/>
            <a:ext cx="6573897" cy="2698275"/>
          </a:xfrm>
          <a:prstGeom prst="trapezoid">
            <a:avLst>
              <a:gd name="adj" fmla="val 22961"/>
            </a:avLst>
          </a:prstGeom>
          <a:gradFill flip="none" rotWithShape="1">
            <a:gsLst>
              <a:gs pos="0">
                <a:schemeClr val="bg1"/>
              </a:gs>
              <a:gs pos="100000">
                <a:srgbClr val="00B0F0">
                  <a:alpha val="26000"/>
                </a:srgbClr>
              </a:gs>
            </a:gsLst>
            <a:lin ang="5400000" scaled="1"/>
          </a:gradFill>
          <a:ln>
            <a:gradFill flip="none" rotWithShape="1">
              <a:gsLst>
                <a:gs pos="0">
                  <a:schemeClr val="accent1">
                    <a:lumMod val="5000"/>
                    <a:lumOff val="95000"/>
                  </a:schemeClr>
                </a:gs>
                <a:gs pos="82000">
                  <a:srgbClr val="00B0F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 name="梯形 54"/>
          <p:cNvSpPr/>
          <p:nvPr/>
        </p:nvSpPr>
        <p:spPr>
          <a:xfrm>
            <a:off x="767525" y="1217291"/>
            <a:ext cx="6573897" cy="2271298"/>
          </a:xfrm>
          <a:prstGeom prst="trapezoid">
            <a:avLst>
              <a:gd name="adj" fmla="val 22961"/>
            </a:avLst>
          </a:prstGeom>
          <a:gradFill flip="none" rotWithShape="1">
            <a:gsLst>
              <a:gs pos="0">
                <a:schemeClr val="bg1"/>
              </a:gs>
              <a:gs pos="100000">
                <a:srgbClr val="00B0F0">
                  <a:alpha val="26000"/>
                </a:srgbClr>
              </a:gs>
            </a:gsLst>
            <a:lin ang="5400000" scaled="1"/>
          </a:gradFill>
          <a:ln>
            <a:gradFill flip="none" rotWithShape="1">
              <a:gsLst>
                <a:gs pos="0">
                  <a:schemeClr val="accent1">
                    <a:lumMod val="5000"/>
                    <a:lumOff val="95000"/>
                  </a:schemeClr>
                </a:gs>
                <a:gs pos="82000">
                  <a:srgbClr val="00B0F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1" name="梯形 70"/>
          <p:cNvSpPr/>
          <p:nvPr/>
        </p:nvSpPr>
        <p:spPr>
          <a:xfrm>
            <a:off x="4285882" y="1478125"/>
            <a:ext cx="2702986" cy="1665059"/>
          </a:xfrm>
          <a:prstGeom prst="trapezoid">
            <a:avLst>
              <a:gd name="adj" fmla="val 22668"/>
            </a:avLst>
          </a:prstGeom>
          <a:gradFill flip="none" rotWithShape="1">
            <a:gsLst>
              <a:gs pos="0">
                <a:schemeClr val="bg1"/>
              </a:gs>
              <a:gs pos="100000">
                <a:srgbClr val="00B0F0">
                  <a:alpha val="26000"/>
                </a:srgbClr>
              </a:gs>
            </a:gsLst>
            <a:lin ang="5400000" scaled="1"/>
          </a:gradFill>
          <a:ln>
            <a:gradFill flip="none" rotWithShape="1">
              <a:gsLst>
                <a:gs pos="0">
                  <a:schemeClr val="accent1">
                    <a:lumMod val="5000"/>
                    <a:lumOff val="95000"/>
                  </a:schemeClr>
                </a:gs>
                <a:gs pos="82000">
                  <a:srgbClr val="00B0F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9" name="梯形 68"/>
          <p:cNvSpPr/>
          <p:nvPr/>
        </p:nvSpPr>
        <p:spPr>
          <a:xfrm>
            <a:off x="1413250" y="1478125"/>
            <a:ext cx="2763743" cy="1665059"/>
          </a:xfrm>
          <a:prstGeom prst="trapezoid">
            <a:avLst>
              <a:gd name="adj" fmla="val 22668"/>
            </a:avLst>
          </a:prstGeom>
          <a:gradFill flip="none" rotWithShape="1">
            <a:gsLst>
              <a:gs pos="0">
                <a:schemeClr val="bg1"/>
              </a:gs>
              <a:gs pos="100000">
                <a:srgbClr val="00B0F0">
                  <a:alpha val="26000"/>
                </a:srgbClr>
              </a:gs>
            </a:gsLst>
            <a:lin ang="5400000" scaled="1"/>
          </a:gradFill>
          <a:ln>
            <a:gradFill flip="none" rotWithShape="1">
              <a:gsLst>
                <a:gs pos="0">
                  <a:schemeClr val="accent1">
                    <a:lumMod val="5000"/>
                    <a:lumOff val="95000"/>
                  </a:schemeClr>
                </a:gs>
                <a:gs pos="82000">
                  <a:srgbClr val="00B0F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8" name="矩形 67"/>
          <p:cNvSpPr/>
          <p:nvPr/>
        </p:nvSpPr>
        <p:spPr>
          <a:xfrm>
            <a:off x="878500" y="3175780"/>
            <a:ext cx="4047764" cy="305105"/>
          </a:xfrm>
          <a:prstGeom prst="rect">
            <a:avLst/>
          </a:prstGeom>
        </p:spPr>
        <p:txBody>
          <a:bodyPr wrap="square">
            <a:noAutofit/>
          </a:bodyPr>
          <a:lstStyle/>
          <a:p>
            <a:pPr fontAlgn="ctr"/>
            <a:r>
              <a:rPr lang="en-US" sz="1400" dirty="0" smtClean="0">
                <a:solidFill>
                  <a:srgbClr val="EC7061"/>
                </a:solidFill>
                <a:latin typeface="Huawei Sans" panose="020C0503030203020204" pitchFamily="34" charset="0"/>
              </a:rPr>
              <a:t>Virtual network (overlay network)</a:t>
            </a:r>
            <a:endParaRPr lang="en-US" altLang="zh-CN" sz="1400"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 name="矩形 53"/>
          <p:cNvSpPr/>
          <p:nvPr/>
        </p:nvSpPr>
        <p:spPr>
          <a:xfrm>
            <a:off x="878500" y="5767694"/>
            <a:ext cx="4247415" cy="305105"/>
          </a:xfrm>
          <a:prstGeom prst="rect">
            <a:avLst/>
          </a:prstGeom>
        </p:spPr>
        <p:txBody>
          <a:bodyPr wrap="square">
            <a:noAutofit/>
          </a:bodyPr>
          <a:lstStyle/>
          <a:p>
            <a:pPr fontAlgn="ctr"/>
            <a:r>
              <a:rPr lang="en-US" sz="1400" dirty="0" smtClean="0">
                <a:solidFill>
                  <a:srgbClr val="EC7061"/>
                </a:solidFill>
                <a:latin typeface="Huawei Sans" panose="020C0503030203020204" pitchFamily="34" charset="0"/>
              </a:rPr>
              <a:t>Physical network (underlay network)</a:t>
            </a:r>
            <a:endParaRPr lang="en-US" altLang="zh-CN" sz="1400"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 name="标题 2"/>
          <p:cNvSpPr>
            <a:spLocks noGrp="1"/>
          </p:cNvSpPr>
          <p:nvPr>
            <p:ph type="title"/>
          </p:nvPr>
        </p:nvSpPr>
        <p:spPr/>
        <p:txBody>
          <a:bodyPr/>
          <a:lstStyle/>
          <a:p>
            <a:r>
              <a:rPr lang="en-US" smtClean="0"/>
              <a:t>SD-WAN Virtual Network Layers and Concepts</a:t>
            </a:r>
            <a:endParaRPr lang="en-US" altLang="zh-CN" dirty="0">
              <a:sym typeface="Huawei Sans" panose="020C0503030203020204" pitchFamily="34" charset="0"/>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41495" y="4102099"/>
            <a:ext cx="490909" cy="402545"/>
          </a:xfrm>
          <a:prstGeom prst="rect">
            <a:avLst/>
          </a:prstGeom>
        </p:spPr>
      </p:pic>
      <p:grpSp>
        <p:nvGrpSpPr>
          <p:cNvPr id="14" name="组合 13"/>
          <p:cNvGrpSpPr/>
          <p:nvPr/>
        </p:nvGrpSpPr>
        <p:grpSpPr>
          <a:xfrm rot="5400000">
            <a:off x="2639793" y="4453887"/>
            <a:ext cx="1193955" cy="792444"/>
            <a:chOff x="10334607" y="2021997"/>
            <a:chExt cx="877561" cy="443671"/>
          </a:xfrm>
        </p:grpSpPr>
        <p:cxnSp>
          <p:nvCxnSpPr>
            <p:cNvPr id="15" name="直接连接符 14"/>
            <p:cNvCxnSpPr/>
            <p:nvPr/>
          </p:nvCxnSpPr>
          <p:spPr>
            <a:xfrm rot="5400000" flipV="1">
              <a:off x="10597466" y="1841013"/>
              <a:ext cx="433716" cy="7956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5400000" flipH="1" flipV="1">
              <a:off x="10518724" y="1837880"/>
              <a:ext cx="433719" cy="80195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5400000" flipH="1">
              <a:off x="10957505" y="2201052"/>
              <a:ext cx="433718" cy="7560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5400000" flipH="1" flipV="1">
              <a:off x="10150577" y="2206028"/>
              <a:ext cx="443671" cy="7561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41495" y="5245814"/>
            <a:ext cx="490909" cy="402545"/>
          </a:xfrm>
          <a:prstGeom prst="rect">
            <a:avLst/>
          </a:prstGeom>
        </p:spPr>
      </p:pic>
      <p:grpSp>
        <p:nvGrpSpPr>
          <p:cNvPr id="33" name="组合 32"/>
          <p:cNvGrpSpPr/>
          <p:nvPr/>
        </p:nvGrpSpPr>
        <p:grpSpPr>
          <a:xfrm rot="16200000">
            <a:off x="4253616" y="4453886"/>
            <a:ext cx="1193955" cy="792444"/>
            <a:chOff x="10334607" y="2021997"/>
            <a:chExt cx="877561" cy="443671"/>
          </a:xfrm>
        </p:grpSpPr>
        <p:cxnSp>
          <p:nvCxnSpPr>
            <p:cNvPr id="34" name="直接连接符 33"/>
            <p:cNvCxnSpPr/>
            <p:nvPr/>
          </p:nvCxnSpPr>
          <p:spPr>
            <a:xfrm rot="5400000" flipV="1">
              <a:off x="10597466" y="1841013"/>
              <a:ext cx="433716" cy="7956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rot="5400000" flipH="1" flipV="1">
              <a:off x="10518724" y="1837880"/>
              <a:ext cx="433719" cy="80195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5400000" flipH="1">
              <a:off x="10957505" y="2201052"/>
              <a:ext cx="433718" cy="7560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5400000" flipH="1" flipV="1">
              <a:off x="10150577" y="2206028"/>
              <a:ext cx="443671" cy="7561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65965" y="4102099"/>
            <a:ext cx="490909" cy="402545"/>
          </a:xfrm>
          <a:prstGeom prst="rect">
            <a:avLst/>
          </a:prstGeom>
        </p:spPr>
      </p:pic>
      <p:pic>
        <p:nvPicPr>
          <p:cNvPr id="39" name="图片 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65965" y="5245814"/>
            <a:ext cx="490909" cy="402545"/>
          </a:xfrm>
          <a:prstGeom prst="rect">
            <a:avLst/>
          </a:prstGeom>
        </p:spPr>
      </p:pic>
      <p:sp>
        <p:nvSpPr>
          <p:cNvPr id="62" name="任意多边形 61"/>
          <p:cNvSpPr/>
          <p:nvPr/>
        </p:nvSpPr>
        <p:spPr>
          <a:xfrm>
            <a:off x="3628817" y="4083469"/>
            <a:ext cx="842595" cy="563385"/>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latin typeface="Huawei Sans" panose="020C0503030203020204" pitchFamily="34" charset="0"/>
              </a:rPr>
              <a:t>MPLS</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任意多边形 62"/>
          <p:cNvSpPr/>
          <p:nvPr/>
        </p:nvSpPr>
        <p:spPr>
          <a:xfrm>
            <a:off x="3628817" y="4942776"/>
            <a:ext cx="842595" cy="563385"/>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smtClean="0">
                <a:latin typeface="Huawei Sans" panose="020C0503030203020204" pitchFamily="34" charset="0"/>
              </a:rPr>
              <a:t>Internet</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64" name="图片 6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8066" y="1928596"/>
            <a:ext cx="324000" cy="265680"/>
          </a:xfrm>
          <a:prstGeom prst="rect">
            <a:avLst/>
          </a:prstGeom>
        </p:spPr>
      </p:pic>
      <p:pic>
        <p:nvPicPr>
          <p:cNvPr id="65" name="图片 6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8066" y="2769084"/>
            <a:ext cx="324000" cy="265680"/>
          </a:xfrm>
          <a:prstGeom prst="rect">
            <a:avLst/>
          </a:prstGeom>
        </p:spPr>
      </p:pic>
      <p:pic>
        <p:nvPicPr>
          <p:cNvPr id="66" name="图片 6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29823" y="1928596"/>
            <a:ext cx="324000" cy="265680"/>
          </a:xfrm>
          <a:prstGeom prst="rect">
            <a:avLst/>
          </a:prstGeom>
        </p:spPr>
      </p:pic>
      <p:pic>
        <p:nvPicPr>
          <p:cNvPr id="67" name="图片 6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29823" y="2769084"/>
            <a:ext cx="324000" cy="265680"/>
          </a:xfrm>
          <a:prstGeom prst="rect">
            <a:avLst/>
          </a:prstGeom>
        </p:spPr>
      </p:pic>
      <p:cxnSp>
        <p:nvCxnSpPr>
          <p:cNvPr id="70" name="直接连接符 69"/>
          <p:cNvCxnSpPr>
            <a:stCxn id="64" idx="3"/>
            <a:endCxn id="66" idx="1"/>
          </p:cNvCxnSpPr>
          <p:nvPr/>
        </p:nvCxnSpPr>
        <p:spPr>
          <a:xfrm>
            <a:off x="2122066" y="2061436"/>
            <a:ext cx="1307757" cy="0"/>
          </a:xfrm>
          <a:prstGeom prst="line">
            <a:avLst/>
          </a:pr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cxnSp>
      <p:cxnSp>
        <p:nvCxnSpPr>
          <p:cNvPr id="73" name="直接连接符 72"/>
          <p:cNvCxnSpPr>
            <a:stCxn id="64" idx="3"/>
            <a:endCxn id="67" idx="1"/>
          </p:cNvCxnSpPr>
          <p:nvPr/>
        </p:nvCxnSpPr>
        <p:spPr>
          <a:xfrm>
            <a:off x="2122066" y="2061436"/>
            <a:ext cx="1307757" cy="840488"/>
          </a:xfrm>
          <a:prstGeom prst="line">
            <a:avLst/>
          </a:pr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cxnSp>
      <p:cxnSp>
        <p:nvCxnSpPr>
          <p:cNvPr id="76" name="直接连接符 75"/>
          <p:cNvCxnSpPr>
            <a:stCxn id="65" idx="3"/>
            <a:endCxn id="66" idx="1"/>
          </p:cNvCxnSpPr>
          <p:nvPr/>
        </p:nvCxnSpPr>
        <p:spPr>
          <a:xfrm flipV="1">
            <a:off x="2122066" y="2061436"/>
            <a:ext cx="1307757" cy="840488"/>
          </a:xfrm>
          <a:prstGeom prst="line">
            <a:avLst/>
          </a:pr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cxnSp>
      <p:cxnSp>
        <p:nvCxnSpPr>
          <p:cNvPr id="79" name="直接连接符 78"/>
          <p:cNvCxnSpPr>
            <a:stCxn id="65" idx="3"/>
            <a:endCxn id="67" idx="1"/>
          </p:cNvCxnSpPr>
          <p:nvPr/>
        </p:nvCxnSpPr>
        <p:spPr>
          <a:xfrm>
            <a:off x="2122066" y="2901924"/>
            <a:ext cx="1307757" cy="0"/>
          </a:xfrm>
          <a:prstGeom prst="line">
            <a:avLst/>
          </a:pr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cxnSp>
      <p:sp>
        <p:nvSpPr>
          <p:cNvPr id="86" name="任意多边形 85"/>
          <p:cNvSpPr/>
          <p:nvPr/>
        </p:nvSpPr>
        <p:spPr>
          <a:xfrm flipV="1">
            <a:off x="2213179" y="2197636"/>
            <a:ext cx="212444" cy="606432"/>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610722 w 926312"/>
              <a:gd name="connsiteY0" fmla="*/ 0 h 667428"/>
              <a:gd name="connsiteX1" fmla="*/ 926312 w 926312"/>
              <a:gd name="connsiteY1" fmla="*/ 667428 h 667428"/>
              <a:gd name="connsiteX0" fmla="*/ 0 w 315590"/>
              <a:gd name="connsiteY0" fmla="*/ 0 h 667428"/>
              <a:gd name="connsiteX1" fmla="*/ 315590 w 315590"/>
              <a:gd name="connsiteY1" fmla="*/ 667428 h 667428"/>
              <a:gd name="connsiteX0" fmla="*/ 206472 w 295963"/>
              <a:gd name="connsiteY0" fmla="*/ 0 h 631086"/>
              <a:gd name="connsiteX1" fmla="*/ 219629 w 295963"/>
              <a:gd name="connsiteY1" fmla="*/ 631086 h 631086"/>
              <a:gd name="connsiteX0" fmla="*/ 0 w 237291"/>
              <a:gd name="connsiteY0" fmla="*/ 0 h 631086"/>
              <a:gd name="connsiteX1" fmla="*/ 13157 w 237291"/>
              <a:gd name="connsiteY1" fmla="*/ 631086 h 631086"/>
              <a:gd name="connsiteX0" fmla="*/ 0 w 236114"/>
              <a:gd name="connsiteY0" fmla="*/ 0 h 599936"/>
              <a:gd name="connsiteX1" fmla="*/ 10357 w 236114"/>
              <a:gd name="connsiteY1" fmla="*/ 599936 h 599936"/>
              <a:gd name="connsiteX0" fmla="*/ 0 w 224372"/>
              <a:gd name="connsiteY0" fmla="*/ 0 h 599936"/>
              <a:gd name="connsiteX1" fmla="*/ 10357 w 224372"/>
              <a:gd name="connsiteY1" fmla="*/ 599936 h 599936"/>
              <a:gd name="connsiteX0" fmla="*/ 0 w 187373"/>
              <a:gd name="connsiteY0" fmla="*/ 0 h 599936"/>
              <a:gd name="connsiteX1" fmla="*/ 10357 w 187373"/>
              <a:gd name="connsiteY1" fmla="*/ 599936 h 599936"/>
            </a:gdLst>
            <a:ahLst/>
            <a:cxnLst>
              <a:cxn ang="0">
                <a:pos x="connsiteX0" y="connsiteY0"/>
              </a:cxn>
              <a:cxn ang="0">
                <a:pos x="connsiteX1" y="connsiteY1"/>
              </a:cxn>
            </a:cxnLst>
            <a:rect l="l" t="t" r="r" b="b"/>
            <a:pathLst>
              <a:path w="187373" h="599936">
                <a:moveTo>
                  <a:pt x="0" y="0"/>
                </a:moveTo>
                <a:cubicBezTo>
                  <a:pt x="294009" y="286999"/>
                  <a:pt x="198509" y="385366"/>
                  <a:pt x="10357" y="599936"/>
                </a:cubicBezTo>
              </a:path>
            </a:pathLst>
          </a:cu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7" name="任意多边形 86"/>
          <p:cNvSpPr/>
          <p:nvPr/>
        </p:nvSpPr>
        <p:spPr>
          <a:xfrm rot="10800000" flipV="1">
            <a:off x="3174940" y="2197636"/>
            <a:ext cx="212444" cy="606432"/>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610722 w 926312"/>
              <a:gd name="connsiteY0" fmla="*/ 0 h 667428"/>
              <a:gd name="connsiteX1" fmla="*/ 926312 w 926312"/>
              <a:gd name="connsiteY1" fmla="*/ 667428 h 667428"/>
              <a:gd name="connsiteX0" fmla="*/ 0 w 315590"/>
              <a:gd name="connsiteY0" fmla="*/ 0 h 667428"/>
              <a:gd name="connsiteX1" fmla="*/ 315590 w 315590"/>
              <a:gd name="connsiteY1" fmla="*/ 667428 h 667428"/>
              <a:gd name="connsiteX0" fmla="*/ 206472 w 295963"/>
              <a:gd name="connsiteY0" fmla="*/ 0 h 631086"/>
              <a:gd name="connsiteX1" fmla="*/ 219629 w 295963"/>
              <a:gd name="connsiteY1" fmla="*/ 631086 h 631086"/>
              <a:gd name="connsiteX0" fmla="*/ 0 w 237291"/>
              <a:gd name="connsiteY0" fmla="*/ 0 h 631086"/>
              <a:gd name="connsiteX1" fmla="*/ 13157 w 237291"/>
              <a:gd name="connsiteY1" fmla="*/ 631086 h 631086"/>
              <a:gd name="connsiteX0" fmla="*/ 0 w 236114"/>
              <a:gd name="connsiteY0" fmla="*/ 0 h 599936"/>
              <a:gd name="connsiteX1" fmla="*/ 10357 w 236114"/>
              <a:gd name="connsiteY1" fmla="*/ 599936 h 599936"/>
              <a:gd name="connsiteX0" fmla="*/ 0 w 224372"/>
              <a:gd name="connsiteY0" fmla="*/ 0 h 599936"/>
              <a:gd name="connsiteX1" fmla="*/ 10357 w 224372"/>
              <a:gd name="connsiteY1" fmla="*/ 599936 h 599936"/>
              <a:gd name="connsiteX0" fmla="*/ 0 w 187373"/>
              <a:gd name="connsiteY0" fmla="*/ 0 h 599936"/>
              <a:gd name="connsiteX1" fmla="*/ 10357 w 187373"/>
              <a:gd name="connsiteY1" fmla="*/ 599936 h 599936"/>
            </a:gdLst>
            <a:ahLst/>
            <a:cxnLst>
              <a:cxn ang="0">
                <a:pos x="connsiteX0" y="connsiteY0"/>
              </a:cxn>
              <a:cxn ang="0">
                <a:pos x="connsiteX1" y="connsiteY1"/>
              </a:cxn>
            </a:cxnLst>
            <a:rect l="l" t="t" r="r" b="b"/>
            <a:pathLst>
              <a:path w="187373" h="599936">
                <a:moveTo>
                  <a:pt x="0" y="0"/>
                </a:moveTo>
                <a:cubicBezTo>
                  <a:pt x="294009" y="286999"/>
                  <a:pt x="198509" y="385366"/>
                  <a:pt x="10357" y="599936"/>
                </a:cubicBezTo>
              </a:path>
            </a:pathLst>
          </a:cu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8" name="文本框 87"/>
          <p:cNvSpPr txBox="1"/>
          <p:nvPr/>
        </p:nvSpPr>
        <p:spPr>
          <a:xfrm>
            <a:off x="1957924" y="1596552"/>
            <a:ext cx="1725152" cy="307777"/>
          </a:xfrm>
          <a:prstGeom prst="rect">
            <a:avLst/>
          </a:prstGeom>
          <a:noFill/>
        </p:spPr>
        <p:txBody>
          <a:bodyPr wrap="none" rtlCol="0" anchor="ctr" anchorCtr="0">
            <a:spAutoFit/>
          </a:bodyPr>
          <a:lstStyle/>
          <a:p>
            <a:pPr algn="ctr" fontAlgn="ctr"/>
            <a:r>
              <a:rPr lang="en-US" sz="1400" b="1" dirty="0" smtClean="0">
                <a:solidFill>
                  <a:srgbClr val="EC7061"/>
                </a:solidFill>
                <a:latin typeface="Huawei Sans" panose="020C0503030203020204" pitchFamily="34" charset="0"/>
              </a:rPr>
              <a:t>Virtual network 1</a:t>
            </a:r>
            <a:endParaRPr lang="en-US" altLang="zh-CN" sz="1400" b="1"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6" name="文本框 105"/>
          <p:cNvSpPr txBox="1"/>
          <p:nvPr/>
        </p:nvSpPr>
        <p:spPr>
          <a:xfrm>
            <a:off x="1332203" y="4164271"/>
            <a:ext cx="963725" cy="307777"/>
          </a:xfrm>
          <a:prstGeom prst="rect">
            <a:avLst/>
          </a:prstGeom>
          <a:noFill/>
        </p:spPr>
        <p:txBody>
          <a:bodyPr wrap="none" rtlCol="0" anchor="ctr" anchorCtr="0">
            <a:spAutoFit/>
          </a:bodyPr>
          <a:lstStyle/>
          <a:p>
            <a:pPr algn="r" fontAlgn="ctr"/>
            <a:r>
              <a:rPr lang="en-US" sz="1400" b="1" dirty="0" smtClean="0">
                <a:solidFill>
                  <a:schemeClr val="bg1">
                    <a:lumMod val="50000"/>
                  </a:schemeClr>
                </a:solidFill>
                <a:latin typeface="Huawei Sans" panose="020C0503030203020204" pitchFamily="34" charset="0"/>
              </a:rPr>
              <a:t>HQ edge</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7" name="文本框 106"/>
          <p:cNvSpPr txBox="1"/>
          <p:nvPr/>
        </p:nvSpPr>
        <p:spPr>
          <a:xfrm>
            <a:off x="1034044" y="5278911"/>
            <a:ext cx="1261884" cy="307777"/>
          </a:xfrm>
          <a:prstGeom prst="rect">
            <a:avLst/>
          </a:prstGeom>
          <a:noFill/>
        </p:spPr>
        <p:txBody>
          <a:bodyPr wrap="none" rtlCol="0" anchor="ctr" anchorCtr="0">
            <a:spAutoFit/>
          </a:bodyPr>
          <a:lstStyle/>
          <a:p>
            <a:pPr algn="r" fontAlgn="ctr"/>
            <a:r>
              <a:rPr lang="en-US" sz="1400" b="1" dirty="0" smtClean="0">
                <a:solidFill>
                  <a:schemeClr val="bg1">
                    <a:lumMod val="50000"/>
                  </a:schemeClr>
                </a:solidFill>
                <a:latin typeface="Huawei Sans" panose="020C0503030203020204" pitchFamily="34" charset="0"/>
              </a:rPr>
              <a:t>Branch edge</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8" name="文本框 107"/>
          <p:cNvSpPr txBox="1"/>
          <p:nvPr/>
        </p:nvSpPr>
        <p:spPr>
          <a:xfrm>
            <a:off x="5724574" y="4164271"/>
            <a:ext cx="1261884" cy="307777"/>
          </a:xfrm>
          <a:prstGeom prst="rect">
            <a:avLst/>
          </a:prstGeom>
          <a:noFill/>
        </p:spPr>
        <p:txBody>
          <a:bodyPr wrap="none" rtlCol="0" anchor="ctr" anchorCtr="0">
            <a:spAutoFit/>
          </a:bodyPr>
          <a:lstStyle/>
          <a:p>
            <a:pPr fontAlgn="ctr"/>
            <a:r>
              <a:rPr lang="en-US" sz="1400" b="1" dirty="0" smtClean="0">
                <a:solidFill>
                  <a:schemeClr val="bg1">
                    <a:lumMod val="50000"/>
                  </a:schemeClr>
                </a:solidFill>
                <a:latin typeface="Huawei Sans" panose="020C0503030203020204" pitchFamily="34" charset="0"/>
              </a:rPr>
              <a:t>Branch edge</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9" name="文本框 108"/>
          <p:cNvSpPr txBox="1"/>
          <p:nvPr/>
        </p:nvSpPr>
        <p:spPr>
          <a:xfrm>
            <a:off x="5724574" y="5278911"/>
            <a:ext cx="1261884" cy="307777"/>
          </a:xfrm>
          <a:prstGeom prst="rect">
            <a:avLst/>
          </a:prstGeom>
          <a:noFill/>
        </p:spPr>
        <p:txBody>
          <a:bodyPr wrap="none" rtlCol="0" anchor="ctr" anchorCtr="0">
            <a:spAutoFit/>
          </a:bodyPr>
          <a:lstStyle/>
          <a:p>
            <a:pPr fontAlgn="ctr"/>
            <a:r>
              <a:rPr lang="en-US" sz="1400" b="1" dirty="0" smtClean="0">
                <a:solidFill>
                  <a:schemeClr val="bg1">
                    <a:lumMod val="50000"/>
                  </a:schemeClr>
                </a:solidFill>
                <a:latin typeface="Huawei Sans" panose="020C0503030203020204" pitchFamily="34" charset="0"/>
              </a:rPr>
              <a:t>Branch edge</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 name="矩形 3"/>
          <p:cNvSpPr/>
          <p:nvPr/>
        </p:nvSpPr>
        <p:spPr>
          <a:xfrm>
            <a:off x="7432535" y="1018703"/>
            <a:ext cx="4271838" cy="4914166"/>
          </a:xfrm>
          <a:prstGeom prst="rect">
            <a:avLst/>
          </a:prstGeom>
        </p:spPr>
        <p:txBody>
          <a:bodyPr wrap="square">
            <a:spAutoFit/>
          </a:bodyPr>
          <a:lstStyle/>
          <a:p>
            <a:pPr marL="302400" indent="-302400" fontAlgn="ctr">
              <a:lnSpc>
                <a:spcPts val="2800"/>
              </a:lnSpc>
              <a:spcAft>
                <a:spcPts val="600"/>
              </a:spcAft>
              <a:buFont typeface="Arial" panose="020B0604020202020204" pitchFamily="34" charset="0"/>
              <a:buChar char="•"/>
            </a:pPr>
            <a:r>
              <a:rPr lang="en-US" sz="1200" b="1" dirty="0" smtClean="0">
                <a:latin typeface="Huawei Sans" panose="020C0503030203020204" pitchFamily="34" charset="0"/>
              </a:rPr>
              <a:t>Underlay network (physical network)</a:t>
            </a:r>
            <a:r>
              <a:rPr lang="en-US" sz="1200" dirty="0" smtClean="0">
                <a:latin typeface="Huawei Sans" panose="020C0503030203020204" pitchFamily="34" charset="0"/>
              </a:rPr>
              <a:t>: It refers to the WAN private lines provided by carriers or built by enterprises, such as MPLS VPN private lines and Internet links.</a:t>
            </a:r>
            <a:endPar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302400" indent="-302400" fontAlgn="ctr">
              <a:lnSpc>
                <a:spcPts val="2800"/>
              </a:lnSpc>
              <a:spcAft>
                <a:spcPts val="600"/>
              </a:spcAft>
              <a:buFont typeface="Arial" panose="020B0604020202020204" pitchFamily="34" charset="0"/>
              <a:buChar char="•"/>
            </a:pPr>
            <a:r>
              <a:rPr lang="en-US" sz="1200" b="1" dirty="0" smtClean="0">
                <a:latin typeface="Huawei Sans" panose="020C0503030203020204" pitchFamily="34" charset="0"/>
              </a:rPr>
              <a:t>Overlay network (</a:t>
            </a:r>
            <a:r>
              <a:rPr lang="en-US" sz="1400" b="1" dirty="0" smtClean="0">
                <a:solidFill>
                  <a:srgbClr val="C7000B"/>
                </a:solidFill>
                <a:latin typeface="Huawei Sans" panose="020C0503030203020204" pitchFamily="34" charset="0"/>
              </a:rPr>
              <a:t>virtual</a:t>
            </a:r>
            <a:r>
              <a:rPr lang="en-US" sz="1400" b="1" dirty="0" smtClean="0">
                <a:solidFill>
                  <a:srgbClr val="EC7061"/>
                </a:solidFill>
                <a:latin typeface="Huawei Sans" panose="020C0503030203020204" pitchFamily="34" charset="0"/>
              </a:rPr>
              <a:t> </a:t>
            </a:r>
            <a:r>
              <a:rPr lang="en-US" sz="1400" b="1" dirty="0">
                <a:solidFill>
                  <a:srgbClr val="C7000B"/>
                </a:solidFill>
                <a:latin typeface="Huawei Sans" panose="020C0503030203020204" pitchFamily="34" charset="0"/>
              </a:rPr>
              <a:t>network</a:t>
            </a:r>
            <a:r>
              <a:rPr lang="en-US" sz="1200" b="1" dirty="0" smtClean="0">
                <a:latin typeface="Huawei Sans" panose="020C0503030203020204" pitchFamily="34" charset="0"/>
              </a:rPr>
              <a:t>)</a:t>
            </a:r>
            <a:r>
              <a:rPr lang="en-US" sz="1200" dirty="0" smtClean="0">
                <a:latin typeface="Huawei Sans" panose="020C0503030203020204" pitchFamily="34" charset="0"/>
              </a:rPr>
              <a:t>: SD-WAN introduces the IP overlay technology to construct one or more virtual overlay networks on the physical network, implementing interconnection between the HQ/DC and enterprise branches.</a:t>
            </a:r>
            <a:endPar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536575" lvl="1" indent="-228600" fontAlgn="ctr">
              <a:lnSpc>
                <a:spcPts val="2800"/>
              </a:lnSpc>
              <a:spcAft>
                <a:spcPts val="600"/>
              </a:spcAft>
              <a:buFont typeface="Huawei Sans" panose="020C0503030203020204" pitchFamily="34" charset="0"/>
              <a:buChar char="▫"/>
            </a:pPr>
            <a:r>
              <a:rPr lang="en-US" sz="1200" dirty="0" smtClean="0">
                <a:latin typeface="Huawei Sans" panose="020C0503030203020204" pitchFamily="34" charset="0"/>
              </a:rPr>
              <a:t>Multiple overlay networks can be deployed to provide different services under the same tenant (for example, services for multiple departments) or provide different services for different tenants.</a:t>
            </a:r>
            <a:endPar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96" name="图片 9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2264" y="1923101"/>
            <a:ext cx="324000" cy="265680"/>
          </a:xfrm>
          <a:prstGeom prst="rect">
            <a:avLst/>
          </a:prstGeom>
        </p:spPr>
      </p:pic>
      <p:pic>
        <p:nvPicPr>
          <p:cNvPr id="98" name="图片 9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2264" y="2763589"/>
            <a:ext cx="324000" cy="265680"/>
          </a:xfrm>
          <a:prstGeom prst="rect">
            <a:avLst/>
          </a:prstGeom>
        </p:spPr>
      </p:pic>
      <p:pic>
        <p:nvPicPr>
          <p:cNvPr id="100" name="图片 9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34021" y="1923101"/>
            <a:ext cx="324000" cy="265680"/>
          </a:xfrm>
          <a:prstGeom prst="rect">
            <a:avLst/>
          </a:prstGeom>
        </p:spPr>
      </p:pic>
      <p:pic>
        <p:nvPicPr>
          <p:cNvPr id="101" name="图片 10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34021" y="2763589"/>
            <a:ext cx="324000" cy="265680"/>
          </a:xfrm>
          <a:prstGeom prst="rect">
            <a:avLst/>
          </a:prstGeom>
        </p:spPr>
      </p:pic>
      <p:cxnSp>
        <p:nvCxnSpPr>
          <p:cNvPr id="102" name="直接连接符 101"/>
          <p:cNvCxnSpPr>
            <a:stCxn id="96" idx="3"/>
            <a:endCxn id="100" idx="1"/>
          </p:cNvCxnSpPr>
          <p:nvPr/>
        </p:nvCxnSpPr>
        <p:spPr>
          <a:xfrm>
            <a:off x="4926264" y="2055941"/>
            <a:ext cx="1307757" cy="0"/>
          </a:xfrm>
          <a:prstGeom prst="line">
            <a:avLst/>
          </a:pr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cxnSp>
      <p:cxnSp>
        <p:nvCxnSpPr>
          <p:cNvPr id="103" name="直接连接符 102"/>
          <p:cNvCxnSpPr>
            <a:stCxn id="96" idx="3"/>
            <a:endCxn id="101" idx="1"/>
          </p:cNvCxnSpPr>
          <p:nvPr/>
        </p:nvCxnSpPr>
        <p:spPr>
          <a:xfrm>
            <a:off x="4926264" y="2055941"/>
            <a:ext cx="1307757" cy="840488"/>
          </a:xfrm>
          <a:prstGeom prst="line">
            <a:avLst/>
          </a:pr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cxnSp>
      <p:sp>
        <p:nvSpPr>
          <p:cNvPr id="104" name="任意多边形 103"/>
          <p:cNvSpPr/>
          <p:nvPr/>
        </p:nvSpPr>
        <p:spPr>
          <a:xfrm flipV="1">
            <a:off x="5017377" y="2192141"/>
            <a:ext cx="212444" cy="606432"/>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610722 w 926312"/>
              <a:gd name="connsiteY0" fmla="*/ 0 h 667428"/>
              <a:gd name="connsiteX1" fmla="*/ 926312 w 926312"/>
              <a:gd name="connsiteY1" fmla="*/ 667428 h 667428"/>
              <a:gd name="connsiteX0" fmla="*/ 0 w 315590"/>
              <a:gd name="connsiteY0" fmla="*/ 0 h 667428"/>
              <a:gd name="connsiteX1" fmla="*/ 315590 w 315590"/>
              <a:gd name="connsiteY1" fmla="*/ 667428 h 667428"/>
              <a:gd name="connsiteX0" fmla="*/ 206472 w 295963"/>
              <a:gd name="connsiteY0" fmla="*/ 0 h 631086"/>
              <a:gd name="connsiteX1" fmla="*/ 219629 w 295963"/>
              <a:gd name="connsiteY1" fmla="*/ 631086 h 631086"/>
              <a:gd name="connsiteX0" fmla="*/ 0 w 237291"/>
              <a:gd name="connsiteY0" fmla="*/ 0 h 631086"/>
              <a:gd name="connsiteX1" fmla="*/ 13157 w 237291"/>
              <a:gd name="connsiteY1" fmla="*/ 631086 h 631086"/>
              <a:gd name="connsiteX0" fmla="*/ 0 w 236114"/>
              <a:gd name="connsiteY0" fmla="*/ 0 h 599936"/>
              <a:gd name="connsiteX1" fmla="*/ 10357 w 236114"/>
              <a:gd name="connsiteY1" fmla="*/ 599936 h 599936"/>
              <a:gd name="connsiteX0" fmla="*/ 0 w 224372"/>
              <a:gd name="connsiteY0" fmla="*/ 0 h 599936"/>
              <a:gd name="connsiteX1" fmla="*/ 10357 w 224372"/>
              <a:gd name="connsiteY1" fmla="*/ 599936 h 599936"/>
              <a:gd name="connsiteX0" fmla="*/ 0 w 187373"/>
              <a:gd name="connsiteY0" fmla="*/ 0 h 599936"/>
              <a:gd name="connsiteX1" fmla="*/ 10357 w 187373"/>
              <a:gd name="connsiteY1" fmla="*/ 599936 h 599936"/>
            </a:gdLst>
            <a:ahLst/>
            <a:cxnLst>
              <a:cxn ang="0">
                <a:pos x="connsiteX0" y="connsiteY0"/>
              </a:cxn>
              <a:cxn ang="0">
                <a:pos x="connsiteX1" y="connsiteY1"/>
              </a:cxn>
            </a:cxnLst>
            <a:rect l="l" t="t" r="r" b="b"/>
            <a:pathLst>
              <a:path w="187373" h="599936">
                <a:moveTo>
                  <a:pt x="0" y="0"/>
                </a:moveTo>
                <a:cubicBezTo>
                  <a:pt x="294009" y="286999"/>
                  <a:pt x="198509" y="385366"/>
                  <a:pt x="10357" y="599936"/>
                </a:cubicBezTo>
              </a:path>
            </a:pathLst>
          </a:cu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5" name="文本框 104"/>
          <p:cNvSpPr txBox="1"/>
          <p:nvPr/>
        </p:nvSpPr>
        <p:spPr>
          <a:xfrm>
            <a:off x="4762122" y="1591057"/>
            <a:ext cx="1725152" cy="307777"/>
          </a:xfrm>
          <a:prstGeom prst="rect">
            <a:avLst/>
          </a:prstGeom>
          <a:noFill/>
        </p:spPr>
        <p:txBody>
          <a:bodyPr wrap="none" rtlCol="0" anchor="ctr" anchorCtr="0">
            <a:spAutoFit/>
          </a:bodyPr>
          <a:lstStyle/>
          <a:p>
            <a:pPr algn="ctr" fontAlgn="ctr"/>
            <a:r>
              <a:rPr lang="en-US" sz="1400" b="1" dirty="0" smtClean="0">
                <a:solidFill>
                  <a:srgbClr val="EC7061"/>
                </a:solidFill>
                <a:latin typeface="Huawei Sans" panose="020C0503030203020204" pitchFamily="34" charset="0"/>
              </a:rPr>
              <a:t>Virtual network 2</a:t>
            </a:r>
            <a:endParaRPr lang="en-US" altLang="zh-CN" sz="1400" b="1"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燕尾形 25"/>
          <p:cNvSpPr/>
          <p:nvPr/>
        </p:nvSpPr>
        <p:spPr bwMode="auto">
          <a:xfrm>
            <a:off x="9921940" y="62784"/>
            <a:ext cx="1538223"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rPr>
              <a:t>Typical SD-WAN Applications</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燕尾形 25"/>
          <p:cNvSpPr/>
          <p:nvPr/>
        </p:nvSpPr>
        <p:spPr bwMode="auto">
          <a:xfrm>
            <a:off x="8459917" y="62784"/>
            <a:ext cx="1538223"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a:solidFill>
                  <a:srgbClr val="FFFFFF"/>
                </a:solidFill>
                <a:latin typeface="Huawei Sans" panose="020C0503030203020204" pitchFamily="34" charset="0"/>
                <a:ea typeface="方正兰亭黑简体" panose="02000000000000000000" pitchFamily="2" charset="-122"/>
              </a:rPr>
              <a:t>SD-WAN Overview</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34119716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SD-WAN Network Model</a:t>
            </a:r>
            <a:endParaRPr lang="en-US" altLang="zh-CN" dirty="0">
              <a:sym typeface="Huawei Sans" panose="020C0503030203020204" pitchFamily="34" charset="0"/>
            </a:endParaRPr>
          </a:p>
        </p:txBody>
      </p:sp>
      <p:sp>
        <p:nvSpPr>
          <p:cNvPr id="62" name="文本框 86"/>
          <p:cNvSpPr txBox="1"/>
          <p:nvPr/>
        </p:nvSpPr>
        <p:spPr>
          <a:xfrm>
            <a:off x="452031" y="4659025"/>
            <a:ext cx="539801" cy="184666"/>
          </a:xfrm>
          <a:prstGeom prst="roundRect">
            <a:avLst>
              <a:gd name="adj" fmla="val 4288"/>
            </a:avLst>
          </a:prstGeom>
          <a:solidFill>
            <a:schemeClr val="bg1">
              <a:lumMod val="85000"/>
            </a:schemeClr>
          </a:solidFill>
        </p:spPr>
        <p:txBody>
          <a:bodyPr wrap="none" lIns="0" tIns="0" rIns="0" bIns="0" rtlCol="0" anchor="ctr" anchorCtr="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b="1" dirty="0" smtClean="0">
                <a:solidFill>
                  <a:schemeClr val="bg1">
                    <a:lumMod val="50000"/>
                  </a:schemeClr>
                </a:solidFill>
                <a:latin typeface="Huawei Sans" panose="020C0503030203020204" pitchFamily="34" charset="0"/>
              </a:rPr>
              <a:t>Site2</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87"/>
          <p:cNvSpPr txBox="1"/>
          <p:nvPr/>
        </p:nvSpPr>
        <p:spPr>
          <a:xfrm>
            <a:off x="5207069" y="4659025"/>
            <a:ext cx="539801" cy="184666"/>
          </a:xfrm>
          <a:prstGeom prst="roundRect">
            <a:avLst>
              <a:gd name="adj" fmla="val 4288"/>
            </a:avLst>
          </a:prstGeom>
          <a:solidFill>
            <a:schemeClr val="bg1">
              <a:lumMod val="85000"/>
            </a:schemeClr>
          </a:solidFill>
        </p:spPr>
        <p:txBody>
          <a:bodyPr wrap="none" lIns="0" tIns="0" rIns="0" bIns="0" rtlCol="0" anchor="ctr" anchorCtr="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b="1" dirty="0" smtClean="0">
                <a:solidFill>
                  <a:schemeClr val="bg1">
                    <a:lumMod val="50000"/>
                  </a:schemeClr>
                </a:solidFill>
                <a:latin typeface="Huawei Sans" panose="020C0503030203020204" pitchFamily="34" charset="0"/>
              </a:rPr>
              <a:t>Site3</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框 41"/>
          <p:cNvSpPr txBox="1"/>
          <p:nvPr/>
        </p:nvSpPr>
        <p:spPr>
          <a:xfrm>
            <a:off x="3835897" y="1243528"/>
            <a:ext cx="539801" cy="184666"/>
          </a:xfrm>
          <a:prstGeom prst="roundRect">
            <a:avLst>
              <a:gd name="adj" fmla="val 4288"/>
            </a:avLst>
          </a:prstGeom>
          <a:solidFill>
            <a:schemeClr val="bg1">
              <a:lumMod val="85000"/>
            </a:schemeClr>
          </a:solidFill>
        </p:spPr>
        <p:txBody>
          <a:bodyPr wrap="none" lIns="0" tIns="0" rIns="0" bIns="0" rtlCol="0" anchor="ctr" anchorCtr="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b="1" dirty="0" smtClean="0">
                <a:solidFill>
                  <a:schemeClr val="bg1">
                    <a:lumMod val="50000"/>
                  </a:schemeClr>
                </a:solidFill>
                <a:latin typeface="Huawei Sans" panose="020C0503030203020204" pitchFamily="34" charset="0"/>
              </a:rPr>
              <a:t>Site1</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8" name="直接连接符 67"/>
          <p:cNvCxnSpPr>
            <a:stCxn id="84" idx="2"/>
            <a:endCxn id="126" idx="0"/>
          </p:cNvCxnSpPr>
          <p:nvPr/>
        </p:nvCxnSpPr>
        <p:spPr>
          <a:xfrm>
            <a:off x="1246632" y="3706283"/>
            <a:ext cx="1994113" cy="129692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88" idx="2"/>
            <a:endCxn id="127" idx="0"/>
          </p:cNvCxnSpPr>
          <p:nvPr/>
        </p:nvCxnSpPr>
        <p:spPr>
          <a:xfrm>
            <a:off x="4470295" y="3706283"/>
            <a:ext cx="514583" cy="129692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86" idx="2"/>
            <a:endCxn id="102" idx="0"/>
          </p:cNvCxnSpPr>
          <p:nvPr/>
        </p:nvCxnSpPr>
        <p:spPr>
          <a:xfrm flipH="1">
            <a:off x="1245541" y="3706283"/>
            <a:ext cx="1966658" cy="129692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84" idx="2"/>
            <a:endCxn id="102" idx="0"/>
          </p:cNvCxnSpPr>
          <p:nvPr/>
        </p:nvCxnSpPr>
        <p:spPr>
          <a:xfrm flipH="1">
            <a:off x="1245541" y="3706283"/>
            <a:ext cx="1091" cy="129692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3167900" y="3568890"/>
            <a:ext cx="12532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圆角矩形 76"/>
          <p:cNvSpPr/>
          <p:nvPr/>
        </p:nvSpPr>
        <p:spPr>
          <a:xfrm>
            <a:off x="1126412" y="1243417"/>
            <a:ext cx="3249286" cy="1223302"/>
          </a:xfrm>
          <a:prstGeom prst="roundRect">
            <a:avLst>
              <a:gd name="adj" fmla="val 2222"/>
            </a:avLst>
          </a:prstGeom>
          <a:noFill/>
          <a:ln w="19050">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8" name="组合 77"/>
          <p:cNvGrpSpPr/>
          <p:nvPr/>
        </p:nvGrpSpPr>
        <p:grpSpPr>
          <a:xfrm>
            <a:off x="1640207" y="1683153"/>
            <a:ext cx="2235042" cy="402545"/>
            <a:chOff x="2033036" y="1908034"/>
            <a:chExt cx="2235042" cy="402545"/>
          </a:xfrm>
        </p:grpSpPr>
        <p:pic>
          <p:nvPicPr>
            <p:cNvPr id="128" name="图片 1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33036" y="1908034"/>
              <a:ext cx="490909" cy="402545"/>
            </a:xfrm>
            <a:prstGeom prst="rect">
              <a:avLst/>
            </a:prstGeom>
          </p:spPr>
        </p:pic>
        <p:pic>
          <p:nvPicPr>
            <p:cNvPr id="129" name="图片 1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77169" y="1908034"/>
              <a:ext cx="490909" cy="402545"/>
            </a:xfrm>
            <a:prstGeom prst="rect">
              <a:avLst/>
            </a:prstGeom>
          </p:spPr>
        </p:pic>
      </p:grpSp>
      <p:cxnSp>
        <p:nvCxnSpPr>
          <p:cNvPr id="79" name="直接连接符 78"/>
          <p:cNvCxnSpPr>
            <a:stCxn id="128" idx="3"/>
            <a:endCxn id="129" idx="1"/>
          </p:cNvCxnSpPr>
          <p:nvPr/>
        </p:nvCxnSpPr>
        <p:spPr>
          <a:xfrm>
            <a:off x="2131116" y="1884426"/>
            <a:ext cx="125322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0" name="文本框 7"/>
          <p:cNvSpPr txBox="1"/>
          <p:nvPr/>
        </p:nvSpPr>
        <p:spPr>
          <a:xfrm>
            <a:off x="1138494" y="1730537"/>
            <a:ext cx="538930"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CPE1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文本框 9"/>
          <p:cNvSpPr txBox="1"/>
          <p:nvPr/>
        </p:nvSpPr>
        <p:spPr>
          <a:xfrm>
            <a:off x="3868576" y="1730537"/>
            <a:ext cx="538930"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200" dirty="0" smtClean="0">
                <a:latin typeface="Huawei Sans" panose="020C0503030203020204" pitchFamily="34" charset="0"/>
              </a:rPr>
              <a:t>CPE2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10"/>
          <p:cNvSpPr txBox="1"/>
          <p:nvPr/>
        </p:nvSpPr>
        <p:spPr>
          <a:xfrm>
            <a:off x="2146563" y="1302132"/>
            <a:ext cx="1208985"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b="1" dirty="0" smtClean="0">
                <a:latin typeface="Huawei Sans" panose="020C0503030203020204" pitchFamily="34" charset="0"/>
              </a:rPr>
              <a:t>Site ID 1.1.1.1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Freeform 200"/>
          <p:cNvSpPr/>
          <p:nvPr/>
        </p:nvSpPr>
        <p:spPr>
          <a:xfrm>
            <a:off x="743154" y="3210630"/>
            <a:ext cx="998434" cy="566030"/>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TextBox 2"/>
          <p:cNvSpPr txBox="1"/>
          <p:nvPr/>
        </p:nvSpPr>
        <p:spPr>
          <a:xfrm>
            <a:off x="1002815" y="3429284"/>
            <a:ext cx="487634"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b="1" dirty="0" smtClean="0">
                <a:latin typeface="Huawei Sans" panose="020C0503030203020204" pitchFamily="34" charset="0"/>
              </a:rPr>
              <a:t>TN1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Freeform 200"/>
          <p:cNvSpPr/>
          <p:nvPr/>
        </p:nvSpPr>
        <p:spPr>
          <a:xfrm>
            <a:off x="2708720" y="3210630"/>
            <a:ext cx="998434" cy="566030"/>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TextBox 2"/>
          <p:cNvSpPr txBox="1"/>
          <p:nvPr/>
        </p:nvSpPr>
        <p:spPr>
          <a:xfrm>
            <a:off x="2968382" y="3429284"/>
            <a:ext cx="487634"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b="1" dirty="0" smtClean="0">
                <a:latin typeface="Huawei Sans" panose="020C0503030203020204" pitchFamily="34" charset="0"/>
              </a:rPr>
              <a:t>TN2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Freeform 200"/>
          <p:cNvSpPr/>
          <p:nvPr/>
        </p:nvSpPr>
        <p:spPr>
          <a:xfrm>
            <a:off x="3966816" y="3210630"/>
            <a:ext cx="998434" cy="566030"/>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TextBox 2"/>
          <p:cNvSpPr txBox="1"/>
          <p:nvPr/>
        </p:nvSpPr>
        <p:spPr>
          <a:xfrm>
            <a:off x="4226478" y="3429284"/>
            <a:ext cx="487634" cy="276999"/>
          </a:xfrm>
          <a:prstGeom prst="rect">
            <a:avLst/>
          </a:prstGeom>
          <a:solidFill>
            <a:srgbClr val="92D050"/>
          </a:solid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b="1" dirty="0" smtClean="0">
                <a:latin typeface="Huawei Sans" panose="020C0503030203020204" pitchFamily="34" charset="0"/>
              </a:rPr>
              <a:t>TN2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9" name="直接连接符 88"/>
          <p:cNvCxnSpPr>
            <a:stCxn id="128" idx="2"/>
            <a:endCxn id="83" idx="0"/>
          </p:cNvCxnSpPr>
          <p:nvPr/>
        </p:nvCxnSpPr>
        <p:spPr>
          <a:xfrm flipH="1">
            <a:off x="1362974" y="2085698"/>
            <a:ext cx="522688" cy="112493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a:stCxn id="129" idx="2"/>
            <a:endCxn id="83" idx="0"/>
          </p:cNvCxnSpPr>
          <p:nvPr/>
        </p:nvCxnSpPr>
        <p:spPr>
          <a:xfrm flipH="1">
            <a:off x="1362974" y="2085698"/>
            <a:ext cx="2266821" cy="112493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a:stCxn id="128" idx="2"/>
            <a:endCxn id="85" idx="0"/>
          </p:cNvCxnSpPr>
          <p:nvPr/>
        </p:nvCxnSpPr>
        <p:spPr>
          <a:xfrm>
            <a:off x="1885662" y="2085698"/>
            <a:ext cx="1442878" cy="112493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a:stCxn id="129" idx="2"/>
            <a:endCxn id="85" idx="0"/>
          </p:cNvCxnSpPr>
          <p:nvPr/>
        </p:nvCxnSpPr>
        <p:spPr>
          <a:xfrm flipH="1">
            <a:off x="3328540" y="2085698"/>
            <a:ext cx="301255" cy="112493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a:stCxn id="129" idx="2"/>
            <a:endCxn id="87" idx="0"/>
          </p:cNvCxnSpPr>
          <p:nvPr/>
        </p:nvCxnSpPr>
        <p:spPr>
          <a:xfrm>
            <a:off x="3629795" y="2085698"/>
            <a:ext cx="956841" cy="112493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128" idx="2"/>
            <a:endCxn id="87" idx="0"/>
          </p:cNvCxnSpPr>
          <p:nvPr/>
        </p:nvCxnSpPr>
        <p:spPr>
          <a:xfrm>
            <a:off x="1885662" y="2085698"/>
            <a:ext cx="2700974" cy="112493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5" name="圆角矩形 94"/>
          <p:cNvSpPr/>
          <p:nvPr/>
        </p:nvSpPr>
        <p:spPr>
          <a:xfrm>
            <a:off x="2488168" y="4653691"/>
            <a:ext cx="3249286" cy="1223302"/>
          </a:xfrm>
          <a:prstGeom prst="roundRect">
            <a:avLst>
              <a:gd name="adj" fmla="val 2222"/>
            </a:avLst>
          </a:prstGeom>
          <a:noFill/>
          <a:ln w="19050">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6" name="组合 95"/>
          <p:cNvGrpSpPr/>
          <p:nvPr/>
        </p:nvGrpSpPr>
        <p:grpSpPr>
          <a:xfrm>
            <a:off x="2995290" y="5003210"/>
            <a:ext cx="2235042" cy="402545"/>
            <a:chOff x="2033036" y="1908034"/>
            <a:chExt cx="2235042" cy="402545"/>
          </a:xfrm>
        </p:grpSpPr>
        <p:pic>
          <p:nvPicPr>
            <p:cNvPr id="126" name="图片 1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33036" y="1908034"/>
              <a:ext cx="490909" cy="402545"/>
            </a:xfrm>
            <a:prstGeom prst="rect">
              <a:avLst/>
            </a:prstGeom>
          </p:spPr>
        </p:pic>
        <p:pic>
          <p:nvPicPr>
            <p:cNvPr id="127" name="图片 1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77169" y="1908034"/>
              <a:ext cx="490909" cy="402545"/>
            </a:xfrm>
            <a:prstGeom prst="rect">
              <a:avLst/>
            </a:prstGeom>
          </p:spPr>
        </p:pic>
      </p:grpSp>
      <p:cxnSp>
        <p:nvCxnSpPr>
          <p:cNvPr id="97" name="直接连接符 96"/>
          <p:cNvCxnSpPr>
            <a:stCxn id="126" idx="3"/>
            <a:endCxn id="127" idx="1"/>
          </p:cNvCxnSpPr>
          <p:nvPr/>
        </p:nvCxnSpPr>
        <p:spPr>
          <a:xfrm>
            <a:off x="3486199" y="5204483"/>
            <a:ext cx="12532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8" name="文本框 48"/>
          <p:cNvSpPr txBox="1"/>
          <p:nvPr/>
        </p:nvSpPr>
        <p:spPr>
          <a:xfrm>
            <a:off x="2500250" y="5050594"/>
            <a:ext cx="538930"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CPE4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文本框 49"/>
          <p:cNvSpPr txBox="1"/>
          <p:nvPr/>
        </p:nvSpPr>
        <p:spPr>
          <a:xfrm>
            <a:off x="5230332" y="5050594"/>
            <a:ext cx="538930"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200" dirty="0" smtClean="0">
                <a:latin typeface="Huawei Sans" panose="020C0503030203020204" pitchFamily="34" charset="0"/>
              </a:rPr>
              <a:t>CPE5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文本框 50"/>
          <p:cNvSpPr txBox="1"/>
          <p:nvPr/>
        </p:nvSpPr>
        <p:spPr>
          <a:xfrm>
            <a:off x="3508319" y="5508256"/>
            <a:ext cx="1208985"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b="1" dirty="0" smtClean="0">
                <a:latin typeface="Huawei Sans" panose="020C0503030203020204" pitchFamily="34" charset="0"/>
              </a:rPr>
              <a:t>Site ID 3.3.3.3</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圆角矩形 100"/>
          <p:cNvSpPr/>
          <p:nvPr/>
        </p:nvSpPr>
        <p:spPr>
          <a:xfrm>
            <a:off x="452031" y="4653691"/>
            <a:ext cx="1587018" cy="1223302"/>
          </a:xfrm>
          <a:prstGeom prst="roundRect">
            <a:avLst>
              <a:gd name="adj" fmla="val 2222"/>
            </a:avLst>
          </a:prstGeom>
          <a:noFill/>
          <a:ln w="19050">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2" name="图片 10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0086" y="5003210"/>
            <a:ext cx="490909" cy="402545"/>
          </a:xfrm>
          <a:prstGeom prst="rect">
            <a:avLst/>
          </a:prstGeom>
        </p:spPr>
      </p:pic>
      <p:sp>
        <p:nvSpPr>
          <p:cNvPr id="103" name="文本框 65"/>
          <p:cNvSpPr txBox="1"/>
          <p:nvPr/>
        </p:nvSpPr>
        <p:spPr>
          <a:xfrm>
            <a:off x="477060" y="5050594"/>
            <a:ext cx="538930"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CPE3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文本框 67"/>
          <p:cNvSpPr txBox="1"/>
          <p:nvPr/>
        </p:nvSpPr>
        <p:spPr>
          <a:xfrm>
            <a:off x="641048" y="5508256"/>
            <a:ext cx="1208985"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b="1" dirty="0" smtClean="0">
                <a:latin typeface="Huawei Sans" panose="020C0503030203020204" pitchFamily="34" charset="0"/>
              </a:rPr>
              <a:t>Site ID 2.2.2.2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Oval 4"/>
          <p:cNvSpPr>
            <a:spLocks noChangeAspect="1"/>
          </p:cNvSpPr>
          <p:nvPr/>
        </p:nvSpPr>
        <p:spPr>
          <a:xfrm>
            <a:off x="1636273" y="2231668"/>
            <a:ext cx="159261" cy="159261"/>
          </a:xfrm>
          <a:prstGeom prst="ellipse">
            <a:avLst/>
          </a:prstGeom>
          <a:solidFill>
            <a:srgbClr val="FFD9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Oval 4"/>
          <p:cNvSpPr>
            <a:spLocks noChangeAspect="1"/>
          </p:cNvSpPr>
          <p:nvPr/>
        </p:nvSpPr>
        <p:spPr>
          <a:xfrm>
            <a:off x="2054963" y="2231668"/>
            <a:ext cx="159261" cy="159261"/>
          </a:xfrm>
          <a:prstGeom prst="ellipse">
            <a:avLst/>
          </a:prstGeom>
          <a:solidFill>
            <a:srgbClr val="00B0F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Oval 4"/>
          <p:cNvSpPr>
            <a:spLocks noChangeAspect="1"/>
          </p:cNvSpPr>
          <p:nvPr/>
        </p:nvSpPr>
        <p:spPr>
          <a:xfrm>
            <a:off x="2415354" y="2231668"/>
            <a:ext cx="159261" cy="159261"/>
          </a:xfrm>
          <a:prstGeom prst="ellipse">
            <a:avLst/>
          </a:prstGeom>
          <a:solidFill>
            <a:srgbClr val="92D05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Oval 4"/>
          <p:cNvSpPr>
            <a:spLocks noChangeAspect="1"/>
          </p:cNvSpPr>
          <p:nvPr/>
        </p:nvSpPr>
        <p:spPr>
          <a:xfrm>
            <a:off x="3064722" y="2231668"/>
            <a:ext cx="159261" cy="159261"/>
          </a:xfrm>
          <a:prstGeom prst="ellipse">
            <a:avLst/>
          </a:prstGeom>
          <a:solidFill>
            <a:srgbClr val="FFD9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Oval 4"/>
          <p:cNvSpPr>
            <a:spLocks noChangeAspect="1"/>
          </p:cNvSpPr>
          <p:nvPr/>
        </p:nvSpPr>
        <p:spPr>
          <a:xfrm>
            <a:off x="3471676" y="2231668"/>
            <a:ext cx="159261" cy="159261"/>
          </a:xfrm>
          <a:prstGeom prst="ellipse">
            <a:avLst/>
          </a:prstGeom>
          <a:solidFill>
            <a:srgbClr val="00B0F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Oval 4"/>
          <p:cNvSpPr>
            <a:spLocks noChangeAspect="1"/>
          </p:cNvSpPr>
          <p:nvPr/>
        </p:nvSpPr>
        <p:spPr>
          <a:xfrm>
            <a:off x="3723671" y="2231668"/>
            <a:ext cx="159261" cy="159261"/>
          </a:xfrm>
          <a:prstGeom prst="ellipse">
            <a:avLst/>
          </a:prstGeom>
          <a:solidFill>
            <a:srgbClr val="92D05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Oval 4"/>
          <p:cNvSpPr>
            <a:spLocks noChangeAspect="1"/>
          </p:cNvSpPr>
          <p:nvPr/>
        </p:nvSpPr>
        <p:spPr>
          <a:xfrm>
            <a:off x="1193985" y="4741448"/>
            <a:ext cx="159261" cy="159261"/>
          </a:xfrm>
          <a:prstGeom prst="ellipse">
            <a:avLst/>
          </a:prstGeom>
          <a:solidFill>
            <a:srgbClr val="FFD9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Oval 4"/>
          <p:cNvSpPr>
            <a:spLocks noChangeAspect="1"/>
          </p:cNvSpPr>
          <p:nvPr/>
        </p:nvSpPr>
        <p:spPr>
          <a:xfrm>
            <a:off x="1526521" y="4741448"/>
            <a:ext cx="159261" cy="159261"/>
          </a:xfrm>
          <a:prstGeom prst="ellipse">
            <a:avLst/>
          </a:prstGeom>
          <a:solidFill>
            <a:srgbClr val="00B0F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Oval 4"/>
          <p:cNvSpPr>
            <a:spLocks noChangeAspect="1"/>
          </p:cNvSpPr>
          <p:nvPr/>
        </p:nvSpPr>
        <p:spPr>
          <a:xfrm>
            <a:off x="2785953" y="4741448"/>
            <a:ext cx="159261" cy="159261"/>
          </a:xfrm>
          <a:prstGeom prst="ellipse">
            <a:avLst/>
          </a:prstGeom>
          <a:solidFill>
            <a:srgbClr val="FFD9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Oval 4"/>
          <p:cNvSpPr>
            <a:spLocks noChangeAspect="1"/>
          </p:cNvSpPr>
          <p:nvPr/>
        </p:nvSpPr>
        <p:spPr>
          <a:xfrm>
            <a:off x="4761891" y="4741448"/>
            <a:ext cx="159261" cy="159261"/>
          </a:xfrm>
          <a:prstGeom prst="ellipse">
            <a:avLst/>
          </a:prstGeom>
          <a:solidFill>
            <a:srgbClr val="92D05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文本框 111"/>
          <p:cNvSpPr txBox="1"/>
          <p:nvPr/>
        </p:nvSpPr>
        <p:spPr>
          <a:xfrm>
            <a:off x="693097" y="3781198"/>
            <a:ext cx="486031"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b="1" dirty="0" smtClean="0">
                <a:solidFill>
                  <a:schemeClr val="bg1">
                    <a:lumMod val="50000"/>
                  </a:schemeClr>
                </a:solidFill>
                <a:latin typeface="Huawei Sans" panose="020C0503030203020204" pitchFamily="34" charset="0"/>
              </a:rPr>
              <a:t>RD1</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左大括号 115"/>
          <p:cNvSpPr/>
          <p:nvPr/>
        </p:nvSpPr>
        <p:spPr>
          <a:xfrm rot="16200000">
            <a:off x="3737685" y="3332641"/>
            <a:ext cx="145131" cy="1130896"/>
          </a:xfrm>
          <a:prstGeom prst="leftBrac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文本框 113"/>
          <p:cNvSpPr txBox="1"/>
          <p:nvPr/>
        </p:nvSpPr>
        <p:spPr>
          <a:xfrm>
            <a:off x="3592882" y="3991412"/>
            <a:ext cx="486031"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b="1" dirty="0" smtClean="0">
                <a:solidFill>
                  <a:schemeClr val="bg1">
                    <a:lumMod val="50000"/>
                  </a:schemeClr>
                </a:solidFill>
                <a:latin typeface="Huawei Sans" panose="020C0503030203020204" pitchFamily="34" charset="0"/>
              </a:rPr>
              <a:t>RD2</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矩形 117"/>
          <p:cNvSpPr/>
          <p:nvPr/>
        </p:nvSpPr>
        <p:spPr>
          <a:xfrm>
            <a:off x="6128836" y="966635"/>
            <a:ext cx="5355844" cy="5273238"/>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285750" indent="-285750" fontAlgn="ctr">
              <a:lnSpc>
                <a:spcPts val="2000"/>
              </a:lnSpc>
              <a:spcAft>
                <a:spcPts val="600"/>
              </a:spcAft>
              <a:buFont typeface="Arial" panose="020B0604020202020204" pitchFamily="34" charset="0"/>
              <a:buChar char="•"/>
            </a:pPr>
            <a:r>
              <a:rPr lang="en-US" sz="1100" b="1" dirty="0" smtClean="0">
                <a:latin typeface="Huawei Sans" panose="020C0503030203020204" pitchFamily="34" charset="0"/>
              </a:rPr>
              <a:t>Site ID</a:t>
            </a:r>
            <a:r>
              <a:rPr lang="en-US" sz="1100" dirty="0" smtClean="0">
                <a:latin typeface="Huawei Sans" panose="020C0503030203020204" pitchFamily="34" charset="0"/>
              </a:rPr>
              <a:t>: A site ID uniquely identifies an enterprise site under a tenant and is usually represented by an IP address.</a:t>
            </a:r>
          </a:p>
          <a:p>
            <a:pPr marL="285750" indent="-285750" fontAlgn="ctr">
              <a:lnSpc>
                <a:spcPts val="2000"/>
              </a:lnSpc>
              <a:spcAft>
                <a:spcPts val="600"/>
              </a:spcAft>
              <a:buFont typeface="Arial" panose="020B0604020202020204" pitchFamily="34" charset="0"/>
              <a:buChar char="•"/>
            </a:pPr>
            <a:r>
              <a:rPr lang="en-US" sz="1100" b="1" dirty="0" smtClean="0">
                <a:latin typeface="Huawei Sans" panose="020C0503030203020204" pitchFamily="34" charset="0"/>
              </a:rPr>
              <a:t>CPE ID</a:t>
            </a:r>
            <a:r>
              <a:rPr lang="en-US" sz="1100" dirty="0" smtClean="0">
                <a:latin typeface="Huawei Sans" panose="020C0503030203020204" pitchFamily="34" charset="0"/>
              </a:rPr>
              <a:t>: A CPE ID uniquely identifies a CPE under a tenant and is usually expressed by the IP address of the Loopback0 interface of the CPE. A CPE ID is also called a CPE router ID.</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000"/>
              </a:lnSpc>
              <a:spcAft>
                <a:spcPts val="600"/>
              </a:spcAft>
              <a:buFont typeface="Arial" panose="020B0604020202020204" pitchFamily="34" charset="0"/>
              <a:buChar char="•"/>
            </a:pPr>
            <a:r>
              <a:rPr lang="en-US" sz="1100" b="1" dirty="0" smtClean="0">
                <a:latin typeface="Huawei Sans" panose="020C0503030203020204" pitchFamily="34" charset="0"/>
              </a:rPr>
              <a:t>Transport network (TN)</a:t>
            </a:r>
            <a:r>
              <a:rPr lang="en-US" sz="1100" dirty="0" smtClean="0">
                <a:latin typeface="Huawei Sans" panose="020C0503030203020204" pitchFamily="34" charset="0"/>
              </a:rPr>
              <a:t>: A TN is a WAN that interconnects branches of an enterprise over public networks or legacy networks. The TN is the underlay network in the EVPN Interconnection Solution.</a:t>
            </a:r>
          </a:p>
          <a:p>
            <a:pPr marL="285750" indent="-285750" fontAlgn="ctr">
              <a:lnSpc>
                <a:spcPts val="2000"/>
              </a:lnSpc>
              <a:spcAft>
                <a:spcPts val="600"/>
              </a:spcAft>
              <a:buFont typeface="Arial" panose="020B0604020202020204" pitchFamily="34" charset="0"/>
              <a:buChar char="•"/>
            </a:pPr>
            <a:r>
              <a:rPr lang="en-US" sz="1100" b="1" dirty="0" smtClean="0">
                <a:latin typeface="Huawei Sans" panose="020C0503030203020204" pitchFamily="34" charset="0"/>
              </a:rPr>
              <a:t>Routing domain (RD)</a:t>
            </a:r>
            <a:r>
              <a:rPr lang="en-US" sz="1100" dirty="0" smtClean="0">
                <a:latin typeface="Huawei Sans" panose="020C0503030203020204" pitchFamily="34" charset="0"/>
              </a:rPr>
              <a:t>: On a public network, access networks are provided by different network service providers (NSPs) and are accessible to each other. These networks are categorized into the same RD. Links between TNs in the same RD can function as the backup transmission links between sites.</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000"/>
              </a:lnSpc>
              <a:spcAft>
                <a:spcPts val="600"/>
              </a:spcAft>
              <a:buFont typeface="Arial" panose="020B0604020202020204" pitchFamily="34" charset="0"/>
              <a:buChar char="•"/>
            </a:pPr>
            <a:r>
              <a:rPr lang="en-US" sz="1100" b="1" dirty="0" smtClean="0">
                <a:latin typeface="Huawei Sans" panose="020C0503030203020204" pitchFamily="34" charset="0"/>
              </a:rPr>
              <a:t>Transport network port (TNP)</a:t>
            </a:r>
            <a:r>
              <a:rPr lang="en-US" sz="1100" dirty="0" smtClean="0">
                <a:latin typeface="Huawei Sans" panose="020C0503030203020204" pitchFamily="34" charset="0"/>
              </a:rPr>
              <a:t>: A TNP is a physical network interface used by a CPE to connect to a carrier's WAN. Branch sites of an enterprise are interconnected through WAN interfaces of devices at both ends. Key information about a WAN interface of a CPE includes the site ID, CPE ID, transport network ID, public IP address of the interface, private IP address of the interface, weight, and encapsulation type of the overlay tunnel (for example, GRE tunnel).</a:t>
            </a:r>
            <a:endParaRPr lang="en-US" sz="1100" dirty="0">
              <a:latin typeface="Huawei Sans" panose="020C0503030203020204" pitchFamily="34" charset="0"/>
            </a:endParaRPr>
          </a:p>
        </p:txBody>
      </p:sp>
      <p:sp>
        <p:nvSpPr>
          <p:cNvPr id="119" name="Oval 4"/>
          <p:cNvSpPr>
            <a:spLocks noChangeAspect="1"/>
          </p:cNvSpPr>
          <p:nvPr/>
        </p:nvSpPr>
        <p:spPr>
          <a:xfrm>
            <a:off x="4921152" y="6010328"/>
            <a:ext cx="119655" cy="119655"/>
          </a:xfrm>
          <a:prstGeom prst="ellipse">
            <a:avLst/>
          </a:prstGeom>
          <a:solidFill>
            <a:srgbClr val="FFD9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Oval 4"/>
          <p:cNvSpPr>
            <a:spLocks noChangeAspect="1"/>
          </p:cNvSpPr>
          <p:nvPr/>
        </p:nvSpPr>
        <p:spPr>
          <a:xfrm>
            <a:off x="5084907" y="6010328"/>
            <a:ext cx="119655" cy="119655"/>
          </a:xfrm>
          <a:prstGeom prst="ellipse">
            <a:avLst/>
          </a:prstGeom>
          <a:solidFill>
            <a:srgbClr val="00B0F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Oval 4"/>
          <p:cNvSpPr>
            <a:spLocks noChangeAspect="1"/>
          </p:cNvSpPr>
          <p:nvPr/>
        </p:nvSpPr>
        <p:spPr>
          <a:xfrm>
            <a:off x="5248663" y="6010328"/>
            <a:ext cx="119655" cy="119655"/>
          </a:xfrm>
          <a:prstGeom prst="ellipse">
            <a:avLst/>
          </a:prstGeom>
          <a:solidFill>
            <a:srgbClr val="92D05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文本框 119"/>
          <p:cNvSpPr txBox="1"/>
          <p:nvPr/>
        </p:nvSpPr>
        <p:spPr>
          <a:xfrm>
            <a:off x="5370235" y="5939350"/>
            <a:ext cx="439544" cy="253916"/>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050" dirty="0" smtClean="0">
                <a:latin typeface="Huawei Sans" panose="020C0503030203020204" pitchFamily="34" charset="0"/>
              </a:rPr>
              <a:t>TNP</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文本框 61"/>
          <p:cNvSpPr txBox="1"/>
          <p:nvPr/>
        </p:nvSpPr>
        <p:spPr>
          <a:xfrm>
            <a:off x="977700" y="3251260"/>
            <a:ext cx="591830"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b="1" dirty="0" smtClean="0">
                <a:solidFill>
                  <a:schemeClr val="bg1"/>
                </a:solidFill>
                <a:latin typeface="Huawei Sans" panose="020C0503030203020204" pitchFamily="34" charset="0"/>
              </a:rPr>
              <a:t>MPLS</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文本框 63"/>
          <p:cNvSpPr txBox="1"/>
          <p:nvPr/>
        </p:nvSpPr>
        <p:spPr>
          <a:xfrm>
            <a:off x="2806105" y="3251260"/>
            <a:ext cx="788999"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b="1" dirty="0" smtClean="0">
                <a:solidFill>
                  <a:schemeClr val="bg1"/>
                </a:solidFill>
                <a:latin typeface="Huawei Sans" panose="020C0503030203020204" pitchFamily="34" charset="0"/>
              </a:rPr>
              <a:t>Internet</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文本框 64"/>
          <p:cNvSpPr txBox="1"/>
          <p:nvPr/>
        </p:nvSpPr>
        <p:spPr>
          <a:xfrm>
            <a:off x="4071318" y="3251260"/>
            <a:ext cx="788999"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b="1" dirty="0" smtClean="0">
                <a:solidFill>
                  <a:schemeClr val="bg1"/>
                </a:solidFill>
                <a:latin typeface="Huawei Sans" panose="020C0503030203020204" pitchFamily="34" charset="0"/>
              </a:rPr>
              <a:t>Internet</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燕尾形 25"/>
          <p:cNvSpPr/>
          <p:nvPr/>
        </p:nvSpPr>
        <p:spPr bwMode="auto">
          <a:xfrm>
            <a:off x="9921940" y="62784"/>
            <a:ext cx="1538223"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rPr>
              <a:t>Typical SD-WAN Applications</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燕尾形 25"/>
          <p:cNvSpPr/>
          <p:nvPr/>
        </p:nvSpPr>
        <p:spPr bwMode="auto">
          <a:xfrm>
            <a:off x="8459917" y="62784"/>
            <a:ext cx="1538223"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a:solidFill>
                  <a:srgbClr val="FFFFFF"/>
                </a:solidFill>
                <a:latin typeface="Huawei Sans" panose="020C0503030203020204" pitchFamily="34" charset="0"/>
                <a:ea typeface="方正兰亭黑简体" panose="02000000000000000000" pitchFamily="2" charset="-122"/>
              </a:rPr>
              <a:t>SD-WAN Overview</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43458722"/>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3" name="组合 102"/>
          <p:cNvGrpSpPr/>
          <p:nvPr/>
        </p:nvGrpSpPr>
        <p:grpSpPr>
          <a:xfrm flipH="1">
            <a:off x="3730648" y="4030914"/>
            <a:ext cx="1075899" cy="1114092"/>
            <a:chOff x="2049220" y="4543762"/>
            <a:chExt cx="1075899" cy="1114092"/>
          </a:xfrm>
        </p:grpSpPr>
        <p:grpSp>
          <p:nvGrpSpPr>
            <p:cNvPr id="104" name="Group 165"/>
            <p:cNvGrpSpPr/>
            <p:nvPr/>
          </p:nvGrpSpPr>
          <p:grpSpPr>
            <a:xfrm rot="5400000">
              <a:off x="1762964" y="4830018"/>
              <a:ext cx="1114092" cy="541579"/>
              <a:chOff x="-1233037" y="914446"/>
              <a:chExt cx="1573823" cy="778776"/>
            </a:xfrm>
          </p:grpSpPr>
          <p:cxnSp>
            <p:nvCxnSpPr>
              <p:cNvPr id="108" name="Straight Connector 166"/>
              <p:cNvCxnSpPr/>
              <p:nvPr/>
            </p:nvCxnSpPr>
            <p:spPr>
              <a:xfrm flipH="1" flipV="1">
                <a:off x="-1233037" y="914446"/>
                <a:ext cx="786912" cy="77877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2" name="Straight Connector 167"/>
              <p:cNvCxnSpPr/>
              <p:nvPr/>
            </p:nvCxnSpPr>
            <p:spPr>
              <a:xfrm flipV="1">
                <a:off x="-446125" y="914446"/>
                <a:ext cx="786911" cy="778776"/>
              </a:xfrm>
              <a:prstGeom prst="line">
                <a:avLst/>
              </a:prstGeom>
              <a:ln w="1905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105" name="Straight Connector 166"/>
            <p:cNvCxnSpPr/>
            <p:nvPr/>
          </p:nvCxnSpPr>
          <p:spPr>
            <a:xfrm>
              <a:off x="2583537" y="4546133"/>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6" name="Straight Connector 166"/>
            <p:cNvCxnSpPr/>
            <p:nvPr/>
          </p:nvCxnSpPr>
          <p:spPr>
            <a:xfrm>
              <a:off x="2583537" y="5657854"/>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2026457" y="4030914"/>
            <a:ext cx="1075899" cy="1114092"/>
            <a:chOff x="2049220" y="4543762"/>
            <a:chExt cx="1075899" cy="1114092"/>
          </a:xfrm>
        </p:grpSpPr>
        <p:grpSp>
          <p:nvGrpSpPr>
            <p:cNvPr id="97" name="Group 165"/>
            <p:cNvGrpSpPr/>
            <p:nvPr/>
          </p:nvGrpSpPr>
          <p:grpSpPr>
            <a:xfrm rot="5400000">
              <a:off x="1762964" y="4830018"/>
              <a:ext cx="1114092" cy="541579"/>
              <a:chOff x="-1233037" y="914446"/>
              <a:chExt cx="1573823" cy="778776"/>
            </a:xfrm>
          </p:grpSpPr>
          <p:cxnSp>
            <p:nvCxnSpPr>
              <p:cNvPr id="99" name="Straight Connector 166"/>
              <p:cNvCxnSpPr/>
              <p:nvPr/>
            </p:nvCxnSpPr>
            <p:spPr>
              <a:xfrm flipH="1" flipV="1">
                <a:off x="-1233037" y="914446"/>
                <a:ext cx="786912" cy="77877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Straight Connector 167"/>
              <p:cNvCxnSpPr/>
              <p:nvPr/>
            </p:nvCxnSpPr>
            <p:spPr>
              <a:xfrm flipV="1">
                <a:off x="-446125" y="914446"/>
                <a:ext cx="786911" cy="778776"/>
              </a:xfrm>
              <a:prstGeom prst="line">
                <a:avLst/>
              </a:prstGeom>
              <a:ln w="1905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101" name="Straight Connector 166"/>
            <p:cNvCxnSpPr/>
            <p:nvPr/>
          </p:nvCxnSpPr>
          <p:spPr>
            <a:xfrm>
              <a:off x="2583537" y="4546133"/>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166"/>
            <p:cNvCxnSpPr/>
            <p:nvPr/>
          </p:nvCxnSpPr>
          <p:spPr>
            <a:xfrm>
              <a:off x="2583537" y="5657854"/>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34" name="直接箭头连接符 33"/>
          <p:cNvCxnSpPr/>
          <p:nvPr/>
        </p:nvCxnSpPr>
        <p:spPr>
          <a:xfrm>
            <a:off x="1759977" y="1834947"/>
            <a:ext cx="0" cy="2348030"/>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sp>
        <p:nvSpPr>
          <p:cNvPr id="44" name="圆角矩形 43"/>
          <p:cNvSpPr/>
          <p:nvPr/>
        </p:nvSpPr>
        <p:spPr>
          <a:xfrm>
            <a:off x="1543826" y="1121395"/>
            <a:ext cx="3778684" cy="706840"/>
          </a:xfrm>
          <a:prstGeom prst="roundRect">
            <a:avLst>
              <a:gd name="adj" fmla="val 2222"/>
            </a:avLst>
          </a:prstGeom>
          <a:solidFill>
            <a:schemeClr val="accent1">
              <a:lumMod val="20000"/>
              <a:lumOff val="80000"/>
            </a:schemeClr>
          </a:solid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45" name="直接箭头连接符 44"/>
          <p:cNvCxnSpPr>
            <a:stCxn id="60" idx="2"/>
          </p:cNvCxnSpPr>
          <p:nvPr/>
        </p:nvCxnSpPr>
        <p:spPr>
          <a:xfrm flipH="1">
            <a:off x="1830244" y="2898368"/>
            <a:ext cx="1602924" cy="1429554"/>
          </a:xfrm>
          <a:prstGeom prst="straightConnector1">
            <a:avLst/>
          </a:prstGeom>
          <a:ln w="19050">
            <a:solidFill>
              <a:srgbClr val="D3394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a:stCxn id="60" idx="2"/>
          </p:cNvCxnSpPr>
          <p:nvPr/>
        </p:nvCxnSpPr>
        <p:spPr>
          <a:xfrm>
            <a:off x="3433168" y="2898368"/>
            <a:ext cx="1602923" cy="1420728"/>
          </a:xfrm>
          <a:prstGeom prst="straightConnector1">
            <a:avLst/>
          </a:prstGeom>
          <a:ln w="19050">
            <a:solidFill>
              <a:srgbClr val="D3394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1" name="直接箭头连接符 50"/>
          <p:cNvCxnSpPr/>
          <p:nvPr/>
        </p:nvCxnSpPr>
        <p:spPr>
          <a:xfrm>
            <a:off x="457133" y="5824758"/>
            <a:ext cx="344277" cy="0"/>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a:xfrm>
            <a:off x="785618" y="5617009"/>
            <a:ext cx="1382110" cy="415498"/>
          </a:xfrm>
          <a:prstGeom prst="rect">
            <a:avLst/>
          </a:prstGeom>
          <a:noFill/>
        </p:spPr>
        <p:txBody>
          <a:bodyPr wrap="none" rtlCol="0">
            <a:spAutoFit/>
          </a:bodyPr>
          <a:lstStyle/>
          <a:p>
            <a:pPr fontAlgn="ctr"/>
            <a:r>
              <a:rPr lang="en-US" sz="1050" dirty="0" smtClean="0">
                <a:latin typeface="Huawei Sans" panose="020C0503030203020204" pitchFamily="34" charset="0"/>
              </a:rPr>
              <a:t>Management plane</a:t>
            </a:r>
            <a:endParaRPr lang="en-US" altLang="zh-CN" sz="105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fontAlgn="ctr"/>
            <a:r>
              <a:rPr lang="en-US" sz="1050" dirty="0" smtClean="0">
                <a:latin typeface="Huawei Sans" panose="020C0503030203020204" pitchFamily="34" charset="0"/>
              </a:rPr>
              <a:t>NETCONF</a:t>
            </a:r>
            <a:endParaRPr lang="en-US" altLang="zh-CN" sz="105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53" name="直接箭头连接符 52"/>
          <p:cNvCxnSpPr/>
          <p:nvPr/>
        </p:nvCxnSpPr>
        <p:spPr>
          <a:xfrm>
            <a:off x="2206846" y="5824758"/>
            <a:ext cx="344277" cy="0"/>
          </a:xfrm>
          <a:prstGeom prst="straightConnector1">
            <a:avLst/>
          </a:prstGeom>
          <a:ln w="19050">
            <a:solidFill>
              <a:srgbClr val="EC7061"/>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54" name="文本框 53"/>
          <p:cNvSpPr txBox="1"/>
          <p:nvPr/>
        </p:nvSpPr>
        <p:spPr>
          <a:xfrm>
            <a:off x="2535331" y="5617009"/>
            <a:ext cx="1013419" cy="415498"/>
          </a:xfrm>
          <a:prstGeom prst="rect">
            <a:avLst/>
          </a:prstGeom>
          <a:noFill/>
        </p:spPr>
        <p:txBody>
          <a:bodyPr wrap="none" rtlCol="0">
            <a:spAutoFit/>
          </a:bodyPr>
          <a:lstStyle/>
          <a:p>
            <a:pPr fontAlgn="ctr"/>
            <a:r>
              <a:rPr lang="en-US" sz="1050" dirty="0" smtClean="0">
                <a:latin typeface="Huawei Sans" panose="020C0503030203020204" pitchFamily="34" charset="0"/>
              </a:rPr>
              <a:t>Control plane</a:t>
            </a:r>
            <a:endParaRPr lang="en-US" altLang="zh-CN" sz="105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fontAlgn="ctr"/>
            <a:r>
              <a:rPr lang="en-US" sz="1050" dirty="0" smtClean="0">
                <a:latin typeface="Huawei Sans" panose="020C0503030203020204" pitchFamily="34" charset="0"/>
              </a:rPr>
              <a:t>BGP EVPN</a:t>
            </a:r>
            <a:endParaRPr lang="en-US" altLang="zh-CN" sz="105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9" name="文本框 58"/>
          <p:cNvSpPr txBox="1"/>
          <p:nvPr/>
        </p:nvSpPr>
        <p:spPr>
          <a:xfrm>
            <a:off x="3223815" y="2228033"/>
            <a:ext cx="418704" cy="307777"/>
          </a:xfrm>
          <a:prstGeom prst="rect">
            <a:avLst/>
          </a:prstGeom>
          <a:noFill/>
        </p:spPr>
        <p:txBody>
          <a:bodyPr wrap="none" rtlCol="0">
            <a:spAutoFit/>
          </a:bodyPr>
          <a:lstStyle/>
          <a:p>
            <a:pPr fontAlgn="ctr"/>
            <a:r>
              <a:rPr lang="en-US" sz="1400" b="1" dirty="0" smtClean="0">
                <a:latin typeface="Huawei Sans" panose="020C0503030203020204" pitchFamily="34" charset="0"/>
              </a:rPr>
              <a:t>RR</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60" name="图片 59"/>
          <p:cNvPicPr>
            <a:picLocks noChangeAspect="1"/>
          </p:cNvPicPr>
          <p:nvPr/>
        </p:nvPicPr>
        <p:blipFill>
          <a:blip r:embed="rId3"/>
          <a:stretch>
            <a:fillRect/>
          </a:stretch>
        </p:blipFill>
        <p:spPr>
          <a:xfrm>
            <a:off x="3193384" y="2516613"/>
            <a:ext cx="479567" cy="381755"/>
          </a:xfrm>
          <a:prstGeom prst="rect">
            <a:avLst/>
          </a:prstGeom>
        </p:spPr>
      </p:pic>
      <p:sp>
        <p:nvSpPr>
          <p:cNvPr id="61" name="文本框 60"/>
          <p:cNvSpPr txBox="1"/>
          <p:nvPr/>
        </p:nvSpPr>
        <p:spPr>
          <a:xfrm>
            <a:off x="1561965" y="4882008"/>
            <a:ext cx="573985"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CPE</a:t>
            </a:r>
            <a:endParaRPr lang="en-US" sz="1200" dirty="0">
              <a:latin typeface="Huawei Sans" panose="020C0503030203020204" pitchFamily="34" charset="0"/>
            </a:endParaRPr>
          </a:p>
        </p:txBody>
      </p:sp>
      <p:sp>
        <p:nvSpPr>
          <p:cNvPr id="67" name="文本框 66"/>
          <p:cNvSpPr txBox="1"/>
          <p:nvPr/>
        </p:nvSpPr>
        <p:spPr>
          <a:xfrm>
            <a:off x="4831133" y="4888358"/>
            <a:ext cx="532651"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CPE</a:t>
            </a:r>
            <a:endParaRPr lang="en-US" sz="1200" dirty="0">
              <a:latin typeface="Huawei Sans" panose="020C0503030203020204" pitchFamily="34" charset="0"/>
            </a:endParaRPr>
          </a:p>
        </p:txBody>
      </p:sp>
      <p:sp>
        <p:nvSpPr>
          <p:cNvPr id="77" name="任意多边形 76"/>
          <p:cNvSpPr/>
          <p:nvPr/>
        </p:nvSpPr>
        <p:spPr>
          <a:xfrm>
            <a:off x="2992861" y="3751845"/>
            <a:ext cx="882000" cy="59040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latin typeface="Huawei Sans" panose="020C0503030203020204" pitchFamily="34" charset="0"/>
              </a:rPr>
              <a:t>MPLS</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8" name="任意多边形 77"/>
          <p:cNvSpPr/>
          <p:nvPr/>
        </p:nvSpPr>
        <p:spPr>
          <a:xfrm>
            <a:off x="2992861" y="4738040"/>
            <a:ext cx="880613" cy="588802"/>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latin typeface="Huawei Sans" panose="020C0503030203020204" pitchFamily="34" charset="0"/>
              </a:rPr>
              <a:t>Internet</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82" name="图片 8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36842" y="1317988"/>
            <a:ext cx="1792651" cy="330612"/>
          </a:xfrm>
          <a:prstGeom prst="rect">
            <a:avLst/>
          </a:prstGeom>
        </p:spPr>
      </p:pic>
      <p:sp>
        <p:nvSpPr>
          <p:cNvPr id="83" name="圆角矩形 82"/>
          <p:cNvSpPr/>
          <p:nvPr/>
        </p:nvSpPr>
        <p:spPr>
          <a:xfrm>
            <a:off x="5067235" y="4292644"/>
            <a:ext cx="1183879"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4" name="圆角矩形 83"/>
          <p:cNvSpPr/>
          <p:nvPr/>
        </p:nvSpPr>
        <p:spPr>
          <a:xfrm>
            <a:off x="455612" y="4286294"/>
            <a:ext cx="1291198"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6" name="文本框 85"/>
          <p:cNvSpPr txBox="1"/>
          <p:nvPr/>
        </p:nvSpPr>
        <p:spPr>
          <a:xfrm>
            <a:off x="455612" y="4322541"/>
            <a:ext cx="1079020" cy="523220"/>
          </a:xfrm>
          <a:prstGeom prst="rect">
            <a:avLst/>
          </a:prstGeom>
          <a:noFill/>
        </p:spPr>
        <p:txBody>
          <a:bodyPr wrap="square" rtlCol="0">
            <a:spAutoFit/>
          </a:bodyPr>
          <a:lstStyle/>
          <a:p>
            <a:pPr algn="ctr" fontAlgn="ctr"/>
            <a:r>
              <a:rPr lang="en-US" sz="1400" dirty="0" smtClean="0">
                <a:solidFill>
                  <a:schemeClr val="bg1">
                    <a:lumMod val="65000"/>
                  </a:schemeClr>
                </a:solidFill>
                <a:latin typeface="Huawei Sans" panose="020C0503030203020204" pitchFamily="34" charset="0"/>
              </a:rPr>
              <a:t>HQ/DC site</a:t>
            </a:r>
            <a:endParaRPr lang="en-US" sz="1400" dirty="0">
              <a:solidFill>
                <a:schemeClr val="bg1">
                  <a:lumMod val="65000"/>
                </a:schemeClr>
              </a:solidFill>
              <a:latin typeface="Huawei Sans" panose="020C0503030203020204" pitchFamily="34" charset="0"/>
            </a:endParaRPr>
          </a:p>
        </p:txBody>
      </p:sp>
      <p:sp>
        <p:nvSpPr>
          <p:cNvPr id="87" name="文本框 86"/>
          <p:cNvSpPr txBox="1"/>
          <p:nvPr/>
        </p:nvSpPr>
        <p:spPr>
          <a:xfrm>
            <a:off x="5348303" y="4322541"/>
            <a:ext cx="863496" cy="523220"/>
          </a:xfrm>
          <a:prstGeom prst="rect">
            <a:avLst/>
          </a:prstGeom>
          <a:noFill/>
        </p:spPr>
        <p:txBody>
          <a:bodyPr wrap="square" rtlCol="0">
            <a:spAutoFit/>
          </a:bodyPr>
          <a:lstStyle/>
          <a:p>
            <a:pPr algn="ctr" fontAlgn="ctr"/>
            <a:r>
              <a:rPr lang="en-US" sz="1400" dirty="0" smtClean="0">
                <a:solidFill>
                  <a:schemeClr val="bg1">
                    <a:lumMod val="65000"/>
                  </a:schemeClr>
                </a:solidFill>
                <a:latin typeface="Huawei Sans" panose="020C0503030203020204" pitchFamily="34" charset="0"/>
              </a:rPr>
              <a:t>Branch site</a:t>
            </a:r>
            <a:endParaRPr lang="en-US" sz="1400" dirty="0">
              <a:solidFill>
                <a:schemeClr val="bg1">
                  <a:lumMod val="65000"/>
                </a:schemeClr>
              </a:solidFill>
              <a:latin typeface="Huawei Sans" panose="020C0503030203020204" pitchFamily="34" charset="0"/>
            </a:endParaRPr>
          </a:p>
        </p:txBody>
      </p:sp>
      <p:pic>
        <p:nvPicPr>
          <p:cNvPr id="89" name="图片 8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35896" y="4382879"/>
            <a:ext cx="490909" cy="402545"/>
          </a:xfrm>
          <a:prstGeom prst="rect">
            <a:avLst/>
          </a:prstGeom>
        </p:spPr>
      </p:pic>
      <p:pic>
        <p:nvPicPr>
          <p:cNvPr id="90" name="图片 8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33180" y="4389229"/>
            <a:ext cx="490909" cy="402545"/>
          </a:xfrm>
          <a:prstGeom prst="rect">
            <a:avLst/>
          </a:prstGeom>
        </p:spPr>
      </p:pic>
      <p:sp>
        <p:nvSpPr>
          <p:cNvPr id="94" name="Can 225"/>
          <p:cNvSpPr/>
          <p:nvPr/>
        </p:nvSpPr>
        <p:spPr>
          <a:xfrm rot="5400000">
            <a:off x="3324981" y="3193063"/>
            <a:ext cx="193925" cy="2776241"/>
          </a:xfrm>
          <a:prstGeom prst="can">
            <a:avLst>
              <a:gd name="adj" fmla="val 87973"/>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13" name="直接箭头连接符 112"/>
          <p:cNvCxnSpPr/>
          <p:nvPr/>
        </p:nvCxnSpPr>
        <p:spPr>
          <a:xfrm>
            <a:off x="5055141" y="1834947"/>
            <a:ext cx="0" cy="2348030"/>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sp>
        <p:nvSpPr>
          <p:cNvPr id="114" name="文本框 113"/>
          <p:cNvSpPr txBox="1"/>
          <p:nvPr/>
        </p:nvSpPr>
        <p:spPr>
          <a:xfrm>
            <a:off x="4294178" y="5617009"/>
            <a:ext cx="1643111" cy="415498"/>
          </a:xfrm>
          <a:prstGeom prst="rect">
            <a:avLst/>
          </a:prstGeom>
          <a:noFill/>
        </p:spPr>
        <p:txBody>
          <a:bodyPr wrap="square" rtlCol="0">
            <a:spAutoFit/>
          </a:bodyPr>
          <a:lstStyle/>
          <a:p>
            <a:pPr fontAlgn="ctr"/>
            <a:r>
              <a:rPr lang="en-US" sz="1050" dirty="0" smtClean="0">
                <a:latin typeface="Huawei Sans" panose="020C0503030203020204" pitchFamily="34" charset="0"/>
              </a:rPr>
              <a:t>Forwarding plane</a:t>
            </a:r>
            <a:endParaRPr lang="en-US" altLang="zh-CN" sz="105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fontAlgn="ctr"/>
            <a:r>
              <a:rPr lang="en-US" sz="1050" dirty="0" smtClean="0">
                <a:latin typeface="Huawei Sans" panose="020C0503030203020204" pitchFamily="34" charset="0"/>
              </a:rPr>
              <a:t>GRE or GRE over IPsec</a:t>
            </a:r>
            <a:endParaRPr lang="en-US" altLang="zh-CN" sz="105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5" name="Can 225"/>
          <p:cNvSpPr/>
          <p:nvPr/>
        </p:nvSpPr>
        <p:spPr>
          <a:xfrm rot="5400000">
            <a:off x="3882732" y="5550126"/>
            <a:ext cx="193925" cy="549264"/>
          </a:xfrm>
          <a:prstGeom prst="can">
            <a:avLst>
              <a:gd name="adj" fmla="val 48679"/>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6" name="文本框 115"/>
          <p:cNvSpPr txBox="1"/>
          <p:nvPr/>
        </p:nvSpPr>
        <p:spPr>
          <a:xfrm>
            <a:off x="6632717" y="1040440"/>
            <a:ext cx="4827446" cy="5170646"/>
          </a:xfrm>
          <a:prstGeom prst="rect">
            <a:avLst/>
          </a:prstGeom>
          <a:noFill/>
        </p:spPr>
        <p:txBody>
          <a:bodyPr wrap="square" rtlCol="0">
            <a:spAutoFit/>
          </a:bodyPr>
          <a:lstStyle/>
          <a:p>
            <a:pPr fontAlgn="ctr">
              <a:lnSpc>
                <a:spcPts val="2400"/>
              </a:lnSpc>
              <a:spcAft>
                <a:spcPts val="600"/>
              </a:spcAft>
            </a:pPr>
            <a:r>
              <a:rPr lang="en-US" sz="1200" b="1" dirty="0" smtClean="0">
                <a:latin typeface="Huawei Sans" panose="020C0503030203020204" pitchFamily="34" charset="0"/>
              </a:rPr>
              <a:t>Management plane</a:t>
            </a:r>
            <a:r>
              <a:rPr lang="en-US" sz="1200" dirty="0" smtClean="0">
                <a:latin typeface="Huawei Sans" panose="020C0503030203020204" pitchFamily="34" charset="0"/>
              </a:rPr>
              <a:t>:</a:t>
            </a: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spcAft>
                <a:spcPts val="600"/>
              </a:spcAft>
              <a:buFont typeface="Arial" panose="020B0604020202020204" pitchFamily="34" charset="0"/>
              <a:buChar char="•"/>
            </a:pPr>
            <a:r>
              <a:rPr lang="en-US" sz="1200" dirty="0" err="1" smtClean="0">
                <a:latin typeface="Huawei Sans" panose="020C0503030203020204" pitchFamily="34" charset="0"/>
              </a:rPr>
              <a:t>iMaster</a:t>
            </a:r>
            <a:r>
              <a:rPr lang="en-US" sz="1200" dirty="0" smtClean="0">
                <a:latin typeface="Huawei Sans" panose="020C0503030203020204" pitchFamily="34" charset="0"/>
              </a:rPr>
              <a:t> NCE-Campus connects to all devices through NETCONF to manage NEs and orchestrate services on the entire network.</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400"/>
              </a:lnSpc>
              <a:spcAft>
                <a:spcPts val="600"/>
              </a:spcAft>
            </a:pPr>
            <a:r>
              <a:rPr lang="en-US" sz="1200" b="1" dirty="0" smtClean="0">
                <a:latin typeface="Huawei Sans" panose="020C0503030203020204" pitchFamily="34" charset="0"/>
              </a:rPr>
              <a:t>Control plane</a:t>
            </a:r>
            <a:r>
              <a:rPr lang="en-US" sz="1200" dirty="0" smtClean="0">
                <a:latin typeface="Huawei Sans" panose="020C0503030203020204" pitchFamily="34" charset="0"/>
              </a:rPr>
              <a:t>:</a:t>
            </a: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spcAft>
                <a:spcPts val="600"/>
              </a:spcAft>
              <a:buFont typeface="Arial" panose="020B0604020202020204" pitchFamily="34" charset="0"/>
              <a:buChar char="•"/>
            </a:pPr>
            <a:r>
              <a:rPr lang="en-US" sz="1200" dirty="0" smtClean="0">
                <a:latin typeface="Huawei Sans" panose="020C0503030203020204" pitchFamily="34" charset="0"/>
              </a:rPr>
              <a:t>The RR centrally controls and distributes service routes between branch sites.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spcAft>
                <a:spcPts val="600"/>
              </a:spcAft>
              <a:buFont typeface="Arial" panose="020B0604020202020204" pitchFamily="34" charset="0"/>
              <a:buChar char="•"/>
            </a:pPr>
            <a:r>
              <a:rPr lang="en-US" sz="1200" dirty="0" smtClean="0">
                <a:latin typeface="Huawei Sans" panose="020C0503030203020204" pitchFamily="34" charset="0"/>
              </a:rPr>
              <a:t>The enhanced BGP EVPN protocol is used to separate a tenant's VPN routes from the next-hop IP address and implement IPsec SA negotiation.</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400"/>
              </a:lnSpc>
              <a:spcAft>
                <a:spcPts val="600"/>
              </a:spcAft>
            </a:pPr>
            <a:r>
              <a:rPr lang="en-US" sz="1200" b="1" dirty="0" smtClean="0">
                <a:latin typeface="Huawei Sans" panose="020C0503030203020204" pitchFamily="34" charset="0"/>
              </a:rPr>
              <a:t>Forwarding plane</a:t>
            </a:r>
            <a:r>
              <a:rPr lang="en-US" sz="1200" dirty="0" smtClean="0">
                <a:latin typeface="Huawei Sans" panose="020C0503030203020204" pitchFamily="34" charset="0"/>
              </a:rPr>
              <a:t>:</a:t>
            </a: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spcAft>
                <a:spcPts val="600"/>
              </a:spcAft>
              <a:buFont typeface="Arial" panose="020B0604020202020204" pitchFamily="34" charset="0"/>
              <a:buChar char="•"/>
            </a:pPr>
            <a:r>
              <a:rPr lang="en-US" sz="1200" dirty="0" smtClean="0">
                <a:latin typeface="Huawei Sans" panose="020C0503030203020204" pitchFamily="34" charset="0"/>
              </a:rPr>
              <a:t>Data is forwarded based on GRE or GRE over IPsec tunnels. The extended GRE tunnel carries virtual network (VN) IDs to differentiate tenants or departments, thereby transmitting data of multiple VNs over the same tunnel.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标题 6"/>
          <p:cNvSpPr>
            <a:spLocks noGrp="1"/>
          </p:cNvSpPr>
          <p:nvPr>
            <p:ph type="title"/>
          </p:nvPr>
        </p:nvSpPr>
        <p:spPr/>
        <p:txBody>
          <a:bodyPr/>
          <a:lstStyle/>
          <a:p>
            <a:r>
              <a:rPr lang="en-US" smtClean="0"/>
              <a:t>Construction of SD-WAN Virtual Networks</a:t>
            </a:r>
            <a:endParaRPr lang="en-US" altLang="zh-CN" dirty="0"/>
          </a:p>
        </p:txBody>
      </p:sp>
      <p:sp>
        <p:nvSpPr>
          <p:cNvPr id="43" name="燕尾形 25"/>
          <p:cNvSpPr/>
          <p:nvPr/>
        </p:nvSpPr>
        <p:spPr bwMode="auto">
          <a:xfrm>
            <a:off x="9921940" y="62784"/>
            <a:ext cx="1538223"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rPr>
              <a:t>Typical SD-WAN Applications</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25"/>
          <p:cNvSpPr/>
          <p:nvPr/>
        </p:nvSpPr>
        <p:spPr bwMode="auto">
          <a:xfrm>
            <a:off x="8459917" y="62784"/>
            <a:ext cx="1538223"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a:solidFill>
                  <a:srgbClr val="FFFFFF"/>
                </a:solidFill>
                <a:latin typeface="Huawei Sans" panose="020C0503030203020204" pitchFamily="34" charset="0"/>
                <a:ea typeface="方正兰亭黑简体" panose="02000000000000000000" pitchFamily="2" charset="-122"/>
              </a:rPr>
              <a:t>SD-WAN Overview</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666129418"/>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xmlns="" id="{6B458007-AE32-4A48-BA2A-9AC96439317F}"/>
              </a:ext>
            </a:extLst>
          </p:cNvPr>
          <p:cNvCxnSpPr/>
          <p:nvPr/>
        </p:nvCxnSpPr>
        <p:spPr bwMode="auto">
          <a:xfrm>
            <a:off x="2620524" y="3925244"/>
            <a:ext cx="1018051" cy="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12" name="Straight Connector 11">
            <a:extLst>
              <a:ext uri="{FF2B5EF4-FFF2-40B4-BE49-F238E27FC236}">
                <a16:creationId xmlns:a16="http://schemas.microsoft.com/office/drawing/2014/main" xmlns="" id="{2C233AB9-A763-4084-9A3A-41E55B6CEA03}"/>
              </a:ext>
            </a:extLst>
          </p:cNvPr>
          <p:cNvCxnSpPr/>
          <p:nvPr/>
        </p:nvCxnSpPr>
        <p:spPr bwMode="auto">
          <a:xfrm>
            <a:off x="8938004" y="3925244"/>
            <a:ext cx="1001685" cy="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3" name="Title 2">
            <a:extLst>
              <a:ext uri="{FF2B5EF4-FFF2-40B4-BE49-F238E27FC236}">
                <a16:creationId xmlns:a16="http://schemas.microsoft.com/office/drawing/2014/main" xmlns="" id="{B0DEE905-F230-48E0-9162-7AAAA173E941}"/>
              </a:ext>
            </a:extLst>
          </p:cNvPr>
          <p:cNvSpPr>
            <a:spLocks noGrp="1"/>
          </p:cNvSpPr>
          <p:nvPr>
            <p:ph type="title"/>
          </p:nvPr>
        </p:nvSpPr>
        <p:spPr/>
        <p:txBody>
          <a:bodyPr/>
          <a:lstStyle/>
          <a:p>
            <a:r>
              <a:rPr lang="en-US" smtClean="0"/>
              <a:t>GRE over IPsec</a:t>
            </a:r>
            <a:endParaRPr lang="en-US" dirty="0">
              <a:sym typeface="Huawei Sans" panose="020C0503030203020204" pitchFamily="34" charset="0"/>
            </a:endParaRPr>
          </a:p>
        </p:txBody>
      </p:sp>
      <p:sp>
        <p:nvSpPr>
          <p:cNvPr id="4" name="Text Placeholder 3">
            <a:extLst>
              <a:ext uri="{FF2B5EF4-FFF2-40B4-BE49-F238E27FC236}">
                <a16:creationId xmlns:a16="http://schemas.microsoft.com/office/drawing/2014/main" xmlns="" id="{A2936B8D-5391-4B75-AB0B-2AAE0DD84A9E}"/>
              </a:ext>
            </a:extLst>
          </p:cNvPr>
          <p:cNvSpPr>
            <a:spLocks noGrp="1"/>
          </p:cNvSpPr>
          <p:nvPr>
            <p:ph type="body" sz="quarter" idx="10"/>
          </p:nvPr>
        </p:nvSpPr>
        <p:spPr/>
        <p:txBody>
          <a:bodyPr/>
          <a:lstStyle/>
          <a:p>
            <a:pPr algn="l"/>
            <a:r>
              <a:rPr lang="en-US" sz="1400" dirty="0" smtClean="0">
                <a:latin typeface="Huawei Sans" panose="020C0503030203020204" pitchFamily="34" charset="0"/>
              </a:rPr>
              <a:t>GRE is </a:t>
            </a:r>
            <a:r>
              <a:rPr lang="en-US" sz="1400" dirty="0" smtClean="0"/>
              <a:t>a </a:t>
            </a:r>
            <a:r>
              <a:rPr lang="en-US" sz="1400" dirty="0" smtClean="0">
                <a:latin typeface="Huawei Sans" panose="020C0503030203020204" pitchFamily="34" charset="0"/>
              </a:rPr>
              <a:t>simple tunneli</a:t>
            </a:r>
            <a:r>
              <a:rPr lang="en-US" sz="1400" dirty="0" smtClean="0"/>
              <a:t>ng protocol</a:t>
            </a:r>
            <a:r>
              <a:rPr lang="en-US" sz="1400" dirty="0" smtClean="0">
                <a:latin typeface="Huawei Sans" panose="020C0503030203020204" pitchFamily="34" charset="0"/>
              </a:rPr>
              <a:t>. However, data is transmitted over a GRE tunnel in clear text, prone to interception.</a:t>
            </a:r>
            <a:endParaRPr lang="en-US" altLang="zh-CN" sz="1400" dirty="0" smtClean="0">
              <a:latin typeface="Huawei Sans" panose="020C0503030203020204" pitchFamily="34" charset="0"/>
              <a:cs typeface="+mn-ea"/>
              <a:sym typeface="Huawei Sans" panose="020C0503030203020204" pitchFamily="34" charset="0"/>
            </a:endParaRPr>
          </a:p>
          <a:p>
            <a:pPr algn="l"/>
            <a:r>
              <a:rPr lang="en-US" sz="1400" dirty="0" smtClean="0">
                <a:latin typeface="Huawei Sans" panose="020C0503030203020204" pitchFamily="34" charset="0"/>
              </a:rPr>
              <a:t>Typically, GRE is used together with IPsec on the live network. GRE is used to establish interconnection channels between campuses, and IPsec is used to encrypt GRE tunnel packets.</a:t>
            </a:r>
            <a:endParaRPr lang="en-US" sz="1400" dirty="0">
              <a:latin typeface="Huawei Sans" panose="020C0503030203020204" pitchFamily="34" charset="0"/>
              <a:cs typeface="+mn-ea"/>
              <a:sym typeface="Huawei Sans" panose="020C0503030203020204" pitchFamily="34" charset="0"/>
            </a:endParaRPr>
          </a:p>
        </p:txBody>
      </p:sp>
      <p:sp>
        <p:nvSpPr>
          <p:cNvPr id="5" name="圆角矩形 75">
            <a:extLst>
              <a:ext uri="{FF2B5EF4-FFF2-40B4-BE49-F238E27FC236}">
                <a16:creationId xmlns:a16="http://schemas.microsoft.com/office/drawing/2014/main" xmlns="" id="{DB17F1AB-18D1-4DA6-8CA4-B6E16B2A99CF}"/>
              </a:ext>
            </a:extLst>
          </p:cNvPr>
          <p:cNvSpPr/>
          <p:nvPr/>
        </p:nvSpPr>
        <p:spPr>
          <a:xfrm>
            <a:off x="1487488" y="2283450"/>
            <a:ext cx="9394410" cy="396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rPr>
              <a:t>GRE over IPsec data encapsulation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75">
            <a:extLst>
              <a:ext uri="{FF2B5EF4-FFF2-40B4-BE49-F238E27FC236}">
                <a16:creationId xmlns:a16="http://schemas.microsoft.com/office/drawing/2014/main" xmlns="" id="{CC77A3EF-784B-4BBC-B892-93194FBCA3E2}"/>
              </a:ext>
            </a:extLst>
          </p:cNvPr>
          <p:cNvSpPr/>
          <p:nvPr/>
        </p:nvSpPr>
        <p:spPr>
          <a:xfrm>
            <a:off x="1487488" y="2717736"/>
            <a:ext cx="9394410" cy="320369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7" name="图片 31">
            <a:extLst>
              <a:ext uri="{FF2B5EF4-FFF2-40B4-BE49-F238E27FC236}">
                <a16:creationId xmlns:a16="http://schemas.microsoft.com/office/drawing/2014/main" xmlns="" id="{363E6FEA-CF55-4457-992B-3EC12E0DC92D}"/>
              </a:ext>
            </a:extLst>
          </p:cNvPr>
          <p:cNvPicPr>
            <a:picLocks noChangeAspect="1"/>
          </p:cNvPicPr>
          <p:nvPr/>
        </p:nvPicPr>
        <p:blipFill>
          <a:blip r:embed="rId3"/>
          <a:stretch>
            <a:fillRect/>
          </a:stretch>
        </p:blipFill>
        <p:spPr>
          <a:xfrm>
            <a:off x="3483126" y="3730590"/>
            <a:ext cx="466668" cy="389308"/>
          </a:xfrm>
          <a:prstGeom prst="rect">
            <a:avLst/>
          </a:prstGeom>
        </p:spPr>
      </p:pic>
      <p:pic>
        <p:nvPicPr>
          <p:cNvPr id="8" name="图片 31">
            <a:extLst>
              <a:ext uri="{FF2B5EF4-FFF2-40B4-BE49-F238E27FC236}">
                <a16:creationId xmlns:a16="http://schemas.microsoft.com/office/drawing/2014/main" xmlns="" id="{90ADEC5D-90AC-4EBF-BFA5-EC56DCCF9DA5}"/>
              </a:ext>
            </a:extLst>
          </p:cNvPr>
          <p:cNvPicPr>
            <a:picLocks noChangeAspect="1"/>
          </p:cNvPicPr>
          <p:nvPr/>
        </p:nvPicPr>
        <p:blipFill>
          <a:blip r:embed="rId3"/>
          <a:stretch>
            <a:fillRect/>
          </a:stretch>
        </p:blipFill>
        <p:spPr>
          <a:xfrm>
            <a:off x="8515629" y="3730590"/>
            <a:ext cx="466668" cy="389308"/>
          </a:xfrm>
          <a:prstGeom prst="rect">
            <a:avLst/>
          </a:prstGeom>
        </p:spPr>
      </p:pic>
      <p:sp>
        <p:nvSpPr>
          <p:cNvPr id="14" name="Freeform 159">
            <a:extLst>
              <a:ext uri="{FF2B5EF4-FFF2-40B4-BE49-F238E27FC236}">
                <a16:creationId xmlns:a16="http://schemas.microsoft.com/office/drawing/2014/main" xmlns="" id="{655A0C13-880F-434F-8FD1-3C580E57638C}"/>
              </a:ext>
            </a:extLst>
          </p:cNvPr>
          <p:cNvSpPr/>
          <p:nvPr/>
        </p:nvSpPr>
        <p:spPr>
          <a:xfrm flipH="1">
            <a:off x="5333886" y="3526865"/>
            <a:ext cx="1524226" cy="7967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smtClean="0">
                <a:solidFill>
                  <a:schemeClr val="tx1"/>
                </a:solidFill>
                <a:latin typeface="Huawei Sans" panose="020C0503030203020204" pitchFamily="34" charset="0"/>
              </a:rPr>
              <a:t>Internet</a:t>
            </a:r>
            <a:endPar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Can 225">
            <a:extLst>
              <a:ext uri="{FF2B5EF4-FFF2-40B4-BE49-F238E27FC236}">
                <a16:creationId xmlns:a16="http://schemas.microsoft.com/office/drawing/2014/main" xmlns="" id="{F9E4D923-3B80-4B3D-A6AC-67152AC88CC8}"/>
              </a:ext>
            </a:extLst>
          </p:cNvPr>
          <p:cNvSpPr/>
          <p:nvPr/>
        </p:nvSpPr>
        <p:spPr>
          <a:xfrm rot="5400000" flipH="1">
            <a:off x="4501301" y="3226266"/>
            <a:ext cx="182222" cy="1412424"/>
          </a:xfrm>
          <a:prstGeom prst="can">
            <a:avLst>
              <a:gd name="adj" fmla="val 40000"/>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 name="Can 41">
            <a:extLst>
              <a:ext uri="{FF2B5EF4-FFF2-40B4-BE49-F238E27FC236}">
                <a16:creationId xmlns:a16="http://schemas.microsoft.com/office/drawing/2014/main" xmlns="" id="{4E720F06-B739-40CD-867B-60230A3FCF45}"/>
              </a:ext>
            </a:extLst>
          </p:cNvPr>
          <p:cNvSpPr/>
          <p:nvPr/>
        </p:nvSpPr>
        <p:spPr>
          <a:xfrm rot="5400000">
            <a:off x="6048282" y="2037548"/>
            <a:ext cx="236717" cy="3775395"/>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 name="TextBox 16">
            <a:extLst>
              <a:ext uri="{FF2B5EF4-FFF2-40B4-BE49-F238E27FC236}">
                <a16:creationId xmlns:a16="http://schemas.microsoft.com/office/drawing/2014/main" xmlns="" id="{1C6D562F-69B2-4A26-A621-29F5458912B0}"/>
              </a:ext>
            </a:extLst>
          </p:cNvPr>
          <p:cNvSpPr txBox="1"/>
          <p:nvPr/>
        </p:nvSpPr>
        <p:spPr>
          <a:xfrm flipH="1">
            <a:off x="5441224" y="3793978"/>
            <a:ext cx="1330366"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IPsec tunnel</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 name="Rectangular Callout 26">
            <a:extLst>
              <a:ext uri="{FF2B5EF4-FFF2-40B4-BE49-F238E27FC236}">
                <a16:creationId xmlns:a16="http://schemas.microsoft.com/office/drawing/2014/main" xmlns="" id="{517ABDF9-A9F0-4727-8BBE-52110BB5BEA6}"/>
              </a:ext>
            </a:extLst>
          </p:cNvPr>
          <p:cNvSpPr/>
          <p:nvPr/>
        </p:nvSpPr>
        <p:spPr>
          <a:xfrm>
            <a:off x="4553839" y="3124039"/>
            <a:ext cx="1145501" cy="388952"/>
          </a:xfrm>
          <a:prstGeom prst="wedgeRectCallout">
            <a:avLst>
              <a:gd name="adj1" fmla="val 21741"/>
              <a:gd name="adj2" fmla="val 108850"/>
            </a:avLst>
          </a:prstGeom>
          <a:solidFill>
            <a:schemeClr val="accent1">
              <a:lumMod val="20000"/>
              <a:lumOff val="80000"/>
            </a:schemeClr>
          </a:solidFill>
          <a:ln>
            <a:solidFill>
              <a:schemeClr val="accent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IPsec tunnel (external)</a:t>
            </a:r>
            <a:endParaRPr lang="en-US" sz="1200" dirty="0">
              <a:solidFill>
                <a:schemeClr val="tx1"/>
              </a:solidFill>
              <a:latin typeface="Huawei Sans" panose="020C0503030203020204" pitchFamily="34" charset="0"/>
            </a:endParaRPr>
          </a:p>
        </p:txBody>
      </p:sp>
      <p:sp>
        <p:nvSpPr>
          <p:cNvPr id="19" name="Can 225">
            <a:extLst>
              <a:ext uri="{FF2B5EF4-FFF2-40B4-BE49-F238E27FC236}">
                <a16:creationId xmlns:a16="http://schemas.microsoft.com/office/drawing/2014/main" xmlns="" id="{30D0A019-AFE4-4E0D-AACA-484A4DF6239A}"/>
              </a:ext>
            </a:extLst>
          </p:cNvPr>
          <p:cNvSpPr/>
          <p:nvPr/>
        </p:nvSpPr>
        <p:spPr>
          <a:xfrm rot="5400000" flipH="1">
            <a:off x="8153868" y="3654591"/>
            <a:ext cx="182222" cy="541299"/>
          </a:xfrm>
          <a:prstGeom prst="can">
            <a:avLst>
              <a:gd name="adj" fmla="val 40000"/>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Rectangular Callout 28">
            <a:extLst>
              <a:ext uri="{FF2B5EF4-FFF2-40B4-BE49-F238E27FC236}">
                <a16:creationId xmlns:a16="http://schemas.microsoft.com/office/drawing/2014/main" xmlns="" id="{F0B14F6E-C184-4BEB-A612-4D67925DED4E}"/>
              </a:ext>
            </a:extLst>
          </p:cNvPr>
          <p:cNvSpPr/>
          <p:nvPr/>
        </p:nvSpPr>
        <p:spPr>
          <a:xfrm>
            <a:off x="7478787" y="3124039"/>
            <a:ext cx="1145501" cy="388952"/>
          </a:xfrm>
          <a:prstGeom prst="wedgeRectCallout">
            <a:avLst>
              <a:gd name="adj1" fmla="val 23538"/>
              <a:gd name="adj2" fmla="val 122745"/>
            </a:avLst>
          </a:prstGeom>
          <a:solidFill>
            <a:schemeClr val="accent1">
              <a:lumMod val="20000"/>
              <a:lumOff val="80000"/>
            </a:schemeClr>
          </a:solidFill>
          <a:ln>
            <a:solidFill>
              <a:schemeClr val="accent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GRE tunnel (internal)</a:t>
            </a:r>
            <a:endParaRPr lang="en-US" sz="1200" dirty="0">
              <a:solidFill>
                <a:schemeClr val="tx1"/>
              </a:solidFill>
              <a:latin typeface="Huawei Sans" panose="020C0503030203020204" pitchFamily="34" charset="0"/>
            </a:endParaRPr>
          </a:p>
        </p:txBody>
      </p:sp>
      <p:pic>
        <p:nvPicPr>
          <p:cNvPr id="24" name="图片 79" descr="PC.png">
            <a:extLst>
              <a:ext uri="{FF2B5EF4-FFF2-40B4-BE49-F238E27FC236}">
                <a16:creationId xmlns:a16="http://schemas.microsoft.com/office/drawing/2014/main" xmlns="" id="{4666702E-823D-4236-BF2F-880359158C83}"/>
              </a:ext>
            </a:extLst>
          </p:cNvPr>
          <p:cNvPicPr>
            <a:picLocks noChangeAspect="1"/>
          </p:cNvPicPr>
          <p:nvPr/>
        </p:nvPicPr>
        <p:blipFill>
          <a:blip r:embed="rId4" cstate="print"/>
          <a:stretch>
            <a:fillRect/>
          </a:stretch>
        </p:blipFill>
        <p:spPr>
          <a:xfrm>
            <a:off x="2298159" y="3774274"/>
            <a:ext cx="445506" cy="342149"/>
          </a:xfrm>
          <a:prstGeom prst="rect">
            <a:avLst/>
          </a:prstGeom>
        </p:spPr>
      </p:pic>
      <p:pic>
        <p:nvPicPr>
          <p:cNvPr id="25" name="图片 79" descr="PC.png">
            <a:extLst>
              <a:ext uri="{FF2B5EF4-FFF2-40B4-BE49-F238E27FC236}">
                <a16:creationId xmlns:a16="http://schemas.microsoft.com/office/drawing/2014/main" xmlns="" id="{4666702E-823D-4236-BF2F-880359158C83}"/>
              </a:ext>
            </a:extLst>
          </p:cNvPr>
          <p:cNvPicPr>
            <a:picLocks noChangeAspect="1"/>
          </p:cNvPicPr>
          <p:nvPr/>
        </p:nvPicPr>
        <p:blipFill>
          <a:blip r:embed="rId4" cstate="print"/>
          <a:stretch>
            <a:fillRect/>
          </a:stretch>
        </p:blipFill>
        <p:spPr>
          <a:xfrm>
            <a:off x="9645064" y="3774274"/>
            <a:ext cx="445506" cy="342149"/>
          </a:xfrm>
          <a:prstGeom prst="rect">
            <a:avLst/>
          </a:prstGeom>
        </p:spPr>
      </p:pic>
      <p:sp>
        <p:nvSpPr>
          <p:cNvPr id="34" name="TextBox 59">
            <a:extLst>
              <a:ext uri="{FF2B5EF4-FFF2-40B4-BE49-F238E27FC236}">
                <a16:creationId xmlns:a16="http://schemas.microsoft.com/office/drawing/2014/main" xmlns="" id="{4B93E841-D27F-42FC-AB5C-767F3FE211CA}"/>
              </a:ext>
            </a:extLst>
          </p:cNvPr>
          <p:cNvSpPr txBox="1"/>
          <p:nvPr/>
        </p:nvSpPr>
        <p:spPr>
          <a:xfrm flipH="1">
            <a:off x="1685384" y="3781906"/>
            <a:ext cx="636714"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1.1.1.1</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TextBox 62">
            <a:extLst>
              <a:ext uri="{FF2B5EF4-FFF2-40B4-BE49-F238E27FC236}">
                <a16:creationId xmlns:a16="http://schemas.microsoft.com/office/drawing/2014/main" xmlns="" id="{EB11FAEE-3241-47DB-B529-0797209DC643}"/>
              </a:ext>
            </a:extLst>
          </p:cNvPr>
          <p:cNvSpPr txBox="1"/>
          <p:nvPr/>
        </p:nvSpPr>
        <p:spPr>
          <a:xfrm flipH="1">
            <a:off x="10077630" y="3756337"/>
            <a:ext cx="636714"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2.2.2.2</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 name="Rectangle 5"/>
          <p:cNvSpPr>
            <a:spLocks noChangeArrowheads="1"/>
          </p:cNvSpPr>
          <p:nvPr/>
        </p:nvSpPr>
        <p:spPr bwMode="auto">
          <a:xfrm>
            <a:off x="2040083" y="4354318"/>
            <a:ext cx="902914" cy="565352"/>
          </a:xfrm>
          <a:prstGeom prst="rect">
            <a:avLst/>
          </a:prstGeom>
          <a:solidFill>
            <a:schemeClr val="bg1">
              <a:lumMod val="85000"/>
            </a:schemeClr>
          </a:solidFill>
          <a:ln w="25400" algn="ctr">
            <a:noFill/>
            <a:miter lim="800000"/>
            <a:headEnd/>
            <a:tailEnd/>
          </a:ln>
        </p:spPr>
        <p:txBody>
          <a:bodyPr wrap="none" lIns="0" tIns="0" rIns="0" bIns="0" anchor="ctr"/>
          <a:lstStyle/>
          <a:p>
            <a:pPr indent="-457200" algn="ctr" eaLnBrk="0" fontAlgn="ctr" hangingPunct="0"/>
            <a:r>
              <a:rPr lang="en-US" sz="1200" b="1" dirty="0" smtClean="0">
                <a:latin typeface="Huawei Sans" panose="020C0503030203020204" pitchFamily="34" charset="0"/>
              </a:rPr>
              <a:t>IP Header</a:t>
            </a:r>
            <a:endParaRPr kumimoji="1"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indent="-457200" algn="ctr" eaLnBrk="0" fontAlgn="ctr" hangingPunct="0"/>
            <a:r>
              <a:rPr lang="en-US" sz="1200" dirty="0" smtClean="0">
                <a:latin typeface="Huawei Sans" panose="020C0503030203020204" pitchFamily="34" charset="0"/>
              </a:rPr>
              <a:t>SA: 1.1.1.1</a:t>
            </a:r>
          </a:p>
          <a:p>
            <a:pPr indent="-457200" algn="ctr" eaLnBrk="0" fontAlgn="ctr" hangingPunct="0"/>
            <a:r>
              <a:rPr lang="en-US" sz="1200" dirty="0" smtClean="0">
                <a:latin typeface="Huawei Sans" panose="020C0503030203020204" pitchFamily="34" charset="0"/>
              </a:rPr>
              <a:t>DA: 2.2.2.2</a:t>
            </a:r>
            <a:endParaRPr kumimoji="1"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Rectangle 6"/>
          <p:cNvSpPr>
            <a:spLocks noChangeArrowheads="1"/>
          </p:cNvSpPr>
          <p:nvPr/>
        </p:nvSpPr>
        <p:spPr bwMode="auto">
          <a:xfrm>
            <a:off x="2930162" y="4354318"/>
            <a:ext cx="594000" cy="565352"/>
          </a:xfrm>
          <a:prstGeom prst="rect">
            <a:avLst/>
          </a:prstGeom>
          <a:solidFill>
            <a:schemeClr val="bg1">
              <a:lumMod val="95000"/>
            </a:schemeClr>
          </a:solidFill>
          <a:ln w="25400" algn="ctr">
            <a:noFill/>
            <a:miter lim="800000"/>
            <a:headEnd/>
            <a:tailEnd/>
          </a:ln>
        </p:spPr>
        <p:txBody>
          <a:bodyPr wrap="none" lIns="0" tIns="0" rIns="0" bIns="0" anchor="ctr"/>
          <a:lstStyle/>
          <a:p>
            <a:pPr indent="-457200" algn="ctr" eaLnBrk="0" fontAlgn="ctr" hangingPunct="0"/>
            <a:r>
              <a:rPr lang="en-US" sz="1200" dirty="0" smtClean="0">
                <a:latin typeface="Huawei Sans" panose="020C0503030203020204" pitchFamily="34" charset="0"/>
              </a:rPr>
              <a:t>Payload</a:t>
            </a:r>
            <a:endParaRPr lang="en-US" sz="1200" dirty="0">
              <a:latin typeface="Huawei Sans" panose="020C0503030203020204" pitchFamily="34" charset="0"/>
            </a:endParaRPr>
          </a:p>
        </p:txBody>
      </p:sp>
      <p:sp>
        <p:nvSpPr>
          <p:cNvPr id="44" name="Rectangle 5"/>
          <p:cNvSpPr>
            <a:spLocks noChangeArrowheads="1"/>
          </p:cNvSpPr>
          <p:nvPr/>
        </p:nvSpPr>
        <p:spPr bwMode="auto">
          <a:xfrm>
            <a:off x="8957011" y="4354318"/>
            <a:ext cx="902914" cy="565352"/>
          </a:xfrm>
          <a:prstGeom prst="rect">
            <a:avLst/>
          </a:prstGeom>
          <a:solidFill>
            <a:schemeClr val="bg1">
              <a:lumMod val="85000"/>
            </a:schemeClr>
          </a:solidFill>
          <a:ln w="25400" algn="ctr">
            <a:noFill/>
            <a:miter lim="800000"/>
            <a:headEnd/>
            <a:tailEnd/>
          </a:ln>
        </p:spPr>
        <p:txBody>
          <a:bodyPr wrap="none" lIns="0" tIns="0" rIns="0" bIns="0" anchor="ctr"/>
          <a:lstStyle/>
          <a:p>
            <a:pPr indent="-457200" algn="ctr" eaLnBrk="0" fontAlgn="ctr" hangingPunct="0"/>
            <a:r>
              <a:rPr lang="en-US" sz="1200" b="1" dirty="0" smtClean="0">
                <a:latin typeface="Huawei Sans" panose="020C0503030203020204" pitchFamily="34" charset="0"/>
              </a:rPr>
              <a:t>IP Header</a:t>
            </a:r>
            <a:endParaRPr kumimoji="1"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indent="-457200" algn="ctr" eaLnBrk="0" fontAlgn="ctr" hangingPunct="0"/>
            <a:r>
              <a:rPr lang="en-US" sz="1200" dirty="0" smtClean="0">
                <a:latin typeface="Huawei Sans" panose="020C0503030203020204" pitchFamily="34" charset="0"/>
              </a:rPr>
              <a:t>SA: 1.1.1.1</a:t>
            </a:r>
          </a:p>
          <a:p>
            <a:pPr indent="-457200" algn="ctr" eaLnBrk="0" fontAlgn="ctr" hangingPunct="0"/>
            <a:r>
              <a:rPr lang="en-US" sz="1200" dirty="0" smtClean="0">
                <a:latin typeface="Huawei Sans" panose="020C0503030203020204" pitchFamily="34" charset="0"/>
              </a:rPr>
              <a:t>DA: 2.2.2.2</a:t>
            </a:r>
            <a:endParaRPr kumimoji="1"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Rectangle 6"/>
          <p:cNvSpPr>
            <a:spLocks noChangeArrowheads="1"/>
          </p:cNvSpPr>
          <p:nvPr/>
        </p:nvSpPr>
        <p:spPr bwMode="auto">
          <a:xfrm>
            <a:off x="9847090" y="4354318"/>
            <a:ext cx="594000" cy="565352"/>
          </a:xfrm>
          <a:prstGeom prst="rect">
            <a:avLst/>
          </a:prstGeom>
          <a:solidFill>
            <a:schemeClr val="bg1">
              <a:lumMod val="95000"/>
            </a:schemeClr>
          </a:solidFill>
          <a:ln w="25400" algn="ctr">
            <a:noFill/>
            <a:miter lim="800000"/>
            <a:headEnd/>
            <a:tailEnd/>
          </a:ln>
        </p:spPr>
        <p:txBody>
          <a:bodyPr wrap="none" lIns="0" tIns="0" rIns="0" bIns="0" anchor="ctr"/>
          <a:lstStyle/>
          <a:p>
            <a:pPr indent="-457200" algn="ctr" eaLnBrk="0" fontAlgn="ctr" hangingPunct="0"/>
            <a:r>
              <a:rPr lang="en-US" sz="1200" dirty="0" smtClean="0">
                <a:latin typeface="Huawei Sans" panose="020C0503030203020204" pitchFamily="34" charset="0"/>
              </a:rPr>
              <a:t>Payload</a:t>
            </a:r>
            <a:endParaRPr lang="en-US" sz="1200" dirty="0">
              <a:latin typeface="Huawei Sans" panose="020C0503030203020204" pitchFamily="34" charset="0"/>
            </a:endParaRPr>
          </a:p>
        </p:txBody>
      </p:sp>
      <p:sp>
        <p:nvSpPr>
          <p:cNvPr id="46" name="Rectangle 5"/>
          <p:cNvSpPr>
            <a:spLocks noChangeArrowheads="1"/>
          </p:cNvSpPr>
          <p:nvPr/>
        </p:nvSpPr>
        <p:spPr bwMode="auto">
          <a:xfrm>
            <a:off x="6156983" y="4629256"/>
            <a:ext cx="902914" cy="565352"/>
          </a:xfrm>
          <a:prstGeom prst="rect">
            <a:avLst/>
          </a:prstGeom>
          <a:solidFill>
            <a:schemeClr val="bg1">
              <a:lumMod val="85000"/>
            </a:schemeClr>
          </a:solidFill>
          <a:ln w="25400" algn="ctr">
            <a:noFill/>
            <a:miter lim="800000"/>
            <a:headEnd/>
            <a:tailEnd/>
          </a:ln>
        </p:spPr>
        <p:txBody>
          <a:bodyPr wrap="none" lIns="0" tIns="0" rIns="0" bIns="0" anchor="ctr"/>
          <a:lstStyle/>
          <a:p>
            <a:pPr indent="-457200" algn="ctr" eaLnBrk="0" fontAlgn="ctr" hangingPunct="0"/>
            <a:r>
              <a:rPr lang="en-US" sz="1200" b="1" dirty="0" smtClean="0">
                <a:latin typeface="Huawei Sans" panose="020C0503030203020204" pitchFamily="34" charset="0"/>
              </a:rPr>
              <a:t>IP Header</a:t>
            </a:r>
            <a:endParaRPr kumimoji="1"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indent="-457200" algn="ctr" eaLnBrk="0" fontAlgn="ctr" hangingPunct="0"/>
            <a:r>
              <a:rPr lang="en-US" sz="1200" dirty="0" smtClean="0">
                <a:latin typeface="Huawei Sans" panose="020C0503030203020204" pitchFamily="34" charset="0"/>
              </a:rPr>
              <a:t>SA: 1.1.1.1</a:t>
            </a:r>
          </a:p>
          <a:p>
            <a:pPr indent="-457200" algn="ctr" eaLnBrk="0" fontAlgn="ctr" hangingPunct="0"/>
            <a:r>
              <a:rPr lang="en-US" sz="1200" dirty="0" smtClean="0">
                <a:latin typeface="Huawei Sans" panose="020C0503030203020204" pitchFamily="34" charset="0"/>
              </a:rPr>
              <a:t>DA: 2.2.2.2</a:t>
            </a:r>
            <a:endParaRPr kumimoji="1"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Rectangle 6"/>
          <p:cNvSpPr>
            <a:spLocks noChangeArrowheads="1"/>
          </p:cNvSpPr>
          <p:nvPr/>
        </p:nvSpPr>
        <p:spPr bwMode="auto">
          <a:xfrm>
            <a:off x="7047062" y="4629256"/>
            <a:ext cx="594000" cy="565352"/>
          </a:xfrm>
          <a:prstGeom prst="rect">
            <a:avLst/>
          </a:prstGeom>
          <a:solidFill>
            <a:schemeClr val="bg1">
              <a:lumMod val="95000"/>
            </a:schemeClr>
          </a:solidFill>
          <a:ln w="25400" algn="ctr">
            <a:noFill/>
            <a:miter lim="800000"/>
            <a:headEnd/>
            <a:tailEnd/>
          </a:ln>
        </p:spPr>
        <p:txBody>
          <a:bodyPr wrap="none" lIns="0" tIns="0" rIns="0" bIns="0" anchor="ctr"/>
          <a:lstStyle/>
          <a:p>
            <a:pPr indent="-457200" algn="ctr" eaLnBrk="0" fontAlgn="ctr" hangingPunct="0"/>
            <a:r>
              <a:rPr lang="en-US" sz="1200" dirty="0" smtClean="0">
                <a:latin typeface="Huawei Sans" panose="020C0503030203020204" pitchFamily="34" charset="0"/>
              </a:rPr>
              <a:t>Payload</a:t>
            </a:r>
            <a:endParaRPr lang="en-US" sz="1200" dirty="0">
              <a:latin typeface="Huawei Sans" panose="020C0503030203020204" pitchFamily="34" charset="0"/>
            </a:endParaRPr>
          </a:p>
        </p:txBody>
      </p:sp>
      <p:sp>
        <p:nvSpPr>
          <p:cNvPr id="48" name="Rectangle 5"/>
          <p:cNvSpPr>
            <a:spLocks noChangeArrowheads="1"/>
          </p:cNvSpPr>
          <p:nvPr/>
        </p:nvSpPr>
        <p:spPr bwMode="auto">
          <a:xfrm>
            <a:off x="5494583" y="4629256"/>
            <a:ext cx="662400" cy="565352"/>
          </a:xfrm>
          <a:prstGeom prst="rect">
            <a:avLst/>
          </a:prstGeom>
          <a:solidFill>
            <a:schemeClr val="accent1">
              <a:lumMod val="40000"/>
              <a:lumOff val="60000"/>
            </a:schemeClr>
          </a:solidFill>
          <a:ln w="25400" algn="ctr">
            <a:noFill/>
            <a:miter lim="800000"/>
            <a:headEnd/>
            <a:tailEnd/>
          </a:ln>
        </p:spPr>
        <p:txBody>
          <a:bodyPr wrap="square" lIns="0" tIns="0" rIns="0" bIns="0" anchor="ctr"/>
          <a:lstStyle/>
          <a:p>
            <a:pPr indent="-457200" algn="ctr" eaLnBrk="0" fontAlgn="ctr" hangingPunct="0"/>
            <a:r>
              <a:rPr lang="en-US" sz="1200" b="1" dirty="0" smtClean="0">
                <a:latin typeface="Huawei Sans" panose="020C0503030203020204" pitchFamily="34" charset="0"/>
              </a:rPr>
              <a:t>GRE Header</a:t>
            </a:r>
            <a:endParaRPr kumimoji="1"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Rectangle 5"/>
          <p:cNvSpPr>
            <a:spLocks noChangeArrowheads="1"/>
          </p:cNvSpPr>
          <p:nvPr/>
        </p:nvSpPr>
        <p:spPr bwMode="auto">
          <a:xfrm>
            <a:off x="4856976" y="4629256"/>
            <a:ext cx="662400" cy="565352"/>
          </a:xfrm>
          <a:prstGeom prst="rect">
            <a:avLst/>
          </a:prstGeom>
          <a:solidFill>
            <a:schemeClr val="accent6">
              <a:lumMod val="60000"/>
              <a:lumOff val="40000"/>
            </a:schemeClr>
          </a:solidFill>
          <a:ln w="25400" algn="ctr">
            <a:noFill/>
            <a:miter lim="800000"/>
            <a:headEnd/>
            <a:tailEnd/>
          </a:ln>
        </p:spPr>
        <p:txBody>
          <a:bodyPr wrap="square" lIns="0" tIns="0" rIns="0" bIns="0" anchor="ctr"/>
          <a:lstStyle/>
          <a:p>
            <a:pPr indent="-457200" algn="ctr" eaLnBrk="0" fontAlgn="ctr" hangingPunct="0"/>
            <a:r>
              <a:rPr lang="en-US" sz="1200" b="1" dirty="0" smtClean="0">
                <a:latin typeface="Huawei Sans" panose="020C0503030203020204" pitchFamily="34" charset="0"/>
              </a:rPr>
              <a:t>ESP Header</a:t>
            </a:r>
            <a:endParaRPr kumimoji="1"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TextBox 43"/>
          <p:cNvSpPr txBox="1"/>
          <p:nvPr/>
        </p:nvSpPr>
        <p:spPr>
          <a:xfrm>
            <a:off x="3780199" y="4094778"/>
            <a:ext cx="809837" cy="276999"/>
          </a:xfrm>
          <a:prstGeom prst="rect">
            <a:avLst/>
          </a:prstGeom>
          <a:noFill/>
        </p:spPr>
        <p:txBody>
          <a:bodyPr wrap="none" rtlCol="0">
            <a:spAutoFit/>
          </a:bodyPr>
          <a:lstStyle/>
          <a:p>
            <a:pPr fontAlgn="ctr"/>
            <a:r>
              <a:rPr lang="en-US" sz="1200" dirty="0" smtClean="0">
                <a:latin typeface="Huawei Sans" panose="020C0503030203020204" pitchFamily="34" charset="0"/>
              </a:rPr>
              <a:t>100.1.1.1</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 name="TextBox 44"/>
          <p:cNvSpPr txBox="1"/>
          <p:nvPr/>
        </p:nvSpPr>
        <p:spPr>
          <a:xfrm>
            <a:off x="7723052" y="4094778"/>
            <a:ext cx="809837"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200.2.2.2</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 name="Rectangle 5"/>
          <p:cNvSpPr>
            <a:spLocks noChangeArrowheads="1"/>
          </p:cNvSpPr>
          <p:nvPr/>
        </p:nvSpPr>
        <p:spPr bwMode="auto">
          <a:xfrm>
            <a:off x="3833077" y="4629256"/>
            <a:ext cx="1027380" cy="565352"/>
          </a:xfrm>
          <a:prstGeom prst="rect">
            <a:avLst/>
          </a:prstGeom>
          <a:solidFill>
            <a:schemeClr val="bg1">
              <a:lumMod val="85000"/>
            </a:schemeClr>
          </a:solidFill>
          <a:ln w="25400" algn="ctr">
            <a:noFill/>
            <a:miter lim="800000"/>
            <a:headEnd/>
            <a:tailEnd/>
          </a:ln>
        </p:spPr>
        <p:txBody>
          <a:bodyPr wrap="none" lIns="0" tIns="0" rIns="0" bIns="0" anchor="ctr"/>
          <a:lstStyle/>
          <a:p>
            <a:pPr indent="-457200" algn="ctr" eaLnBrk="0" fontAlgn="ctr" hangingPunct="0"/>
            <a:r>
              <a:rPr lang="en-US" sz="1200" b="1" dirty="0" smtClean="0">
                <a:latin typeface="Huawei Sans" panose="020C0503030203020204" pitchFamily="34" charset="0"/>
              </a:rPr>
              <a:t>IP Header</a:t>
            </a:r>
            <a:endParaRPr kumimoji="1"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indent="-457200" algn="ctr" eaLnBrk="0" fontAlgn="ctr" hangingPunct="0"/>
            <a:r>
              <a:rPr lang="en-US" sz="1200" dirty="0" smtClean="0">
                <a:latin typeface="Huawei Sans" panose="020C0503030203020204" pitchFamily="34" charset="0"/>
              </a:rPr>
              <a:t>SA: 100.1.1.1</a:t>
            </a:r>
            <a:endParaRPr kumimoji="1"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indent="-457200" algn="ctr" eaLnBrk="0" fontAlgn="ctr" hangingPunct="0"/>
            <a:r>
              <a:rPr lang="en-US" sz="1200" dirty="0" smtClean="0">
                <a:latin typeface="Huawei Sans" panose="020C0503030203020204" pitchFamily="34" charset="0"/>
              </a:rPr>
              <a:t>DA: 200.2.2.2</a:t>
            </a:r>
            <a:endParaRPr kumimoji="1"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6" name="直接连接符 55"/>
          <p:cNvCxnSpPr/>
          <p:nvPr/>
        </p:nvCxnSpPr>
        <p:spPr>
          <a:xfrm>
            <a:off x="3518294" y="4709551"/>
            <a:ext cx="297073" cy="0"/>
          </a:xfrm>
          <a:prstGeom prst="line">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7641062" y="4709551"/>
            <a:ext cx="1315949" cy="0"/>
          </a:xfrm>
          <a:prstGeom prst="line">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0" name="右大括号 59"/>
          <p:cNvSpPr/>
          <p:nvPr/>
        </p:nvSpPr>
        <p:spPr>
          <a:xfrm rot="5400000">
            <a:off x="6450314" y="4312537"/>
            <a:ext cx="183817" cy="2095282"/>
          </a:xfrm>
          <a:prstGeom prst="rightBrac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TextBox 44"/>
          <p:cNvSpPr txBox="1"/>
          <p:nvPr/>
        </p:nvSpPr>
        <p:spPr>
          <a:xfrm>
            <a:off x="6080397" y="5491042"/>
            <a:ext cx="923651" cy="276999"/>
          </a:xfrm>
          <a:prstGeom prst="rect">
            <a:avLst/>
          </a:prstGeom>
          <a:noFill/>
        </p:spPr>
        <p:txBody>
          <a:bodyPr wrap="none" rtlCol="0">
            <a:spAutoFit/>
          </a:bodyPr>
          <a:lstStyle/>
          <a:p>
            <a:pPr algn="ctr" fontAlgn="ctr"/>
            <a:r>
              <a:rPr lang="en-US" sz="1200" dirty="0" smtClean="0">
                <a:solidFill>
                  <a:schemeClr val="bg1">
                    <a:lumMod val="50000"/>
                  </a:schemeClr>
                </a:solidFill>
                <a:latin typeface="Huawei Sans" panose="020C0503030203020204" pitchFamily="34" charset="0"/>
              </a:rPr>
              <a:t>Encryption</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2" name="TextBox 44"/>
          <p:cNvSpPr txBox="1"/>
          <p:nvPr/>
        </p:nvSpPr>
        <p:spPr>
          <a:xfrm>
            <a:off x="6987681" y="5939370"/>
            <a:ext cx="4028668" cy="276999"/>
          </a:xfrm>
          <a:prstGeom prst="rect">
            <a:avLst/>
          </a:prstGeom>
          <a:noFill/>
        </p:spPr>
        <p:txBody>
          <a:bodyPr wrap="none" rtlCol="0">
            <a:spAutoFit/>
          </a:bodyPr>
          <a:lstStyle/>
          <a:p>
            <a:pPr algn="r" fontAlgn="ctr"/>
            <a:r>
              <a:rPr lang="en-US" sz="1200" dirty="0" smtClean="0">
                <a:solidFill>
                  <a:schemeClr val="bg1">
                    <a:lumMod val="50000"/>
                  </a:schemeClr>
                </a:solidFill>
                <a:latin typeface="Huawei Sans" panose="020C0503030203020204" pitchFamily="34" charset="0"/>
              </a:rPr>
              <a:t>Note: The IPsec transport mode is used as an example.</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燕尾形 25"/>
          <p:cNvSpPr/>
          <p:nvPr/>
        </p:nvSpPr>
        <p:spPr bwMode="auto">
          <a:xfrm>
            <a:off x="9921940" y="62784"/>
            <a:ext cx="1538223"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rPr>
              <a:t>Typical SD-WAN Applications</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25"/>
          <p:cNvSpPr/>
          <p:nvPr/>
        </p:nvSpPr>
        <p:spPr bwMode="auto">
          <a:xfrm>
            <a:off x="8459917" y="62784"/>
            <a:ext cx="1538223"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a:solidFill>
                  <a:srgbClr val="FFFFFF"/>
                </a:solidFill>
                <a:latin typeface="Huawei Sans" panose="020C0503030203020204" pitchFamily="34" charset="0"/>
                <a:ea typeface="方正兰亭黑简体" panose="02000000000000000000" pitchFamily="2" charset="-122"/>
              </a:rPr>
              <a:t>SD-WAN Overview</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773112662"/>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0FA1B0A-F8A8-4E85-832A-C7253332549E}"/>
              </a:ext>
            </a:extLst>
          </p:cNvPr>
          <p:cNvSpPr>
            <a:spLocks noGrp="1"/>
          </p:cNvSpPr>
          <p:nvPr>
            <p:ph type="title"/>
          </p:nvPr>
        </p:nvSpPr>
        <p:spPr/>
        <p:txBody>
          <a:bodyPr/>
          <a:lstStyle/>
          <a:p>
            <a:r>
              <a:rPr lang="en-US" smtClean="0"/>
              <a:t>Extensions to GRE in SD-WAN</a:t>
            </a:r>
            <a:endParaRPr lang="en-US" dirty="0">
              <a:sym typeface="Huawei Sans" panose="020C0503030203020204" pitchFamily="34" charset="0"/>
            </a:endParaRPr>
          </a:p>
        </p:txBody>
      </p:sp>
      <p:sp>
        <p:nvSpPr>
          <p:cNvPr id="3" name="Text Placeholder 2">
            <a:extLst>
              <a:ext uri="{FF2B5EF4-FFF2-40B4-BE49-F238E27FC236}">
                <a16:creationId xmlns:a16="http://schemas.microsoft.com/office/drawing/2014/main" xmlns="" id="{9EBED232-C552-47A1-B8DB-9A3AF0FC3E67}"/>
              </a:ext>
            </a:extLst>
          </p:cNvPr>
          <p:cNvSpPr>
            <a:spLocks noGrp="1"/>
          </p:cNvSpPr>
          <p:nvPr>
            <p:ph type="body" sz="quarter" idx="10"/>
          </p:nvPr>
        </p:nvSpPr>
        <p:spPr/>
        <p:txBody>
          <a:bodyPr/>
          <a:lstStyle/>
          <a:p>
            <a:pPr algn="l"/>
            <a:r>
              <a:rPr lang="en-US" sz="1600" dirty="0" smtClean="0">
                <a:latin typeface="Huawei Sans" panose="020C0503030203020204" pitchFamily="34" charset="0"/>
              </a:rPr>
              <a:t>In SD-WAN, the GRE header is extended to enable a GRE tunnel to function as the tunnel on the forwarding plane.</a:t>
            </a:r>
            <a:endParaRPr lang="en-US" altLang="zh-CN" sz="1600" dirty="0" smtClean="0">
              <a:latin typeface="Huawei Sans" panose="020C0503030203020204" pitchFamily="34" charset="0"/>
              <a:sym typeface="Huawei Sans" panose="020C0503030203020204" pitchFamily="34" charset="0"/>
            </a:endParaRPr>
          </a:p>
          <a:p>
            <a:pPr marL="534988" lvl="1" indent="-230188"/>
            <a:r>
              <a:rPr lang="en-US" sz="1400" dirty="0" smtClean="0">
                <a:latin typeface="Huawei Sans" panose="020C0503030203020204" pitchFamily="34" charset="0"/>
              </a:rPr>
              <a:t>GRE tunnels are shared between sites as logical tunnels established between the TNPs at the local and peer sites.</a:t>
            </a:r>
          </a:p>
          <a:p>
            <a:pPr marL="534988" lvl="1" indent="-230188"/>
            <a:r>
              <a:rPr lang="en-US" sz="1400" dirty="0" smtClean="0">
                <a:latin typeface="Huawei Sans" panose="020C0503030203020204" pitchFamily="34" charset="0"/>
              </a:rPr>
              <a:t>Different VPNs within a site use the GRE extension header (</a:t>
            </a:r>
            <a:r>
              <a:rPr lang="en-US" sz="1400" dirty="0" err="1" smtClean="0">
                <a:latin typeface="Huawei Sans" panose="020C0503030203020204" pitchFamily="34" charset="0"/>
              </a:rPr>
              <a:t>ExtGRE</a:t>
            </a:r>
            <a:r>
              <a:rPr lang="en-US" sz="1400" dirty="0" smtClean="0">
                <a:latin typeface="Huawei Sans" panose="020C0503030203020204" pitchFamily="34" charset="0"/>
              </a:rPr>
              <a:t>) to identify different VPN instances in the site. Packets received from a TNP port are forwarded to the corresponding service VRF based on the VPN identifier in the GRE extension header.</a:t>
            </a:r>
            <a:endParaRPr lang="en-US" altLang="zh-CN" sz="1400" dirty="0">
              <a:latin typeface="Huawei Sans" panose="020C0503030203020204" pitchFamily="34" charset="0"/>
              <a:sym typeface="Huawei Sans" panose="020C0503030203020204" pitchFamily="34" charset="0"/>
            </a:endParaRPr>
          </a:p>
        </p:txBody>
      </p:sp>
      <p:sp>
        <p:nvSpPr>
          <p:cNvPr id="146" name="Can 256"/>
          <p:cNvSpPr/>
          <p:nvPr/>
        </p:nvSpPr>
        <p:spPr>
          <a:xfrm rot="5400000">
            <a:off x="4494455" y="3745655"/>
            <a:ext cx="496612" cy="1358956"/>
          </a:xfrm>
          <a:prstGeom prst="can">
            <a:avLst>
              <a:gd name="adj" fmla="val 49733"/>
            </a:avLst>
          </a:prstGeom>
          <a:solidFill>
            <a:srgbClr val="BEE9EE"/>
          </a:solidFill>
          <a:ln w="12700" cap="flat" cmpd="sng" algn="ctr">
            <a:solidFill>
              <a:sysClr val="window" lastClr="FFFFFF"/>
            </a:solidFill>
            <a:prstDash val="solid"/>
            <a:miter lim="800000"/>
          </a:ln>
          <a:effectLst/>
        </p:spPr>
        <p:txBody>
          <a:bodyPr rtlCol="0" anchor="ctr"/>
          <a:lstStyle/>
          <a:p>
            <a:pPr algn="ctr" fontAlgn="ctr"/>
            <a:endParaRPr lang="en-US" sz="16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1" name="Picture 12" descr="E:\2016.01\1.12 扁平化图标\蓝色\AR-蓝色最新-40.png"/>
          <p:cNvPicPr>
            <a:picLocks noChangeArrowheads="1"/>
          </p:cNvPicPr>
          <p:nvPr/>
        </p:nvPicPr>
        <p:blipFill>
          <a:blip r:embed="rId3" cstate="print"/>
          <a:srcRect/>
          <a:stretch>
            <a:fillRect/>
          </a:stretch>
        </p:blipFill>
        <p:spPr bwMode="auto">
          <a:xfrm>
            <a:off x="8434606" y="3895807"/>
            <a:ext cx="1339692" cy="1127692"/>
          </a:xfrm>
          <a:prstGeom prst="rect">
            <a:avLst/>
          </a:prstGeom>
          <a:noFill/>
        </p:spPr>
      </p:pic>
      <p:pic>
        <p:nvPicPr>
          <p:cNvPr id="72" name="Picture 12" descr="E:\2016.01\1.12 扁平化图标\蓝色\AR-蓝色最新-40.png"/>
          <p:cNvPicPr>
            <a:picLocks noChangeArrowheads="1"/>
          </p:cNvPicPr>
          <p:nvPr/>
        </p:nvPicPr>
        <p:blipFill>
          <a:blip r:embed="rId3" cstate="print"/>
          <a:srcRect/>
          <a:stretch>
            <a:fillRect/>
          </a:stretch>
        </p:blipFill>
        <p:spPr bwMode="auto">
          <a:xfrm>
            <a:off x="2660193" y="3872302"/>
            <a:ext cx="1339692" cy="1127692"/>
          </a:xfrm>
          <a:prstGeom prst="rect">
            <a:avLst/>
          </a:prstGeom>
          <a:noFill/>
        </p:spPr>
      </p:pic>
      <p:sp>
        <p:nvSpPr>
          <p:cNvPr id="137" name="TextBox 179"/>
          <p:cNvSpPr txBox="1"/>
          <p:nvPr/>
        </p:nvSpPr>
        <p:spPr>
          <a:xfrm>
            <a:off x="9474638" y="4130291"/>
            <a:ext cx="431087" cy="267630"/>
          </a:xfrm>
          <a:prstGeom prst="roundRect">
            <a:avLst>
              <a:gd name="adj" fmla="val 28838"/>
            </a:avLst>
          </a:prstGeom>
          <a:solidFill>
            <a:srgbClr val="F6B78C"/>
          </a:solid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100" dirty="0" smtClean="0">
                <a:solidFill>
                  <a:schemeClr val="tx1"/>
                </a:solidFill>
                <a:latin typeface="Huawei Sans" panose="020C0503030203020204" pitchFamily="34" charset="0"/>
              </a:rPr>
              <a:t>VRF1</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TextBox 179"/>
          <p:cNvSpPr txBox="1"/>
          <p:nvPr/>
        </p:nvSpPr>
        <p:spPr>
          <a:xfrm>
            <a:off x="9474638" y="4568535"/>
            <a:ext cx="431087" cy="267630"/>
          </a:xfrm>
          <a:prstGeom prst="roundRect">
            <a:avLst>
              <a:gd name="adj" fmla="val 28838"/>
            </a:avLst>
          </a:prstGeom>
          <a:solidFill>
            <a:srgbClr val="D33859"/>
          </a:solid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100" dirty="0" smtClean="0">
                <a:solidFill>
                  <a:schemeClr val="tx1"/>
                </a:solidFill>
                <a:latin typeface="Huawei Sans" panose="020C0503030203020204" pitchFamily="34" charset="0"/>
              </a:rPr>
              <a:t>VRF2</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Can 256"/>
          <p:cNvSpPr/>
          <p:nvPr/>
        </p:nvSpPr>
        <p:spPr>
          <a:xfrm rot="5400000">
            <a:off x="5449903" y="3450205"/>
            <a:ext cx="826793" cy="1945127"/>
          </a:xfrm>
          <a:prstGeom prst="can">
            <a:avLst>
              <a:gd name="adj" fmla="val 49733"/>
            </a:avLst>
          </a:prstGeom>
          <a:solidFill>
            <a:schemeClr val="accent2">
              <a:lumMod val="40000"/>
              <a:lumOff val="60000"/>
            </a:schemeClr>
          </a:solidFill>
          <a:ln>
            <a:solidFill>
              <a:srgbClr val="EC7061"/>
            </a:solidFill>
          </a:ln>
          <a:effectLst/>
        </p:spPr>
        <p:style>
          <a:lnRef idx="1">
            <a:schemeClr val="accent2"/>
          </a:lnRef>
          <a:fillRef idx="2">
            <a:schemeClr val="accent2"/>
          </a:fillRef>
          <a:effectRef idx="1">
            <a:schemeClr val="accent2"/>
          </a:effectRef>
          <a:fontRef idx="minor">
            <a:schemeClr val="dk1"/>
          </a:fontRef>
        </p:style>
        <p:txBody>
          <a:bodyPr rtlCol="0" anchor="ctr"/>
          <a:lstStyle>
            <a:defPPr>
              <a:defRPr lang="en-US"/>
            </a:defPPr>
            <a:lvl1pPr marL="0" algn="l" defTabSz="914478" rtl="0" eaLnBrk="1" latinLnBrk="0" hangingPunct="1">
              <a:defRPr sz="1800" kern="1200">
                <a:solidFill>
                  <a:schemeClr val="dk1"/>
                </a:solidFill>
                <a:latin typeface="Arial"/>
                <a:ea typeface="+mn-ea"/>
                <a:cs typeface="+mn-cs"/>
              </a:defRPr>
            </a:lvl1pPr>
            <a:lvl2pPr marL="457240" algn="l" defTabSz="914478" rtl="0" eaLnBrk="1" latinLnBrk="0" hangingPunct="1">
              <a:defRPr sz="1800" kern="1200">
                <a:solidFill>
                  <a:schemeClr val="dk1"/>
                </a:solidFill>
                <a:latin typeface="Arial"/>
                <a:ea typeface="+mn-ea"/>
                <a:cs typeface="+mn-cs"/>
              </a:defRPr>
            </a:lvl2pPr>
            <a:lvl3pPr marL="914478" algn="l" defTabSz="914478" rtl="0" eaLnBrk="1" latinLnBrk="0" hangingPunct="1">
              <a:defRPr sz="1800" kern="1200">
                <a:solidFill>
                  <a:schemeClr val="dk1"/>
                </a:solidFill>
                <a:latin typeface="Arial"/>
                <a:ea typeface="+mn-ea"/>
                <a:cs typeface="+mn-cs"/>
              </a:defRPr>
            </a:lvl3pPr>
            <a:lvl4pPr marL="1371718" algn="l" defTabSz="914478" rtl="0" eaLnBrk="1" latinLnBrk="0" hangingPunct="1">
              <a:defRPr sz="1800" kern="1200">
                <a:solidFill>
                  <a:schemeClr val="dk1"/>
                </a:solidFill>
                <a:latin typeface="Arial"/>
                <a:ea typeface="+mn-ea"/>
                <a:cs typeface="+mn-cs"/>
              </a:defRPr>
            </a:lvl4pPr>
            <a:lvl5pPr marL="1828957" algn="l" defTabSz="914478" rtl="0" eaLnBrk="1" latinLnBrk="0" hangingPunct="1">
              <a:defRPr sz="1800" kern="1200">
                <a:solidFill>
                  <a:schemeClr val="dk1"/>
                </a:solidFill>
                <a:latin typeface="Arial"/>
                <a:ea typeface="+mn-ea"/>
                <a:cs typeface="+mn-cs"/>
              </a:defRPr>
            </a:lvl5pPr>
            <a:lvl6pPr marL="2286196" algn="l" defTabSz="914478" rtl="0" eaLnBrk="1" latinLnBrk="0" hangingPunct="1">
              <a:defRPr sz="1800" kern="1200">
                <a:solidFill>
                  <a:schemeClr val="dk1"/>
                </a:solidFill>
                <a:latin typeface="Arial"/>
                <a:ea typeface="+mn-ea"/>
                <a:cs typeface="+mn-cs"/>
              </a:defRPr>
            </a:lvl6pPr>
            <a:lvl7pPr marL="2743435" algn="l" defTabSz="914478" rtl="0" eaLnBrk="1" latinLnBrk="0" hangingPunct="1">
              <a:defRPr sz="1800" kern="1200">
                <a:solidFill>
                  <a:schemeClr val="dk1"/>
                </a:solidFill>
                <a:latin typeface="Arial"/>
                <a:ea typeface="+mn-ea"/>
                <a:cs typeface="+mn-cs"/>
              </a:defRPr>
            </a:lvl7pPr>
            <a:lvl8pPr marL="3200675" algn="l" defTabSz="914478" rtl="0" eaLnBrk="1" latinLnBrk="0" hangingPunct="1">
              <a:defRPr sz="1800" kern="1200">
                <a:solidFill>
                  <a:schemeClr val="dk1"/>
                </a:solidFill>
                <a:latin typeface="Arial"/>
                <a:ea typeface="+mn-ea"/>
                <a:cs typeface="+mn-cs"/>
              </a:defRPr>
            </a:lvl8pPr>
            <a:lvl9pPr marL="3657913" algn="l" defTabSz="914478" rtl="0" eaLnBrk="1" latinLnBrk="0" hangingPunct="1">
              <a:defRPr sz="1800" kern="1200">
                <a:solidFill>
                  <a:schemeClr val="dk1"/>
                </a:solidFill>
                <a:latin typeface="Arial"/>
                <a:ea typeface="+mn-ea"/>
                <a:cs typeface="+mn-cs"/>
              </a:defRPr>
            </a:lvl9pPr>
          </a:lstStyle>
          <a:p>
            <a:pPr algn="ctr" eaLnBrk="0" fontAlgn="ctr" hangingPunct="0">
              <a:lnSpc>
                <a:spcPct val="90000"/>
              </a:lnSpc>
              <a:spcBef>
                <a:spcPts val="450"/>
              </a:spcBef>
            </a:pPr>
            <a:endParaRPr lang="en-US" sz="1600" dirty="0">
              <a:solidFill>
                <a:srgbClr val="0A0A0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7" name="Can 256"/>
          <p:cNvSpPr/>
          <p:nvPr/>
        </p:nvSpPr>
        <p:spPr>
          <a:xfrm rot="5400000">
            <a:off x="7277165" y="3537406"/>
            <a:ext cx="496613" cy="1775458"/>
          </a:xfrm>
          <a:prstGeom prst="can">
            <a:avLst>
              <a:gd name="adj" fmla="val 49733"/>
            </a:avLst>
          </a:prstGeom>
          <a:solidFill>
            <a:srgbClr val="BEE9EE"/>
          </a:solidFill>
          <a:ln w="12700" cap="flat" cmpd="sng" algn="ctr">
            <a:solidFill>
              <a:sysClr val="window" lastClr="FFFFFF"/>
            </a:solidFill>
            <a:prstDash val="solid"/>
            <a:miter lim="800000"/>
          </a:ln>
          <a:effectLst/>
        </p:spPr>
        <p:txBody>
          <a:bodyPr rtlCol="0" anchor="ctr"/>
          <a:lstStyle/>
          <a:p>
            <a:pPr algn="ctr" fontAlgn="ctr"/>
            <a:endParaRPr lang="en-US" sz="16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框 3"/>
          <p:cNvSpPr txBox="1"/>
          <p:nvPr/>
        </p:nvSpPr>
        <p:spPr>
          <a:xfrm>
            <a:off x="4813122" y="4247405"/>
            <a:ext cx="1699504" cy="338554"/>
          </a:xfrm>
          <a:prstGeom prst="rect">
            <a:avLst/>
          </a:prstGeom>
          <a:noFill/>
        </p:spPr>
        <p:txBody>
          <a:bodyPr wrap="none" rtlCol="0">
            <a:spAutoFit/>
          </a:bodyPr>
          <a:lstStyle/>
          <a:p>
            <a:pPr fontAlgn="ctr"/>
            <a:r>
              <a:rPr lang="en-US" sz="1600" dirty="0" smtClean="0">
                <a:latin typeface="Huawei Sans" panose="020C0503030203020204" pitchFamily="34" charset="0"/>
              </a:rPr>
              <a:t>IPsec encryption</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文本框 148"/>
          <p:cNvSpPr txBox="1"/>
          <p:nvPr/>
        </p:nvSpPr>
        <p:spPr>
          <a:xfrm>
            <a:off x="7046645" y="4278183"/>
            <a:ext cx="970137" cy="276999"/>
          </a:xfrm>
          <a:prstGeom prst="rect">
            <a:avLst/>
          </a:prstGeom>
          <a:noFill/>
        </p:spPr>
        <p:txBody>
          <a:bodyPr wrap="none" rtlCol="0">
            <a:spAutoFit/>
          </a:bodyPr>
          <a:lstStyle/>
          <a:p>
            <a:pPr fontAlgn="ctr"/>
            <a:r>
              <a:rPr lang="en-US" sz="1200" dirty="0" smtClean="0">
                <a:latin typeface="Huawei Sans" panose="020C0503030203020204" pitchFamily="34" charset="0"/>
              </a:rPr>
              <a:t>GRE tunnel</a:t>
            </a:r>
            <a:endParaRPr lang="en-US" sz="1200" dirty="0">
              <a:latin typeface="Huawei Sans" panose="020C0503030203020204" pitchFamily="34" charset="0"/>
            </a:endParaRPr>
          </a:p>
        </p:txBody>
      </p:sp>
      <p:pic>
        <p:nvPicPr>
          <p:cNvPr id="150" name="图片 79" descr="PC.png">
            <a:extLst>
              <a:ext uri="{FF2B5EF4-FFF2-40B4-BE49-F238E27FC236}">
                <a16:creationId xmlns:a16="http://schemas.microsoft.com/office/drawing/2014/main" xmlns="" id="{4666702E-823D-4236-BF2F-880359158C83}"/>
              </a:ext>
            </a:extLst>
          </p:cNvPr>
          <p:cNvPicPr>
            <a:picLocks noChangeAspect="1"/>
          </p:cNvPicPr>
          <p:nvPr/>
        </p:nvPicPr>
        <p:blipFill>
          <a:blip r:embed="rId4" cstate="print"/>
          <a:stretch>
            <a:fillRect/>
          </a:stretch>
        </p:blipFill>
        <p:spPr>
          <a:xfrm>
            <a:off x="1187661" y="4093032"/>
            <a:ext cx="445506" cy="342149"/>
          </a:xfrm>
          <a:prstGeom prst="rect">
            <a:avLst/>
          </a:prstGeom>
        </p:spPr>
      </p:pic>
      <p:cxnSp>
        <p:nvCxnSpPr>
          <p:cNvPr id="7" name="直接连接符 6"/>
          <p:cNvCxnSpPr>
            <a:stCxn id="150" idx="3"/>
            <a:endCxn id="151" idx="1"/>
          </p:cNvCxnSpPr>
          <p:nvPr/>
        </p:nvCxnSpPr>
        <p:spPr>
          <a:xfrm flipV="1">
            <a:off x="1633167" y="4264106"/>
            <a:ext cx="882671" cy="1"/>
          </a:xfrm>
          <a:prstGeom prst="line">
            <a:avLst/>
          </a:prstGeom>
          <a:ln w="28575">
            <a:solidFill>
              <a:srgbClr val="F6B78C"/>
            </a:solidFill>
            <a:prstDash val="sysDot"/>
          </a:ln>
        </p:spPr>
        <p:style>
          <a:lnRef idx="1">
            <a:schemeClr val="accent1"/>
          </a:lnRef>
          <a:fillRef idx="0">
            <a:schemeClr val="accent1"/>
          </a:fillRef>
          <a:effectRef idx="0">
            <a:schemeClr val="accent1"/>
          </a:effectRef>
          <a:fontRef idx="minor">
            <a:schemeClr val="tx1"/>
          </a:fontRef>
        </p:style>
      </p:cxnSp>
      <p:sp>
        <p:nvSpPr>
          <p:cNvPr id="151" name="TextBox 179"/>
          <p:cNvSpPr txBox="1"/>
          <p:nvPr/>
        </p:nvSpPr>
        <p:spPr>
          <a:xfrm>
            <a:off x="2515838" y="4130291"/>
            <a:ext cx="431087" cy="267630"/>
          </a:xfrm>
          <a:prstGeom prst="roundRect">
            <a:avLst>
              <a:gd name="adj" fmla="val 28838"/>
            </a:avLst>
          </a:prstGeom>
          <a:solidFill>
            <a:srgbClr val="F6B78C"/>
          </a:solid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100" dirty="0" smtClean="0">
                <a:solidFill>
                  <a:schemeClr val="tx1"/>
                </a:solidFill>
                <a:latin typeface="Huawei Sans" panose="020C0503030203020204" pitchFamily="34" charset="0"/>
              </a:rPr>
              <a:t>VRF1</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文本框 152"/>
          <p:cNvSpPr txBox="1"/>
          <p:nvPr/>
        </p:nvSpPr>
        <p:spPr>
          <a:xfrm>
            <a:off x="1897559" y="3946547"/>
            <a:ext cx="535724" cy="261610"/>
          </a:xfrm>
          <a:prstGeom prst="rect">
            <a:avLst/>
          </a:prstGeom>
          <a:noFill/>
        </p:spPr>
        <p:txBody>
          <a:bodyPr wrap="none" rtlCol="0">
            <a:spAutoFit/>
          </a:bodyPr>
          <a:lstStyle/>
          <a:p>
            <a:pPr fontAlgn="ctr"/>
            <a:r>
              <a:rPr lang="en-US" sz="1100" dirty="0" smtClean="0">
                <a:solidFill>
                  <a:schemeClr val="accent6">
                    <a:lumMod val="75000"/>
                  </a:schemeClr>
                </a:solidFill>
                <a:latin typeface="Huawei Sans" panose="020C0503030203020204" pitchFamily="34" charset="0"/>
              </a:rPr>
              <a:t>LAN1</a:t>
            </a:r>
            <a:endParaRPr lang="en-US" altLang="zh-CN" sz="1100" dirty="0">
              <a:solidFill>
                <a:schemeClr val="accent6">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4" name="直接连接符 153"/>
          <p:cNvCxnSpPr>
            <a:stCxn id="157" idx="3"/>
            <a:endCxn id="156" idx="1"/>
          </p:cNvCxnSpPr>
          <p:nvPr/>
        </p:nvCxnSpPr>
        <p:spPr>
          <a:xfrm flipV="1">
            <a:off x="1633167" y="4702349"/>
            <a:ext cx="882671" cy="1"/>
          </a:xfrm>
          <a:prstGeom prst="line">
            <a:avLst/>
          </a:prstGeom>
          <a:ln w="28575">
            <a:solidFill>
              <a:srgbClr val="D33859"/>
            </a:solidFill>
            <a:prstDash val="sysDot"/>
          </a:ln>
        </p:spPr>
        <p:style>
          <a:lnRef idx="1">
            <a:schemeClr val="accent1"/>
          </a:lnRef>
          <a:fillRef idx="0">
            <a:schemeClr val="accent1"/>
          </a:fillRef>
          <a:effectRef idx="0">
            <a:schemeClr val="accent1"/>
          </a:effectRef>
          <a:fontRef idx="minor">
            <a:schemeClr val="tx1"/>
          </a:fontRef>
        </p:style>
      </p:cxnSp>
      <p:sp>
        <p:nvSpPr>
          <p:cNvPr id="155" name="文本框 154"/>
          <p:cNvSpPr txBox="1"/>
          <p:nvPr/>
        </p:nvSpPr>
        <p:spPr>
          <a:xfrm>
            <a:off x="1897559" y="4395231"/>
            <a:ext cx="535724" cy="261610"/>
          </a:xfrm>
          <a:prstGeom prst="rect">
            <a:avLst/>
          </a:prstGeom>
          <a:noFill/>
        </p:spPr>
        <p:txBody>
          <a:bodyPr wrap="none" rtlCol="0">
            <a:spAutoFit/>
          </a:bodyPr>
          <a:lstStyle/>
          <a:p>
            <a:pPr fontAlgn="ctr"/>
            <a:r>
              <a:rPr lang="en-US" sz="1100" dirty="0" smtClean="0">
                <a:solidFill>
                  <a:srgbClr val="00B0F0"/>
                </a:solidFill>
                <a:latin typeface="Huawei Sans" panose="020C0503030203020204" pitchFamily="34" charset="0"/>
              </a:rPr>
              <a:t>LAN2</a:t>
            </a:r>
            <a:endParaRPr lang="en-US" altLang="zh-CN" sz="1100"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TextBox 179"/>
          <p:cNvSpPr txBox="1"/>
          <p:nvPr/>
        </p:nvSpPr>
        <p:spPr>
          <a:xfrm>
            <a:off x="2515838" y="4568534"/>
            <a:ext cx="431087" cy="267630"/>
          </a:xfrm>
          <a:prstGeom prst="roundRect">
            <a:avLst>
              <a:gd name="adj" fmla="val 28838"/>
            </a:avLst>
          </a:prstGeom>
          <a:solidFill>
            <a:srgbClr val="D33859"/>
          </a:solid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100" dirty="0" smtClean="0">
                <a:solidFill>
                  <a:schemeClr val="tx1"/>
                </a:solidFill>
                <a:latin typeface="Huawei Sans" panose="020C0503030203020204" pitchFamily="34" charset="0"/>
              </a:rPr>
              <a:t>VRF2</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57" name="图片 79" descr="PC.png">
            <a:extLst>
              <a:ext uri="{FF2B5EF4-FFF2-40B4-BE49-F238E27FC236}">
                <a16:creationId xmlns:a16="http://schemas.microsoft.com/office/drawing/2014/main" xmlns="" id="{4666702E-823D-4236-BF2F-880359158C83}"/>
              </a:ext>
            </a:extLst>
          </p:cNvPr>
          <p:cNvPicPr>
            <a:picLocks noChangeAspect="1"/>
          </p:cNvPicPr>
          <p:nvPr/>
        </p:nvPicPr>
        <p:blipFill>
          <a:blip r:embed="rId4" cstate="print"/>
          <a:stretch>
            <a:fillRect/>
          </a:stretch>
        </p:blipFill>
        <p:spPr>
          <a:xfrm>
            <a:off x="1187661" y="4531275"/>
            <a:ext cx="445506" cy="342149"/>
          </a:xfrm>
          <a:prstGeom prst="rect">
            <a:avLst/>
          </a:prstGeom>
        </p:spPr>
      </p:pic>
      <p:cxnSp>
        <p:nvCxnSpPr>
          <p:cNvPr id="158" name="直接连接符 157"/>
          <p:cNvCxnSpPr>
            <a:stCxn id="137" idx="3"/>
            <a:endCxn id="160" idx="1"/>
          </p:cNvCxnSpPr>
          <p:nvPr/>
        </p:nvCxnSpPr>
        <p:spPr>
          <a:xfrm>
            <a:off x="9905725" y="4264106"/>
            <a:ext cx="783328" cy="1"/>
          </a:xfrm>
          <a:prstGeom prst="line">
            <a:avLst/>
          </a:prstGeom>
          <a:ln w="28575">
            <a:solidFill>
              <a:srgbClr val="F6B78C"/>
            </a:solidFill>
            <a:prstDash val="sysDot"/>
          </a:ln>
        </p:spPr>
        <p:style>
          <a:lnRef idx="1">
            <a:schemeClr val="accent1"/>
          </a:lnRef>
          <a:fillRef idx="0">
            <a:schemeClr val="accent1"/>
          </a:fillRef>
          <a:effectRef idx="0">
            <a:schemeClr val="accent1"/>
          </a:effectRef>
          <a:fontRef idx="minor">
            <a:schemeClr val="tx1"/>
          </a:fontRef>
        </p:style>
      </p:cxnSp>
      <p:cxnSp>
        <p:nvCxnSpPr>
          <p:cNvPr id="159" name="直接连接符 158"/>
          <p:cNvCxnSpPr>
            <a:stCxn id="138" idx="3"/>
            <a:endCxn id="161" idx="1"/>
          </p:cNvCxnSpPr>
          <p:nvPr/>
        </p:nvCxnSpPr>
        <p:spPr>
          <a:xfrm>
            <a:off x="9905725" y="4702350"/>
            <a:ext cx="783328" cy="0"/>
          </a:xfrm>
          <a:prstGeom prst="line">
            <a:avLst/>
          </a:prstGeom>
          <a:ln w="28575">
            <a:solidFill>
              <a:srgbClr val="D33859"/>
            </a:solidFill>
            <a:prstDash val="sysDot"/>
          </a:ln>
        </p:spPr>
        <p:style>
          <a:lnRef idx="1">
            <a:schemeClr val="accent1"/>
          </a:lnRef>
          <a:fillRef idx="0">
            <a:schemeClr val="accent1"/>
          </a:fillRef>
          <a:effectRef idx="0">
            <a:schemeClr val="accent1"/>
          </a:effectRef>
          <a:fontRef idx="minor">
            <a:schemeClr val="tx1"/>
          </a:fontRef>
        </p:style>
      </p:cxnSp>
      <p:pic>
        <p:nvPicPr>
          <p:cNvPr id="160" name="图片 79" descr="PC.png">
            <a:extLst>
              <a:ext uri="{FF2B5EF4-FFF2-40B4-BE49-F238E27FC236}">
                <a16:creationId xmlns:a16="http://schemas.microsoft.com/office/drawing/2014/main" xmlns="" id="{4666702E-823D-4236-BF2F-880359158C83}"/>
              </a:ext>
            </a:extLst>
          </p:cNvPr>
          <p:cNvPicPr>
            <a:picLocks noChangeAspect="1"/>
          </p:cNvPicPr>
          <p:nvPr/>
        </p:nvPicPr>
        <p:blipFill>
          <a:blip r:embed="rId4" cstate="print"/>
          <a:stretch>
            <a:fillRect/>
          </a:stretch>
        </p:blipFill>
        <p:spPr>
          <a:xfrm>
            <a:off x="10689053" y="4093032"/>
            <a:ext cx="445506" cy="342149"/>
          </a:xfrm>
          <a:prstGeom prst="rect">
            <a:avLst/>
          </a:prstGeom>
        </p:spPr>
      </p:pic>
      <p:pic>
        <p:nvPicPr>
          <p:cNvPr id="161" name="图片 79" descr="PC.png">
            <a:extLst>
              <a:ext uri="{FF2B5EF4-FFF2-40B4-BE49-F238E27FC236}">
                <a16:creationId xmlns:a16="http://schemas.microsoft.com/office/drawing/2014/main" xmlns="" id="{4666702E-823D-4236-BF2F-880359158C83}"/>
              </a:ext>
            </a:extLst>
          </p:cNvPr>
          <p:cNvPicPr>
            <a:picLocks noChangeAspect="1"/>
          </p:cNvPicPr>
          <p:nvPr/>
        </p:nvPicPr>
        <p:blipFill>
          <a:blip r:embed="rId4" cstate="print"/>
          <a:stretch>
            <a:fillRect/>
          </a:stretch>
        </p:blipFill>
        <p:spPr>
          <a:xfrm>
            <a:off x="10689053" y="4531275"/>
            <a:ext cx="445506" cy="342149"/>
          </a:xfrm>
          <a:prstGeom prst="rect">
            <a:avLst/>
          </a:prstGeom>
        </p:spPr>
      </p:pic>
      <p:sp>
        <p:nvSpPr>
          <p:cNvPr id="164" name="文本框 163"/>
          <p:cNvSpPr txBox="1"/>
          <p:nvPr/>
        </p:nvSpPr>
        <p:spPr>
          <a:xfrm>
            <a:off x="10037153" y="3946547"/>
            <a:ext cx="535724" cy="261610"/>
          </a:xfrm>
          <a:prstGeom prst="rect">
            <a:avLst/>
          </a:prstGeom>
          <a:noFill/>
        </p:spPr>
        <p:txBody>
          <a:bodyPr wrap="none" rtlCol="0">
            <a:spAutoFit/>
          </a:bodyPr>
          <a:lstStyle/>
          <a:p>
            <a:pPr fontAlgn="ctr"/>
            <a:r>
              <a:rPr lang="en-US" sz="1100" dirty="0" smtClean="0">
                <a:solidFill>
                  <a:schemeClr val="accent6">
                    <a:lumMod val="75000"/>
                  </a:schemeClr>
                </a:solidFill>
                <a:latin typeface="Huawei Sans" panose="020C0503030203020204" pitchFamily="34" charset="0"/>
              </a:rPr>
              <a:t>LAN1</a:t>
            </a:r>
            <a:endParaRPr lang="en-US" altLang="zh-CN" sz="1100" dirty="0">
              <a:solidFill>
                <a:schemeClr val="accent6">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 name="文本框 164"/>
          <p:cNvSpPr txBox="1"/>
          <p:nvPr/>
        </p:nvSpPr>
        <p:spPr>
          <a:xfrm>
            <a:off x="10037153" y="4395231"/>
            <a:ext cx="535724" cy="261610"/>
          </a:xfrm>
          <a:prstGeom prst="rect">
            <a:avLst/>
          </a:prstGeom>
          <a:noFill/>
        </p:spPr>
        <p:txBody>
          <a:bodyPr wrap="none" rtlCol="0">
            <a:spAutoFit/>
          </a:bodyPr>
          <a:lstStyle/>
          <a:p>
            <a:pPr fontAlgn="ctr"/>
            <a:r>
              <a:rPr lang="en-US" sz="1100" dirty="0" smtClean="0">
                <a:solidFill>
                  <a:srgbClr val="00B0F0"/>
                </a:solidFill>
                <a:latin typeface="Huawei Sans" panose="020C0503030203020204" pitchFamily="34" charset="0"/>
              </a:rPr>
              <a:t>LAN2</a:t>
            </a:r>
            <a:endParaRPr lang="en-US" altLang="zh-CN" sz="1100"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椭圆 51"/>
          <p:cNvSpPr>
            <a:spLocks noChangeAspect="1"/>
          </p:cNvSpPr>
          <p:nvPr/>
        </p:nvSpPr>
        <p:spPr>
          <a:xfrm>
            <a:off x="3750914" y="4168862"/>
            <a:ext cx="532638" cy="532638"/>
          </a:xfrm>
          <a:prstGeom prst="ellipse">
            <a:avLst/>
          </a:prstGeom>
          <a:solidFill>
            <a:srgbClr val="F6B78C"/>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prstClr val="white"/>
                </a:solidFill>
                <a:latin typeface="Huawei Sans" panose="020C0503030203020204" pitchFamily="34" charset="0"/>
              </a:rPr>
              <a:t>TNP1</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椭圆 52"/>
          <p:cNvSpPr>
            <a:spLocks noChangeAspect="1"/>
          </p:cNvSpPr>
          <p:nvPr/>
        </p:nvSpPr>
        <p:spPr>
          <a:xfrm>
            <a:off x="8230998" y="4168862"/>
            <a:ext cx="532638" cy="532638"/>
          </a:xfrm>
          <a:prstGeom prst="ellipse">
            <a:avLst/>
          </a:prstGeom>
          <a:solidFill>
            <a:srgbClr val="F6B78C"/>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prstClr val="white"/>
                </a:solidFill>
                <a:latin typeface="Huawei Sans" panose="020C0503030203020204" pitchFamily="34" charset="0"/>
              </a:rPr>
              <a:t>TNP2</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任意多边形 23"/>
          <p:cNvSpPr/>
          <p:nvPr/>
        </p:nvSpPr>
        <p:spPr>
          <a:xfrm>
            <a:off x="1671820" y="4575787"/>
            <a:ext cx="8181474" cy="808522"/>
          </a:xfrm>
          <a:custGeom>
            <a:avLst/>
            <a:gdLst>
              <a:gd name="connsiteX0" fmla="*/ 0 w 8181474"/>
              <a:gd name="connsiteY0" fmla="*/ 808522 h 808522"/>
              <a:gd name="connsiteX1" fmla="*/ 2338939 w 8181474"/>
              <a:gd name="connsiteY1" fmla="*/ 808522 h 808522"/>
              <a:gd name="connsiteX2" fmla="*/ 2338939 w 8181474"/>
              <a:gd name="connsiteY2" fmla="*/ 0 h 808522"/>
              <a:gd name="connsiteX3" fmla="*/ 6853187 w 8181474"/>
              <a:gd name="connsiteY3" fmla="*/ 0 h 808522"/>
              <a:gd name="connsiteX4" fmla="*/ 6853187 w 8181474"/>
              <a:gd name="connsiteY4" fmla="*/ 808522 h 808522"/>
              <a:gd name="connsiteX5" fmla="*/ 8181474 w 8181474"/>
              <a:gd name="connsiteY5" fmla="*/ 808522 h 80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81474" h="808522">
                <a:moveTo>
                  <a:pt x="0" y="808522"/>
                </a:moveTo>
                <a:lnTo>
                  <a:pt x="2338939" y="808522"/>
                </a:lnTo>
                <a:lnTo>
                  <a:pt x="2338939" y="0"/>
                </a:lnTo>
                <a:lnTo>
                  <a:pt x="6853187" y="0"/>
                </a:lnTo>
                <a:lnTo>
                  <a:pt x="6853187" y="808522"/>
                </a:lnTo>
                <a:lnTo>
                  <a:pt x="8181474" y="808522"/>
                </a:lnTo>
              </a:path>
            </a:pathLst>
          </a:custGeom>
          <a:ln w="28575">
            <a:solidFill>
              <a:srgbClr val="D33859"/>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25" name="表格 24"/>
          <p:cNvGraphicFramePr>
            <a:graphicFrameLocks noGrp="1"/>
          </p:cNvGraphicFramePr>
          <p:nvPr>
            <p:extLst/>
          </p:nvPr>
        </p:nvGraphicFramePr>
        <p:xfrm>
          <a:off x="2660193" y="5643800"/>
          <a:ext cx="641396" cy="274320"/>
        </p:xfrm>
        <a:graphic>
          <a:graphicData uri="http://schemas.openxmlformats.org/drawingml/2006/table">
            <a:tbl>
              <a:tblPr firstRow="1" bandRow="1">
                <a:tableStyleId>{72833802-FEF1-4C79-8D5D-14CF1EAF98D9}</a:tableStyleId>
              </a:tblPr>
              <a:tblGrid>
                <a:gridCol w="641396"/>
              </a:tblGrid>
              <a:tr h="185420">
                <a:tc>
                  <a:txBody>
                    <a:bodyPr/>
                    <a:lstStyle/>
                    <a:p>
                      <a:pPr algn="ctr" fontAlgn="ctr"/>
                      <a:r>
                        <a:rPr lang="en-US" sz="1200" b="0" dirty="0" smtClean="0">
                          <a:solidFill>
                            <a:schemeClr val="bg1"/>
                          </a:solidFill>
                          <a:latin typeface="Huawei Sans" panose="020C0503030203020204" pitchFamily="34" charset="0"/>
                        </a:rPr>
                        <a:t>Data</a:t>
                      </a:r>
                      <a:endParaRPr lang="en-US" altLang="zh-CN" sz="1200" b="0" kern="120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rgbClr val="00B0F0"/>
                    </a:solidFill>
                  </a:tcPr>
                </a:tc>
              </a:tr>
            </a:tbl>
          </a:graphicData>
        </a:graphic>
      </p:graphicFrame>
      <p:graphicFrame>
        <p:nvGraphicFramePr>
          <p:cNvPr id="62" name="表格 61"/>
          <p:cNvGraphicFramePr>
            <a:graphicFrameLocks noGrp="1"/>
          </p:cNvGraphicFramePr>
          <p:nvPr>
            <p:extLst/>
          </p:nvPr>
        </p:nvGraphicFramePr>
        <p:xfrm>
          <a:off x="7284016" y="5237788"/>
          <a:ext cx="641396" cy="288000"/>
        </p:xfrm>
        <a:graphic>
          <a:graphicData uri="http://schemas.openxmlformats.org/drawingml/2006/table">
            <a:tbl>
              <a:tblPr firstRow="1" bandRow="1">
                <a:tableStyleId>{72833802-FEF1-4C79-8D5D-14CF1EAF98D9}</a:tableStyleId>
              </a:tblPr>
              <a:tblGrid>
                <a:gridCol w="641396"/>
              </a:tblGrid>
              <a:tr h="288000">
                <a:tc>
                  <a:txBody>
                    <a:bodyPr/>
                    <a:lstStyle/>
                    <a:p>
                      <a:pPr algn="ctr" fontAlgn="ctr"/>
                      <a:r>
                        <a:rPr lang="en-US" sz="1200" b="0" dirty="0" smtClean="0">
                          <a:solidFill>
                            <a:schemeClr val="bg1"/>
                          </a:solidFill>
                          <a:latin typeface="Huawei Sans" panose="020C0503030203020204" pitchFamily="34" charset="0"/>
                        </a:rPr>
                        <a:t>Data</a:t>
                      </a:r>
                      <a:endParaRPr lang="en-US" altLang="zh-CN" sz="1200" b="0" kern="120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rgbClr val="00B0F0"/>
                    </a:solidFill>
                  </a:tcPr>
                </a:tc>
              </a:tr>
            </a:tbl>
          </a:graphicData>
        </a:graphic>
      </p:graphicFrame>
      <p:graphicFrame>
        <p:nvGraphicFramePr>
          <p:cNvPr id="63" name="表格 62"/>
          <p:cNvGraphicFramePr>
            <a:graphicFrameLocks noGrp="1"/>
          </p:cNvGraphicFramePr>
          <p:nvPr>
            <p:extLst/>
          </p:nvPr>
        </p:nvGraphicFramePr>
        <p:xfrm>
          <a:off x="5809747" y="5237788"/>
          <a:ext cx="1474269" cy="288000"/>
        </p:xfrm>
        <a:graphic>
          <a:graphicData uri="http://schemas.openxmlformats.org/drawingml/2006/table">
            <a:tbl>
              <a:tblPr firstRow="1" bandRow="1">
                <a:tableStyleId>{72833802-FEF1-4C79-8D5D-14CF1EAF98D9}</a:tableStyleId>
              </a:tblPr>
              <a:tblGrid>
                <a:gridCol w="1474269"/>
              </a:tblGrid>
              <a:tr h="288000">
                <a:tc>
                  <a:txBody>
                    <a:bodyPr/>
                    <a:lstStyle/>
                    <a:p>
                      <a:pPr algn="ctr" fontAlgn="ctr"/>
                      <a:r>
                        <a:rPr lang="en-US" sz="1200" b="0" dirty="0" smtClean="0">
                          <a:solidFill>
                            <a:schemeClr val="bg1"/>
                          </a:solidFill>
                          <a:latin typeface="Huawei Sans" panose="020C0503030203020204" pitchFamily="34" charset="0"/>
                        </a:rPr>
                        <a:t>GRE header (VRF2)</a:t>
                      </a:r>
                      <a:endParaRPr lang="en-US" altLang="zh-CN" sz="1200" b="0" kern="120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36000" marR="3600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D33859"/>
                    </a:solidFill>
                  </a:tcPr>
                </a:tc>
              </a:tr>
            </a:tbl>
          </a:graphicData>
        </a:graphic>
      </p:graphicFrame>
      <p:graphicFrame>
        <p:nvGraphicFramePr>
          <p:cNvPr id="65" name="表格 64"/>
          <p:cNvGraphicFramePr>
            <a:graphicFrameLocks noGrp="1"/>
          </p:cNvGraphicFramePr>
          <p:nvPr>
            <p:extLst/>
          </p:nvPr>
        </p:nvGraphicFramePr>
        <p:xfrm>
          <a:off x="4561475" y="5237788"/>
          <a:ext cx="641396" cy="288000"/>
        </p:xfrm>
        <a:graphic>
          <a:graphicData uri="http://schemas.openxmlformats.org/drawingml/2006/table">
            <a:tbl>
              <a:tblPr firstRow="1" bandRow="1">
                <a:tableStyleId>{72833802-FEF1-4C79-8D5D-14CF1EAF98D9}</a:tableStyleId>
              </a:tblPr>
              <a:tblGrid>
                <a:gridCol w="641396"/>
              </a:tblGrid>
              <a:tr h="288000">
                <a:tc>
                  <a:txBody>
                    <a:bodyPr/>
                    <a:lstStyle/>
                    <a:p>
                      <a:pPr algn="ctr" fontAlgn="ctr"/>
                      <a:r>
                        <a:rPr lang="en-US" sz="1200" b="0" dirty="0" smtClean="0">
                          <a:solidFill>
                            <a:schemeClr val="tx1"/>
                          </a:solidFill>
                          <a:latin typeface="Huawei Sans" panose="020C0503030203020204" pitchFamily="34" charset="0"/>
                        </a:rPr>
                        <a:t>IP</a:t>
                      </a:r>
                      <a:endParaRPr lang="en-US" altLang="zh-CN" sz="1200" b="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rgbClr val="D9D9D9"/>
                    </a:solidFill>
                  </a:tcPr>
                </a:tc>
              </a:tr>
            </a:tbl>
          </a:graphicData>
        </a:graphic>
      </p:graphicFrame>
      <p:graphicFrame>
        <p:nvGraphicFramePr>
          <p:cNvPr id="66" name="表格 65"/>
          <p:cNvGraphicFramePr>
            <a:graphicFrameLocks noGrp="1"/>
          </p:cNvGraphicFramePr>
          <p:nvPr>
            <p:extLst/>
          </p:nvPr>
        </p:nvGraphicFramePr>
        <p:xfrm>
          <a:off x="5210014" y="5237788"/>
          <a:ext cx="641396" cy="288000"/>
        </p:xfrm>
        <a:graphic>
          <a:graphicData uri="http://schemas.openxmlformats.org/drawingml/2006/table">
            <a:tbl>
              <a:tblPr firstRow="1" bandRow="1">
                <a:tableStyleId>{72833802-FEF1-4C79-8D5D-14CF1EAF98D9}</a:tableStyleId>
              </a:tblPr>
              <a:tblGrid>
                <a:gridCol w="641396"/>
              </a:tblGrid>
              <a:tr h="288000">
                <a:tc>
                  <a:txBody>
                    <a:bodyPr/>
                    <a:lstStyle/>
                    <a:p>
                      <a:pPr algn="ctr" fontAlgn="ctr"/>
                      <a:r>
                        <a:rPr lang="en-US" sz="1200" b="0" dirty="0" smtClean="0">
                          <a:solidFill>
                            <a:schemeClr val="tx1"/>
                          </a:solidFill>
                          <a:latin typeface="Huawei Sans" panose="020C0503030203020204" pitchFamily="34" charset="0"/>
                        </a:rPr>
                        <a:t>ESP</a:t>
                      </a:r>
                      <a:endParaRPr lang="en-US" altLang="zh-CN" sz="1200" b="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rgbClr val="F7C6C0"/>
                    </a:solidFill>
                  </a:tcPr>
                </a:tc>
              </a:tr>
            </a:tbl>
          </a:graphicData>
        </a:graphic>
      </p:graphicFrame>
      <p:graphicFrame>
        <p:nvGraphicFramePr>
          <p:cNvPr id="67" name="表格 66"/>
          <p:cNvGraphicFramePr>
            <a:graphicFrameLocks noGrp="1"/>
          </p:cNvGraphicFramePr>
          <p:nvPr>
            <p:extLst/>
          </p:nvPr>
        </p:nvGraphicFramePr>
        <p:xfrm>
          <a:off x="8856658" y="5636960"/>
          <a:ext cx="641396" cy="288000"/>
        </p:xfrm>
        <a:graphic>
          <a:graphicData uri="http://schemas.openxmlformats.org/drawingml/2006/table">
            <a:tbl>
              <a:tblPr firstRow="1" bandRow="1">
                <a:tableStyleId>{72833802-FEF1-4C79-8D5D-14CF1EAF98D9}</a:tableStyleId>
              </a:tblPr>
              <a:tblGrid>
                <a:gridCol w="641396"/>
              </a:tblGrid>
              <a:tr h="288000">
                <a:tc>
                  <a:txBody>
                    <a:bodyPr/>
                    <a:lstStyle/>
                    <a:p>
                      <a:pPr algn="ctr" fontAlgn="ctr"/>
                      <a:r>
                        <a:rPr lang="en-US" sz="1200" b="0" dirty="0" smtClean="0">
                          <a:solidFill>
                            <a:schemeClr val="bg1"/>
                          </a:solidFill>
                          <a:latin typeface="Huawei Sans" panose="020C0503030203020204" pitchFamily="34" charset="0"/>
                        </a:rPr>
                        <a:t>Data</a:t>
                      </a:r>
                      <a:endParaRPr lang="en-US" altLang="zh-CN" sz="1200" b="0" kern="120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rgbClr val="00B0F0"/>
                    </a:solidFill>
                  </a:tcPr>
                </a:tc>
              </a:tr>
            </a:tbl>
          </a:graphicData>
        </a:graphic>
      </p:graphicFrame>
      <p:sp>
        <p:nvSpPr>
          <p:cNvPr id="68" name="任意多边形 67"/>
          <p:cNvSpPr/>
          <p:nvPr/>
        </p:nvSpPr>
        <p:spPr>
          <a:xfrm flipV="1">
            <a:off x="1671820" y="3582145"/>
            <a:ext cx="8181474" cy="718579"/>
          </a:xfrm>
          <a:custGeom>
            <a:avLst/>
            <a:gdLst>
              <a:gd name="connsiteX0" fmla="*/ 0 w 8181474"/>
              <a:gd name="connsiteY0" fmla="*/ 808522 h 808522"/>
              <a:gd name="connsiteX1" fmla="*/ 2338939 w 8181474"/>
              <a:gd name="connsiteY1" fmla="*/ 808522 h 808522"/>
              <a:gd name="connsiteX2" fmla="*/ 2338939 w 8181474"/>
              <a:gd name="connsiteY2" fmla="*/ 0 h 808522"/>
              <a:gd name="connsiteX3" fmla="*/ 6853187 w 8181474"/>
              <a:gd name="connsiteY3" fmla="*/ 0 h 808522"/>
              <a:gd name="connsiteX4" fmla="*/ 6853187 w 8181474"/>
              <a:gd name="connsiteY4" fmla="*/ 808522 h 808522"/>
              <a:gd name="connsiteX5" fmla="*/ 8181474 w 8181474"/>
              <a:gd name="connsiteY5" fmla="*/ 808522 h 80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81474" h="808522">
                <a:moveTo>
                  <a:pt x="0" y="808522"/>
                </a:moveTo>
                <a:lnTo>
                  <a:pt x="2338939" y="808522"/>
                </a:lnTo>
                <a:lnTo>
                  <a:pt x="2338939" y="0"/>
                </a:lnTo>
                <a:lnTo>
                  <a:pt x="6853187" y="0"/>
                </a:lnTo>
                <a:lnTo>
                  <a:pt x="6853187" y="808522"/>
                </a:lnTo>
                <a:lnTo>
                  <a:pt x="8181474" y="808522"/>
                </a:lnTo>
              </a:path>
            </a:pathLst>
          </a:custGeom>
          <a:ln w="28575">
            <a:solidFill>
              <a:srgbClr val="F6B78C"/>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69" name="表格 68"/>
          <p:cNvGraphicFramePr>
            <a:graphicFrameLocks noGrp="1"/>
          </p:cNvGraphicFramePr>
          <p:nvPr>
            <p:extLst>
              <p:ext uri="{D42A27DB-BD31-4B8C-83A1-F6EECF244321}">
                <p14:modId xmlns:p14="http://schemas.microsoft.com/office/powerpoint/2010/main" val="2791241278"/>
              </p:ext>
            </p:extLst>
          </p:nvPr>
        </p:nvGraphicFramePr>
        <p:xfrm>
          <a:off x="2660193" y="2910296"/>
          <a:ext cx="641396" cy="274320"/>
        </p:xfrm>
        <a:graphic>
          <a:graphicData uri="http://schemas.openxmlformats.org/drawingml/2006/table">
            <a:tbl>
              <a:tblPr firstRow="1" bandRow="1">
                <a:tableStyleId>{72833802-FEF1-4C79-8D5D-14CF1EAF98D9}</a:tableStyleId>
              </a:tblPr>
              <a:tblGrid>
                <a:gridCol w="641396"/>
              </a:tblGrid>
              <a:tr h="185420">
                <a:tc>
                  <a:txBody>
                    <a:bodyPr/>
                    <a:lstStyle/>
                    <a:p>
                      <a:pPr algn="ctr" fontAlgn="ctr"/>
                      <a:r>
                        <a:rPr lang="en-US" sz="1200" b="0" dirty="0" smtClean="0">
                          <a:solidFill>
                            <a:schemeClr val="bg1"/>
                          </a:solidFill>
                          <a:latin typeface="Huawei Sans" panose="020C0503030203020204" pitchFamily="34" charset="0"/>
                        </a:rPr>
                        <a:t>Data</a:t>
                      </a:r>
                      <a:endParaRPr lang="en-US" altLang="zh-CN" sz="1200" b="0" kern="120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rgbClr val="00B0F0"/>
                    </a:solidFill>
                  </a:tcPr>
                </a:tc>
              </a:tr>
            </a:tbl>
          </a:graphicData>
        </a:graphic>
      </p:graphicFrame>
      <p:graphicFrame>
        <p:nvGraphicFramePr>
          <p:cNvPr id="70" name="表格 69"/>
          <p:cNvGraphicFramePr>
            <a:graphicFrameLocks noGrp="1"/>
          </p:cNvGraphicFramePr>
          <p:nvPr>
            <p:extLst/>
          </p:nvPr>
        </p:nvGraphicFramePr>
        <p:xfrm>
          <a:off x="7284016" y="3301183"/>
          <a:ext cx="641396" cy="288000"/>
        </p:xfrm>
        <a:graphic>
          <a:graphicData uri="http://schemas.openxmlformats.org/drawingml/2006/table">
            <a:tbl>
              <a:tblPr firstRow="1" bandRow="1">
                <a:tableStyleId>{72833802-FEF1-4C79-8D5D-14CF1EAF98D9}</a:tableStyleId>
              </a:tblPr>
              <a:tblGrid>
                <a:gridCol w="641396"/>
              </a:tblGrid>
              <a:tr h="288000">
                <a:tc>
                  <a:txBody>
                    <a:bodyPr/>
                    <a:lstStyle/>
                    <a:p>
                      <a:pPr marL="0" algn="ctr" defTabSz="914034" rtl="0" eaLnBrk="1" fontAlgn="ctr" latinLnBrk="0" hangingPunct="1"/>
                      <a:r>
                        <a:rPr lang="en-US" sz="1200" b="0" dirty="0" smtClean="0">
                          <a:solidFill>
                            <a:schemeClr val="bg1"/>
                          </a:solidFill>
                          <a:latin typeface="Huawei Sans" panose="020C0503030203020204" pitchFamily="34" charset="0"/>
                        </a:rPr>
                        <a:t>Data</a:t>
                      </a:r>
                      <a:endParaRPr lang="en-US" altLang="zh-CN" sz="1200" b="0" kern="120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rgbClr val="00B0F0"/>
                    </a:solidFill>
                  </a:tcPr>
                </a:tc>
              </a:tr>
            </a:tbl>
          </a:graphicData>
        </a:graphic>
      </p:graphicFrame>
      <p:graphicFrame>
        <p:nvGraphicFramePr>
          <p:cNvPr id="73" name="表格 72"/>
          <p:cNvGraphicFramePr>
            <a:graphicFrameLocks noGrp="1"/>
          </p:cNvGraphicFramePr>
          <p:nvPr>
            <p:extLst/>
          </p:nvPr>
        </p:nvGraphicFramePr>
        <p:xfrm>
          <a:off x="5809747" y="3301183"/>
          <a:ext cx="1474269" cy="288000"/>
        </p:xfrm>
        <a:graphic>
          <a:graphicData uri="http://schemas.openxmlformats.org/drawingml/2006/table">
            <a:tbl>
              <a:tblPr firstRow="1" bandRow="1">
                <a:tableStyleId>{72833802-FEF1-4C79-8D5D-14CF1EAF98D9}</a:tableStyleId>
              </a:tblPr>
              <a:tblGrid>
                <a:gridCol w="1474269"/>
              </a:tblGrid>
              <a:tr h="288000">
                <a:tc>
                  <a:txBody>
                    <a:bodyPr/>
                    <a:lstStyle/>
                    <a:p>
                      <a:pPr algn="ctr" fontAlgn="ctr"/>
                      <a:r>
                        <a:rPr lang="en-US" sz="1200" b="0" dirty="0" smtClean="0">
                          <a:solidFill>
                            <a:schemeClr val="tx1"/>
                          </a:solidFill>
                          <a:latin typeface="Huawei Sans" panose="020C0503030203020204" pitchFamily="34" charset="0"/>
                        </a:rPr>
                        <a:t>GRE header (VRF1)</a:t>
                      </a:r>
                      <a:endParaRPr lang="en-US" altLang="zh-CN" sz="1200" b="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36000" marR="3600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F6B78C"/>
                    </a:solidFill>
                  </a:tcPr>
                </a:tc>
              </a:tr>
            </a:tbl>
          </a:graphicData>
        </a:graphic>
      </p:graphicFrame>
      <p:graphicFrame>
        <p:nvGraphicFramePr>
          <p:cNvPr id="74" name="表格 73"/>
          <p:cNvGraphicFramePr>
            <a:graphicFrameLocks noGrp="1"/>
          </p:cNvGraphicFramePr>
          <p:nvPr>
            <p:extLst/>
          </p:nvPr>
        </p:nvGraphicFramePr>
        <p:xfrm>
          <a:off x="4561475" y="3301183"/>
          <a:ext cx="641396" cy="288000"/>
        </p:xfrm>
        <a:graphic>
          <a:graphicData uri="http://schemas.openxmlformats.org/drawingml/2006/table">
            <a:tbl>
              <a:tblPr firstRow="1" bandRow="1">
                <a:tableStyleId>{72833802-FEF1-4C79-8D5D-14CF1EAF98D9}</a:tableStyleId>
              </a:tblPr>
              <a:tblGrid>
                <a:gridCol w="641396"/>
              </a:tblGrid>
              <a:tr h="288000">
                <a:tc>
                  <a:txBody>
                    <a:bodyPr/>
                    <a:lstStyle/>
                    <a:p>
                      <a:pPr algn="ctr" fontAlgn="ctr"/>
                      <a:r>
                        <a:rPr lang="en-US" sz="1200" b="0" dirty="0" smtClean="0">
                          <a:solidFill>
                            <a:schemeClr val="tx1"/>
                          </a:solidFill>
                          <a:latin typeface="Huawei Sans" panose="020C0503030203020204" pitchFamily="34" charset="0"/>
                        </a:rPr>
                        <a:t>IP</a:t>
                      </a:r>
                      <a:endParaRPr lang="en-US" altLang="zh-CN" sz="1200" b="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rgbClr val="D9D9D9"/>
                    </a:solidFill>
                  </a:tcPr>
                </a:tc>
              </a:tr>
            </a:tbl>
          </a:graphicData>
        </a:graphic>
      </p:graphicFrame>
      <p:graphicFrame>
        <p:nvGraphicFramePr>
          <p:cNvPr id="75" name="表格 74"/>
          <p:cNvGraphicFramePr>
            <a:graphicFrameLocks noGrp="1"/>
          </p:cNvGraphicFramePr>
          <p:nvPr>
            <p:extLst/>
          </p:nvPr>
        </p:nvGraphicFramePr>
        <p:xfrm>
          <a:off x="5210014" y="3301183"/>
          <a:ext cx="641396" cy="288000"/>
        </p:xfrm>
        <a:graphic>
          <a:graphicData uri="http://schemas.openxmlformats.org/drawingml/2006/table">
            <a:tbl>
              <a:tblPr firstRow="1" bandRow="1">
                <a:tableStyleId>{72833802-FEF1-4C79-8D5D-14CF1EAF98D9}</a:tableStyleId>
              </a:tblPr>
              <a:tblGrid>
                <a:gridCol w="641396"/>
              </a:tblGrid>
              <a:tr h="288000">
                <a:tc>
                  <a:txBody>
                    <a:bodyPr/>
                    <a:lstStyle/>
                    <a:p>
                      <a:pPr algn="ctr" fontAlgn="ctr"/>
                      <a:r>
                        <a:rPr lang="en-US" sz="1200" b="0" dirty="0" smtClean="0">
                          <a:solidFill>
                            <a:schemeClr val="tx1"/>
                          </a:solidFill>
                          <a:latin typeface="Huawei Sans" panose="020C0503030203020204" pitchFamily="34" charset="0"/>
                        </a:rPr>
                        <a:t>ESP</a:t>
                      </a:r>
                      <a:endParaRPr lang="en-US" altLang="zh-CN" sz="1200" b="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rgbClr val="F7C6C0"/>
                    </a:solidFill>
                  </a:tcPr>
                </a:tc>
              </a:tr>
            </a:tbl>
          </a:graphicData>
        </a:graphic>
      </p:graphicFrame>
      <p:graphicFrame>
        <p:nvGraphicFramePr>
          <p:cNvPr id="76" name="表格 75"/>
          <p:cNvGraphicFramePr>
            <a:graphicFrameLocks noGrp="1"/>
          </p:cNvGraphicFramePr>
          <p:nvPr>
            <p:extLst>
              <p:ext uri="{D42A27DB-BD31-4B8C-83A1-F6EECF244321}">
                <p14:modId xmlns:p14="http://schemas.microsoft.com/office/powerpoint/2010/main" val="3770613731"/>
              </p:ext>
            </p:extLst>
          </p:nvPr>
        </p:nvGraphicFramePr>
        <p:xfrm>
          <a:off x="8856658" y="2903456"/>
          <a:ext cx="641396" cy="288000"/>
        </p:xfrm>
        <a:graphic>
          <a:graphicData uri="http://schemas.openxmlformats.org/drawingml/2006/table">
            <a:tbl>
              <a:tblPr firstRow="1" bandRow="1">
                <a:tableStyleId>{72833802-FEF1-4C79-8D5D-14CF1EAF98D9}</a:tableStyleId>
              </a:tblPr>
              <a:tblGrid>
                <a:gridCol w="641396"/>
              </a:tblGrid>
              <a:tr h="288000">
                <a:tc>
                  <a:txBody>
                    <a:bodyPr/>
                    <a:lstStyle/>
                    <a:p>
                      <a:pPr algn="ctr" fontAlgn="ctr"/>
                      <a:r>
                        <a:rPr lang="en-US" sz="1200" b="0" dirty="0" smtClean="0">
                          <a:solidFill>
                            <a:schemeClr val="bg1"/>
                          </a:solidFill>
                          <a:latin typeface="Huawei Sans" panose="020C0503030203020204" pitchFamily="34" charset="0"/>
                        </a:rPr>
                        <a:t>Data</a:t>
                      </a:r>
                      <a:endParaRPr lang="en-US" altLang="zh-CN" sz="1200" b="0" kern="120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rgbClr val="00B0F0"/>
                    </a:solidFill>
                  </a:tcPr>
                </a:tc>
              </a:tr>
            </a:tbl>
          </a:graphicData>
        </a:graphic>
      </p:graphicFrame>
      <p:sp>
        <p:nvSpPr>
          <p:cNvPr id="45" name="燕尾形 25"/>
          <p:cNvSpPr/>
          <p:nvPr/>
        </p:nvSpPr>
        <p:spPr bwMode="auto">
          <a:xfrm>
            <a:off x="9921940" y="62784"/>
            <a:ext cx="1538223"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rPr>
              <a:t>Typical SD-WAN Applications</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燕尾形 25"/>
          <p:cNvSpPr/>
          <p:nvPr/>
        </p:nvSpPr>
        <p:spPr bwMode="auto">
          <a:xfrm>
            <a:off x="8459917" y="62784"/>
            <a:ext cx="1538223"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a:solidFill>
                  <a:srgbClr val="FFFFFF"/>
                </a:solidFill>
                <a:latin typeface="Huawei Sans" panose="020C0503030203020204" pitchFamily="34" charset="0"/>
                <a:ea typeface="方正兰亭黑简体" panose="02000000000000000000" pitchFamily="2" charset="-122"/>
              </a:rPr>
              <a:t>SD-WAN Overview</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6583641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xmlns="" id="{A85C531B-A61B-4CE2-87A7-639C7C7B5C89}"/>
              </a:ext>
            </a:extLst>
          </p:cNvPr>
          <p:cNvSpPr>
            <a:spLocks noGrp="1"/>
          </p:cNvSpPr>
          <p:nvPr>
            <p:ph type="title"/>
          </p:nvPr>
        </p:nvSpPr>
        <p:spPr/>
        <p:txBody>
          <a:bodyPr>
            <a:normAutofit fontScale="90000"/>
          </a:bodyPr>
          <a:lstStyle/>
          <a:p>
            <a:r>
              <a:rPr lang="en-US" smtClean="0"/>
              <a:t>SD-WAN Uses Enhanced EVPN to Transmit Routing Information</a:t>
            </a:r>
            <a:endParaRPr lang="en-US" altLang="zh-CN" dirty="0">
              <a:sym typeface="Huawei Sans" panose="020C0503030203020204" pitchFamily="34" charset="0"/>
            </a:endParaRPr>
          </a:p>
        </p:txBody>
      </p:sp>
      <p:sp>
        <p:nvSpPr>
          <p:cNvPr id="44" name="文本占位符 43"/>
          <p:cNvSpPr>
            <a:spLocks noGrp="1"/>
          </p:cNvSpPr>
          <p:nvPr>
            <p:ph type="body" sz="quarter" idx="10"/>
          </p:nvPr>
        </p:nvSpPr>
        <p:spPr/>
        <p:txBody>
          <a:bodyPr>
            <a:spAutoFit/>
          </a:bodyPr>
          <a:lstStyle/>
          <a:p>
            <a:pPr algn="l"/>
            <a:r>
              <a:rPr lang="en-US" sz="1600" dirty="0" smtClean="0">
                <a:latin typeface="Huawei Sans" panose="020C0503030203020204" pitchFamily="34" charset="0"/>
              </a:rPr>
              <a:t>Enhanced Ethernet Virtual Private Network (EVPN) defines several types of BGP EVPN routes by extending BGP. These BGP EVPN routes can be used to transmit TNP routes, service routes, and IPsec SA information.</a:t>
            </a:r>
            <a:endParaRPr lang="en-US" altLang="zh-CN" sz="1600" dirty="0">
              <a:latin typeface="Huawei Sans" panose="020C0503030203020204" pitchFamily="34" charset="0"/>
              <a:cs typeface="+mn-ea"/>
              <a:sym typeface="Huawei Sans" panose="020C0503030203020204" pitchFamily="34" charset="0"/>
            </a:endParaRPr>
          </a:p>
        </p:txBody>
      </p:sp>
      <p:sp>
        <p:nvSpPr>
          <p:cNvPr id="25" name="Freeform 159"/>
          <p:cNvSpPr/>
          <p:nvPr/>
        </p:nvSpPr>
        <p:spPr>
          <a:xfrm flipH="1">
            <a:off x="4331554" y="2357028"/>
            <a:ext cx="3457500" cy="187025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8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 name="文本框 37"/>
          <p:cNvSpPr txBox="1"/>
          <p:nvPr/>
        </p:nvSpPr>
        <p:spPr>
          <a:xfrm>
            <a:off x="3450290" y="3334491"/>
            <a:ext cx="609462" cy="307777"/>
          </a:xfrm>
          <a:prstGeom prst="rect">
            <a:avLst/>
          </a:prstGeom>
          <a:noFill/>
        </p:spPr>
        <p:txBody>
          <a:bodyPr wrap="none" rtlCol="0">
            <a:spAutoFit/>
          </a:bodyPr>
          <a:lstStyle/>
          <a:p>
            <a:pPr fontAlgn="ctr"/>
            <a:r>
              <a:rPr lang="en-US" sz="1400" b="1" dirty="0" smtClean="0">
                <a:latin typeface="Huawei Sans" panose="020C0503030203020204" pitchFamily="34" charset="0"/>
              </a:rPr>
              <a:t>CPE1</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文本框 38"/>
          <p:cNvSpPr txBox="1"/>
          <p:nvPr/>
        </p:nvSpPr>
        <p:spPr>
          <a:xfrm>
            <a:off x="8013511" y="3334491"/>
            <a:ext cx="609462" cy="307777"/>
          </a:xfrm>
          <a:prstGeom prst="rect">
            <a:avLst/>
          </a:prstGeom>
          <a:noFill/>
        </p:spPr>
        <p:txBody>
          <a:bodyPr wrap="none" rtlCol="0">
            <a:spAutoFit/>
          </a:bodyPr>
          <a:lstStyle/>
          <a:p>
            <a:pPr fontAlgn="ctr"/>
            <a:r>
              <a:rPr lang="en-US" sz="1400" b="1" dirty="0" smtClean="0">
                <a:latin typeface="Huawei Sans" panose="020C0503030203020204" pitchFamily="34" charset="0"/>
              </a:rPr>
              <a:t>CPE2</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 name="任意多边形 39"/>
          <p:cNvSpPr/>
          <p:nvPr/>
        </p:nvSpPr>
        <p:spPr>
          <a:xfrm flipH="1" flipV="1">
            <a:off x="4638852" y="2971389"/>
            <a:ext cx="2827666" cy="474713"/>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9869"/>
              <a:gd name="connsiteY0" fmla="*/ 283816 h 334869"/>
              <a:gd name="connsiteX1" fmla="*/ 9869 w 9869"/>
              <a:gd name="connsiteY1" fmla="*/ 334869 h 334869"/>
              <a:gd name="connsiteX0" fmla="*/ 0 w 15423"/>
              <a:gd name="connsiteY0" fmla="*/ 4447 h 20683"/>
              <a:gd name="connsiteX1" fmla="*/ 15423 w 15423"/>
              <a:gd name="connsiteY1" fmla="*/ 20683 h 20683"/>
              <a:gd name="connsiteX0" fmla="*/ 0 w 15423"/>
              <a:gd name="connsiteY0" fmla="*/ 219 h 16455"/>
              <a:gd name="connsiteX1" fmla="*/ 15423 w 15423"/>
              <a:gd name="connsiteY1" fmla="*/ 16455 h 16455"/>
              <a:gd name="connsiteX0" fmla="*/ 0 w 15423"/>
              <a:gd name="connsiteY0" fmla="*/ 0 h 16236"/>
              <a:gd name="connsiteX1" fmla="*/ 15423 w 15423"/>
              <a:gd name="connsiteY1" fmla="*/ 16236 h 16236"/>
              <a:gd name="connsiteX0" fmla="*/ 0 w 16084"/>
              <a:gd name="connsiteY0" fmla="*/ 0 h 16542"/>
              <a:gd name="connsiteX1" fmla="*/ 16084 w 16084"/>
              <a:gd name="connsiteY1" fmla="*/ 16542 h 16542"/>
              <a:gd name="connsiteX0" fmla="*/ 0 w 16084"/>
              <a:gd name="connsiteY0" fmla="*/ 0 h 16542"/>
              <a:gd name="connsiteX1" fmla="*/ 16084 w 16084"/>
              <a:gd name="connsiteY1" fmla="*/ 16542 h 16542"/>
              <a:gd name="connsiteX0" fmla="*/ 0 w 16005"/>
              <a:gd name="connsiteY0" fmla="*/ 0 h 30325"/>
              <a:gd name="connsiteX1" fmla="*/ 16005 w 16005"/>
              <a:gd name="connsiteY1" fmla="*/ 30325 h 30325"/>
              <a:gd name="connsiteX0" fmla="*/ 2950 w 18955"/>
              <a:gd name="connsiteY0" fmla="*/ 0 h 30325"/>
              <a:gd name="connsiteX1" fmla="*/ 18955 w 18955"/>
              <a:gd name="connsiteY1" fmla="*/ 30325 h 30325"/>
              <a:gd name="connsiteX0" fmla="*/ 45031 w 45031"/>
              <a:gd name="connsiteY0" fmla="*/ 0 h 13462"/>
              <a:gd name="connsiteX1" fmla="*/ 88 w 45031"/>
              <a:gd name="connsiteY1" fmla="*/ 13462 h 13462"/>
              <a:gd name="connsiteX0" fmla="*/ 44943 w 44943"/>
              <a:gd name="connsiteY0" fmla="*/ 0 h 15281"/>
              <a:gd name="connsiteX1" fmla="*/ 0 w 44943"/>
              <a:gd name="connsiteY1" fmla="*/ 13462 h 15281"/>
              <a:gd name="connsiteX0" fmla="*/ 43872 w 43872"/>
              <a:gd name="connsiteY0" fmla="*/ 639 h 5533"/>
              <a:gd name="connsiteX1" fmla="*/ 0 w 43872"/>
              <a:gd name="connsiteY1" fmla="*/ 0 h 5533"/>
              <a:gd name="connsiteX0" fmla="*/ 10000 w 10000"/>
              <a:gd name="connsiteY0" fmla="*/ 1155 h 16005"/>
              <a:gd name="connsiteX1" fmla="*/ 0 w 10000"/>
              <a:gd name="connsiteY1" fmla="*/ 0 h 16005"/>
              <a:gd name="connsiteX0" fmla="*/ 10027 w 10027"/>
              <a:gd name="connsiteY0" fmla="*/ 466 h 15734"/>
              <a:gd name="connsiteX1" fmla="*/ 0 w 10027"/>
              <a:gd name="connsiteY1" fmla="*/ 0 h 15734"/>
              <a:gd name="connsiteX0" fmla="*/ 10027 w 10027"/>
              <a:gd name="connsiteY0" fmla="*/ 466 h 18683"/>
              <a:gd name="connsiteX1" fmla="*/ 0 w 10027"/>
              <a:gd name="connsiteY1" fmla="*/ 0 h 18683"/>
              <a:gd name="connsiteX0" fmla="*/ 9918 w 9918"/>
              <a:gd name="connsiteY0" fmla="*/ 466 h 18683"/>
              <a:gd name="connsiteX1" fmla="*/ 0 w 9918"/>
              <a:gd name="connsiteY1" fmla="*/ 0 h 18683"/>
              <a:gd name="connsiteX0" fmla="*/ 10000 w 10000"/>
              <a:gd name="connsiteY0" fmla="*/ 249 h 9714"/>
              <a:gd name="connsiteX1" fmla="*/ 0 w 10000"/>
              <a:gd name="connsiteY1" fmla="*/ 0 h 9714"/>
              <a:gd name="connsiteX0" fmla="*/ 10030 w 10030"/>
              <a:gd name="connsiteY0" fmla="*/ 0 h 12302"/>
              <a:gd name="connsiteX1" fmla="*/ 0 w 10030"/>
              <a:gd name="connsiteY1" fmla="*/ 4134 h 12302"/>
              <a:gd name="connsiteX0" fmla="*/ 10030 w 10030"/>
              <a:gd name="connsiteY0" fmla="*/ 0 h 16644"/>
              <a:gd name="connsiteX1" fmla="*/ 0 w 10030"/>
              <a:gd name="connsiteY1" fmla="*/ 4134 h 16644"/>
              <a:gd name="connsiteX0" fmla="*/ 10152 w 10152"/>
              <a:gd name="connsiteY0" fmla="*/ 0 h 14970"/>
              <a:gd name="connsiteX1" fmla="*/ 0 w 10152"/>
              <a:gd name="connsiteY1" fmla="*/ 371 h 14970"/>
              <a:gd name="connsiteX0" fmla="*/ 10152 w 10152"/>
              <a:gd name="connsiteY0" fmla="*/ 0 h 17015"/>
              <a:gd name="connsiteX1" fmla="*/ 0 w 10152"/>
              <a:gd name="connsiteY1" fmla="*/ 371 h 17015"/>
              <a:gd name="connsiteX0" fmla="*/ 10152 w 10152"/>
              <a:gd name="connsiteY0" fmla="*/ 0 h 17583"/>
              <a:gd name="connsiteX1" fmla="*/ 0 w 10152"/>
              <a:gd name="connsiteY1" fmla="*/ 371 h 17583"/>
            </a:gdLst>
            <a:ahLst/>
            <a:cxnLst>
              <a:cxn ang="0">
                <a:pos x="connsiteX0" y="connsiteY0"/>
              </a:cxn>
              <a:cxn ang="0">
                <a:pos x="connsiteX1" y="connsiteY1"/>
              </a:cxn>
            </a:cxnLst>
            <a:rect l="l" t="t" r="r" b="b"/>
            <a:pathLst>
              <a:path w="10152" h="17583">
                <a:moveTo>
                  <a:pt x="10152" y="0"/>
                </a:moveTo>
                <a:cubicBezTo>
                  <a:pt x="8055" y="24624"/>
                  <a:pt x="2520" y="22118"/>
                  <a:pt x="0" y="371"/>
                </a:cubicBezTo>
              </a:path>
            </a:pathLst>
          </a:custGeom>
          <a:ln w="28575">
            <a:solidFill>
              <a:srgbClr val="D3394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 name="文本框 40"/>
          <p:cNvSpPr txBox="1"/>
          <p:nvPr/>
        </p:nvSpPr>
        <p:spPr>
          <a:xfrm>
            <a:off x="3488884" y="2737428"/>
            <a:ext cx="2137124"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BGP EVPN peer relationship</a:t>
            </a:r>
            <a:endPar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矩形 14"/>
          <p:cNvSpPr/>
          <p:nvPr/>
        </p:nvSpPr>
        <p:spPr>
          <a:xfrm>
            <a:off x="455612" y="4366207"/>
            <a:ext cx="11293476" cy="1785104"/>
          </a:xfrm>
          <a:prstGeom prst="rect">
            <a:avLst/>
          </a:prstGeom>
        </p:spPr>
        <p:txBody>
          <a:bodyPr wrap="square">
            <a:spAutoFit/>
          </a:bodyPr>
          <a:lstStyle/>
          <a:p>
            <a:pPr marL="285750" indent="-285750" fontAlgn="ctr">
              <a:lnSpc>
                <a:spcPts val="2400"/>
              </a:lnSpc>
              <a:spcAft>
                <a:spcPts val="600"/>
              </a:spcAft>
              <a:buFont typeface="Huawei Sans" panose="020C0503030203020204" pitchFamily="34" charset="0"/>
              <a:buChar char="▫"/>
            </a:pPr>
            <a:r>
              <a:rPr lang="en-US" sz="1400" b="1" dirty="0" smtClean="0">
                <a:latin typeface="Huawei Sans" panose="020C0503030203020204" pitchFamily="34" charset="0"/>
              </a:rPr>
              <a:t>TNP route</a:t>
            </a:r>
            <a:r>
              <a:rPr lang="en-US" sz="1400" dirty="0" smtClean="0">
                <a:latin typeface="Huawei Sans" panose="020C0503030203020204" pitchFamily="34" charset="0"/>
              </a:rPr>
              <a:t>: TNP reachability information of a WAN interface on a CPE, such as the public IP address, private IP address, site ID, route distinguisher (RD), TN, and route preference.</a:t>
            </a:r>
            <a:endPar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fontAlgn="ctr">
              <a:lnSpc>
                <a:spcPts val="2400"/>
              </a:lnSpc>
              <a:spcAft>
                <a:spcPts val="600"/>
              </a:spcAft>
              <a:buFont typeface="Huawei Sans" panose="020C0503030203020204" pitchFamily="34" charset="0"/>
              <a:buChar char="▫"/>
            </a:pPr>
            <a:r>
              <a:rPr lang="en-US" sz="1400" b="1" dirty="0" smtClean="0">
                <a:latin typeface="Huawei Sans" panose="020C0503030203020204" pitchFamily="34" charset="0"/>
              </a:rPr>
              <a:t>Service route</a:t>
            </a:r>
            <a:r>
              <a:rPr lang="en-US" sz="1400" dirty="0" smtClean="0">
                <a:latin typeface="Huawei Sans" panose="020C0503030203020204" pitchFamily="34" charset="0"/>
              </a:rPr>
              <a:t>: VPN route information from branch sites, which is sourced from the LAN-side route of the VPN on a CPE and carries the next-hop site ID. </a:t>
            </a:r>
            <a:endPar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fontAlgn="ctr">
              <a:lnSpc>
                <a:spcPts val="2400"/>
              </a:lnSpc>
              <a:spcAft>
                <a:spcPts val="600"/>
              </a:spcAft>
              <a:buFont typeface="Huawei Sans" panose="020C0503030203020204" pitchFamily="34" charset="0"/>
              <a:buChar char="▫"/>
            </a:pPr>
            <a:r>
              <a:rPr lang="en-US" sz="1400" b="1" dirty="0" smtClean="0">
                <a:latin typeface="Huawei Sans" panose="020C0503030203020204" pitchFamily="34" charset="0"/>
              </a:rPr>
              <a:t>IPsec SA information</a:t>
            </a:r>
            <a:r>
              <a:rPr lang="en-US" sz="1400" dirty="0" smtClean="0">
                <a:latin typeface="Huawei Sans" panose="020C0503030203020204" pitchFamily="34" charset="0"/>
              </a:rPr>
              <a:t>: information such as the IPsec-related key required for data encryption of the IPsec channel between CPEs.</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4" name="图片 13"/>
          <p:cNvPicPr>
            <a:picLocks noChangeAspect="1"/>
          </p:cNvPicPr>
          <p:nvPr/>
        </p:nvPicPr>
        <p:blipFill>
          <a:blip r:embed="rId3"/>
          <a:stretch>
            <a:fillRect/>
          </a:stretch>
        </p:blipFill>
        <p:spPr>
          <a:xfrm>
            <a:off x="4060460" y="3354426"/>
            <a:ext cx="563738" cy="459037"/>
          </a:xfrm>
          <a:prstGeom prst="rect">
            <a:avLst/>
          </a:prstGeom>
        </p:spPr>
      </p:pic>
      <p:pic>
        <p:nvPicPr>
          <p:cNvPr id="16" name="图片 15"/>
          <p:cNvPicPr>
            <a:picLocks noChangeAspect="1"/>
          </p:cNvPicPr>
          <p:nvPr/>
        </p:nvPicPr>
        <p:blipFill>
          <a:blip r:embed="rId3"/>
          <a:stretch>
            <a:fillRect/>
          </a:stretch>
        </p:blipFill>
        <p:spPr>
          <a:xfrm>
            <a:off x="7453502" y="3354426"/>
            <a:ext cx="563738" cy="459037"/>
          </a:xfrm>
          <a:prstGeom prst="rect">
            <a:avLst/>
          </a:prstGeom>
        </p:spPr>
      </p:pic>
      <p:pic>
        <p:nvPicPr>
          <p:cNvPr id="21" name="图片 20"/>
          <p:cNvPicPr>
            <a:picLocks noChangeAspect="1"/>
          </p:cNvPicPr>
          <p:nvPr/>
        </p:nvPicPr>
        <p:blipFill>
          <a:blip r:embed="rId4"/>
          <a:stretch>
            <a:fillRect/>
          </a:stretch>
        </p:blipFill>
        <p:spPr>
          <a:xfrm>
            <a:off x="5789488" y="2660997"/>
            <a:ext cx="540000" cy="429863"/>
          </a:xfrm>
          <a:prstGeom prst="rect">
            <a:avLst/>
          </a:prstGeom>
        </p:spPr>
      </p:pic>
      <p:sp>
        <p:nvSpPr>
          <p:cNvPr id="22" name="文本框 21"/>
          <p:cNvSpPr txBox="1"/>
          <p:nvPr/>
        </p:nvSpPr>
        <p:spPr>
          <a:xfrm>
            <a:off x="6317650" y="2696592"/>
            <a:ext cx="418704" cy="307777"/>
          </a:xfrm>
          <a:prstGeom prst="rect">
            <a:avLst/>
          </a:prstGeom>
          <a:noFill/>
        </p:spPr>
        <p:txBody>
          <a:bodyPr wrap="none" rtlCol="0">
            <a:spAutoFit/>
          </a:bodyPr>
          <a:lstStyle/>
          <a:p>
            <a:pPr fontAlgn="ctr"/>
            <a:r>
              <a:rPr lang="en-US" sz="1400" b="1" dirty="0" smtClean="0">
                <a:latin typeface="Huawei Sans" panose="020C0503030203020204" pitchFamily="34" charset="0"/>
              </a:rPr>
              <a:t>RR</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 name="燕尾形 25"/>
          <p:cNvSpPr/>
          <p:nvPr/>
        </p:nvSpPr>
        <p:spPr bwMode="auto">
          <a:xfrm>
            <a:off x="9921940" y="62784"/>
            <a:ext cx="1538223"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rPr>
              <a:t>Typical SD-WAN Applications</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燕尾形 25"/>
          <p:cNvSpPr/>
          <p:nvPr/>
        </p:nvSpPr>
        <p:spPr bwMode="auto">
          <a:xfrm>
            <a:off x="8459917" y="62784"/>
            <a:ext cx="1538223"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a:solidFill>
                  <a:srgbClr val="FFFFFF"/>
                </a:solidFill>
                <a:latin typeface="Huawei Sans" panose="020C0503030203020204" pitchFamily="34" charset="0"/>
                <a:ea typeface="方正兰亭黑简体" panose="02000000000000000000" pitchFamily="2" charset="-122"/>
              </a:rPr>
              <a:t>SD-WAN Overview</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9389232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Tunnel Table Generated Based on TNP Routes</a:t>
            </a:r>
            <a:endParaRPr lang="en-US" altLang="zh-CN" dirty="0">
              <a:sym typeface="Huawei Sans" panose="020C0503030203020204" pitchFamily="34" charset="0"/>
            </a:endParaRPr>
          </a:p>
        </p:txBody>
      </p:sp>
      <p:sp>
        <p:nvSpPr>
          <p:cNvPr id="61" name="TextBox 55"/>
          <p:cNvSpPr txBox="1"/>
          <p:nvPr/>
        </p:nvSpPr>
        <p:spPr>
          <a:xfrm>
            <a:off x="6104354" y="4617911"/>
            <a:ext cx="2037311" cy="276999"/>
          </a:xfrm>
          <a:prstGeom prst="rect">
            <a:avLst/>
          </a:prstGeom>
          <a:noFill/>
        </p:spPr>
        <p:txBody>
          <a:bodyPr wrap="square" rtlCol="0">
            <a:spAutoFit/>
          </a:bodyPr>
          <a:lstStyle/>
          <a:p>
            <a:pPr fontAlgn="ctr"/>
            <a:r>
              <a:rPr lang="en-US" sz="1200" b="1" dirty="0" smtClean="0">
                <a:latin typeface="Huawei Sans" panose="020C0503030203020204" pitchFamily="34" charset="0"/>
              </a:rPr>
              <a:t>Tunnel table on CPE2</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aphicFrame>
        <p:nvGraphicFramePr>
          <p:cNvPr id="62" name="Table 32"/>
          <p:cNvGraphicFramePr>
            <a:graphicFrameLocks noGrp="1"/>
          </p:cNvGraphicFramePr>
          <p:nvPr>
            <p:extLst>
              <p:ext uri="{D42A27DB-BD31-4B8C-83A1-F6EECF244321}">
                <p14:modId xmlns:p14="http://schemas.microsoft.com/office/powerpoint/2010/main" val="2840448528"/>
              </p:ext>
            </p:extLst>
          </p:nvPr>
        </p:nvGraphicFramePr>
        <p:xfrm>
          <a:off x="6216046" y="4973330"/>
          <a:ext cx="5184000" cy="1097280"/>
        </p:xfrm>
        <a:graphic>
          <a:graphicData uri="http://schemas.openxmlformats.org/drawingml/2006/table">
            <a:tbl>
              <a:tblPr firstRow="1" bandRow="1">
                <a:tableStyleId>{5940675A-B579-460E-94D1-54222C63F5DA}</a:tableStyleId>
              </a:tblPr>
              <a:tblGrid>
                <a:gridCol w="864000"/>
                <a:gridCol w="864000"/>
                <a:gridCol w="864000"/>
                <a:gridCol w="864000"/>
                <a:gridCol w="864000"/>
                <a:gridCol w="864000"/>
              </a:tblGrid>
              <a:tr h="0">
                <a:tc>
                  <a:txBody>
                    <a:bodyPr/>
                    <a:lstStyle/>
                    <a:p>
                      <a:pPr marL="0" algn="ctr" defTabSz="914034" rtl="0" eaLnBrk="1" fontAlgn="ctr" latinLnBrk="0" hangingPunct="1"/>
                      <a:r>
                        <a:rPr lang="en-US" sz="1200" b="1" dirty="0" smtClean="0">
                          <a:solidFill>
                            <a:schemeClr val="tx1"/>
                          </a:solidFill>
                          <a:latin typeface="Huawei Sans" panose="020C0503030203020204" pitchFamily="34" charset="0"/>
                        </a:rPr>
                        <a:t>Peer Site</a:t>
                      </a:r>
                      <a:endParaRPr lang="en-US" altLang="zh-CN" sz="1200" b="1"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121920" marR="121920" marT="60960" marB="6096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200" b="1" dirty="0" smtClean="0">
                          <a:solidFill>
                            <a:schemeClr val="tx1"/>
                          </a:solidFill>
                          <a:latin typeface="Huawei Sans" panose="020C0503030203020204" pitchFamily="34" charset="0"/>
                        </a:rPr>
                        <a:t>Local TNP</a:t>
                      </a:r>
                      <a:endParaRPr lang="en-US" altLang="zh-CN" sz="1200" b="1"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200" b="1" dirty="0" smtClean="0">
                          <a:solidFill>
                            <a:schemeClr val="tx1"/>
                          </a:solidFill>
                          <a:latin typeface="Huawei Sans" panose="020C0503030203020204" pitchFamily="34" charset="0"/>
                        </a:rPr>
                        <a:t>Peer TNP</a:t>
                      </a:r>
                      <a:endParaRPr lang="en-US" altLang="zh-CN" sz="1200" b="1"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200" b="1" dirty="0" smtClean="0">
                          <a:solidFill>
                            <a:schemeClr val="tx1"/>
                          </a:solidFill>
                          <a:latin typeface="Huawei Sans" panose="020C0503030203020204" pitchFamily="34" charset="0"/>
                        </a:rPr>
                        <a:t>Packet Loss</a:t>
                      </a:r>
                      <a:endParaRPr lang="en-US" altLang="zh-CN" sz="1200" b="1"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200" b="1" dirty="0" smtClean="0">
                          <a:solidFill>
                            <a:schemeClr val="tx1"/>
                          </a:solidFill>
                          <a:latin typeface="Huawei Sans" panose="020C0503030203020204" pitchFamily="34" charset="0"/>
                        </a:rPr>
                        <a:t>Jitter</a:t>
                      </a:r>
                      <a:endParaRPr lang="en-US" altLang="zh-CN" sz="1200" b="1"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200" b="1" dirty="0" smtClean="0">
                          <a:solidFill>
                            <a:schemeClr val="tx1"/>
                          </a:solidFill>
                          <a:latin typeface="Huawei Sans" panose="020C0503030203020204" pitchFamily="34" charset="0"/>
                        </a:rPr>
                        <a:t>Delay</a:t>
                      </a:r>
                      <a:endParaRPr lang="en-US" altLang="zh-CN" sz="1200" b="1"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121920" marR="121920" marT="60960" marB="6096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0">
                <a:tc>
                  <a:txBody>
                    <a:bodyPr/>
                    <a:lstStyle/>
                    <a:p>
                      <a:pPr algn="ctr" fontAlgn="ctr"/>
                      <a:r>
                        <a:rPr lang="en-US" sz="1200" dirty="0" smtClean="0">
                          <a:solidFill>
                            <a:schemeClr val="tx1"/>
                          </a:solidFill>
                          <a:latin typeface="Huawei Sans" panose="020C0503030203020204" pitchFamily="34" charset="0"/>
                        </a:rPr>
                        <a:t>Site1</a:t>
                      </a:r>
                      <a:endPar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121920" marR="121920" marT="60960" marB="6096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rPr>
                        <a:t>TNP2</a:t>
                      </a:r>
                      <a:endPar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rPr>
                        <a:t>TNP1</a:t>
                      </a:r>
                      <a:endPar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rPr>
                        <a:t>100</a:t>
                      </a:r>
                      <a:endPar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rPr>
                        <a:t>11</a:t>
                      </a:r>
                      <a:endPar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rPr>
                        <a:t>100 </a:t>
                      </a:r>
                      <a:r>
                        <a:rPr lang="en-US" sz="1200" dirty="0" err="1" smtClean="0">
                          <a:solidFill>
                            <a:schemeClr val="tx1"/>
                          </a:solidFill>
                          <a:latin typeface="Huawei Sans" panose="020C0503030203020204" pitchFamily="34" charset="0"/>
                        </a:rPr>
                        <a:t>ms</a:t>
                      </a:r>
                      <a:endPar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121920" marR="121920" marT="60960" marB="6096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fontAlgn="ctr"/>
                      <a:r>
                        <a:rPr lang="en-US" sz="1200" dirty="0" smtClean="0">
                          <a:solidFill>
                            <a:schemeClr val="tx1"/>
                          </a:solidFill>
                          <a:latin typeface="Huawei Sans" panose="020C0503030203020204" pitchFamily="34" charset="0"/>
                        </a:rPr>
                        <a:t>Site1</a:t>
                      </a:r>
                      <a:endPar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121920" marR="121920" marT="60960" marB="6096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rPr>
                        <a:t>TNP4</a:t>
                      </a:r>
                      <a:endPar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rPr>
                        <a:t>TNP3</a:t>
                      </a:r>
                      <a:endPar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rPr>
                        <a:t>10</a:t>
                      </a:r>
                      <a:endPar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rPr>
                        <a:t>22</a:t>
                      </a:r>
                      <a:endPar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rPr>
                        <a:t>10 </a:t>
                      </a:r>
                      <a:r>
                        <a:rPr lang="en-US" sz="1200" dirty="0" err="1" smtClean="0">
                          <a:solidFill>
                            <a:schemeClr val="tx1"/>
                          </a:solidFill>
                          <a:latin typeface="Huawei Sans" panose="020C0503030203020204" pitchFamily="34" charset="0"/>
                        </a:rPr>
                        <a:t>ms</a:t>
                      </a:r>
                      <a:endPar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121920" marR="121920" marT="60960" marB="6096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60" name="文本框 59"/>
          <p:cNvSpPr txBox="1"/>
          <p:nvPr/>
        </p:nvSpPr>
        <p:spPr>
          <a:xfrm>
            <a:off x="6104354" y="866352"/>
            <a:ext cx="5644734" cy="3761030"/>
          </a:xfrm>
          <a:prstGeom prst="rect">
            <a:avLst/>
          </a:prstGeom>
          <a:noFill/>
          <a:ln>
            <a:noFill/>
          </a:ln>
        </p:spPr>
        <p:txBody>
          <a:bodyPr wrap="square" rtlCol="0">
            <a:spAutoFit/>
          </a:bodyPr>
          <a:lstStyle/>
          <a:p>
            <a:pPr marL="285750" indent="-285750" defTabSz="914034" fontAlgn="ctr">
              <a:lnSpc>
                <a:spcPct val="140000"/>
              </a:lnSpc>
              <a:spcBef>
                <a:spcPts val="792"/>
              </a:spcBef>
              <a:buFont typeface="Arial" panose="020B0604020202020204" pitchFamily="34" charset="0"/>
              <a:buChar char="•"/>
            </a:pPr>
            <a:r>
              <a:rPr lang="en-US" sz="1200" dirty="0" smtClean="0">
                <a:latin typeface="Huawei Sans" panose="020C0503030203020204" pitchFamily="34" charset="0"/>
              </a:rPr>
              <a:t>A TNP route contains the TNP reachability information of a WAN interface on a CPE, including the public IP address, private IP address, site ID, and route preference.</a:t>
            </a:r>
            <a:endPar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defTabSz="914034" fontAlgn="ctr">
              <a:lnSpc>
                <a:spcPct val="140000"/>
              </a:lnSpc>
              <a:spcBef>
                <a:spcPts val="792"/>
              </a:spcBef>
              <a:buFont typeface="Arial" panose="020B0604020202020204" pitchFamily="34" charset="0"/>
              <a:buChar char="•"/>
            </a:pPr>
            <a:r>
              <a:rPr lang="en-US" sz="1200" dirty="0" smtClean="0">
                <a:latin typeface="Huawei Sans" panose="020C0503030203020204" pitchFamily="34" charset="0"/>
              </a:rPr>
              <a:t>A VPN route is imported to the forwarding table of a CPE only when the </a:t>
            </a:r>
            <a:r>
              <a:rPr lang="en-US" altLang="zh-CN" sz="1200" dirty="0"/>
              <a:t>post-NAT public IP </a:t>
            </a:r>
            <a:r>
              <a:rPr lang="en-US" altLang="zh-CN" sz="1200" dirty="0" smtClean="0"/>
              <a:t>address </a:t>
            </a:r>
            <a:r>
              <a:rPr lang="en-US" sz="1200" dirty="0" smtClean="0">
                <a:latin typeface="Huawei Sans" panose="020C0503030203020204" pitchFamily="34" charset="0"/>
              </a:rPr>
              <a:t>in TNP information related to the VPN route is reachable.</a:t>
            </a:r>
            <a:endPar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defTabSz="914034" fontAlgn="ctr">
              <a:lnSpc>
                <a:spcPct val="140000"/>
              </a:lnSpc>
              <a:spcBef>
                <a:spcPts val="792"/>
              </a:spcBef>
              <a:buFont typeface="Arial" panose="020B0604020202020204" pitchFamily="34" charset="0"/>
              <a:buChar char="•"/>
            </a:pPr>
            <a:r>
              <a:rPr lang="en-US" sz="1200" dirty="0" smtClean="0">
                <a:latin typeface="Huawei Sans" panose="020C0503030203020204" pitchFamily="34" charset="0"/>
              </a:rPr>
              <a:t>TNPs are the endpoints of SD-WAN tunnels. TNP information includes the site ID, CPE ID, TN ID, and tunnel encapsulation information (such as GRE or IPsec information). TNP information also includes the TNP private IP address, public IP address, carrier, priority, site ID, and weight.</a:t>
            </a:r>
            <a:endPar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defTabSz="914034" fontAlgn="ctr">
              <a:lnSpc>
                <a:spcPct val="140000"/>
              </a:lnSpc>
              <a:spcBef>
                <a:spcPts val="792"/>
              </a:spcBef>
              <a:buFont typeface="Arial" panose="020B0604020202020204" pitchFamily="34" charset="0"/>
              <a:buChar char="•"/>
            </a:pPr>
            <a:r>
              <a:rPr lang="en-US" sz="1200" dirty="0" smtClean="0">
                <a:latin typeface="Huawei Sans" panose="020C0503030203020204" pitchFamily="34" charset="0"/>
              </a:rPr>
              <a:t>The local TNP and peer TNP establish a forwarding plane tunnel. The service level agreement (SLA) indicators of the tunnel can be obtained through the link quality detection mechanism.</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93" name="直接箭头连接符 92"/>
          <p:cNvCxnSpPr/>
          <p:nvPr/>
        </p:nvCxnSpPr>
        <p:spPr>
          <a:xfrm>
            <a:off x="3571671" y="1835024"/>
            <a:ext cx="1762793" cy="1229938"/>
          </a:xfrm>
          <a:prstGeom prst="straightConnector1">
            <a:avLst/>
          </a:prstGeom>
          <a:ln w="38100" cap="rnd">
            <a:solidFill>
              <a:srgbClr val="EC7061"/>
            </a:solidFill>
            <a:round/>
            <a:tailEnd type="none"/>
          </a:ln>
        </p:spPr>
        <p:style>
          <a:lnRef idx="1">
            <a:schemeClr val="accent1"/>
          </a:lnRef>
          <a:fillRef idx="0">
            <a:schemeClr val="accent1"/>
          </a:fillRef>
          <a:effectRef idx="0">
            <a:schemeClr val="accent1"/>
          </a:effectRef>
          <a:fontRef idx="minor">
            <a:schemeClr val="tx1"/>
          </a:fontRef>
        </p:style>
      </p:cxnSp>
      <p:cxnSp>
        <p:nvCxnSpPr>
          <p:cNvPr id="94" name="直接箭头连接符 93"/>
          <p:cNvCxnSpPr/>
          <p:nvPr/>
        </p:nvCxnSpPr>
        <p:spPr>
          <a:xfrm flipV="1">
            <a:off x="976630" y="1678114"/>
            <a:ext cx="1952203" cy="1436023"/>
          </a:xfrm>
          <a:prstGeom prst="straightConnector1">
            <a:avLst/>
          </a:prstGeom>
          <a:ln w="38100" cap="rnd">
            <a:solidFill>
              <a:srgbClr val="EC7061"/>
            </a:solidFill>
            <a:round/>
            <a:tailEnd type="none"/>
          </a:ln>
        </p:spPr>
        <p:style>
          <a:lnRef idx="1">
            <a:schemeClr val="accent1"/>
          </a:lnRef>
          <a:fillRef idx="0">
            <a:schemeClr val="accent1"/>
          </a:fillRef>
          <a:effectRef idx="0">
            <a:schemeClr val="accent1"/>
          </a:effectRef>
          <a:fontRef idx="minor">
            <a:schemeClr val="tx1"/>
          </a:fontRef>
        </p:style>
      </p:cxnSp>
      <p:grpSp>
        <p:nvGrpSpPr>
          <p:cNvPr id="95" name="Group 165"/>
          <p:cNvGrpSpPr/>
          <p:nvPr/>
        </p:nvGrpSpPr>
        <p:grpSpPr>
          <a:xfrm rot="5400000">
            <a:off x="1799150" y="3211616"/>
            <a:ext cx="766624" cy="1502476"/>
            <a:chOff x="-1233037" y="914446"/>
            <a:chExt cx="2456069" cy="778776"/>
          </a:xfrm>
        </p:grpSpPr>
        <p:cxnSp>
          <p:nvCxnSpPr>
            <p:cNvPr id="96" name="Straight Connector 166"/>
            <p:cNvCxnSpPr/>
            <p:nvPr/>
          </p:nvCxnSpPr>
          <p:spPr>
            <a:xfrm flipH="1" flipV="1">
              <a:off x="-1233037" y="914446"/>
              <a:ext cx="786912" cy="7787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167"/>
            <p:cNvCxnSpPr/>
            <p:nvPr/>
          </p:nvCxnSpPr>
          <p:spPr>
            <a:xfrm flipV="1">
              <a:off x="436124" y="914446"/>
              <a:ext cx="786908" cy="77877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pic>
        <p:nvPicPr>
          <p:cNvPr id="98" name="Picture 12" descr="E:\2016.01\1.12 扁平化图标\蓝色\AR-蓝色最新-40.png"/>
          <p:cNvPicPr>
            <a:picLocks noChangeAspect="1" noChangeArrowheads="1"/>
          </p:cNvPicPr>
          <p:nvPr/>
        </p:nvPicPr>
        <p:blipFill>
          <a:blip r:embed="rId3" cstate="print"/>
          <a:srcRect/>
          <a:stretch>
            <a:fillRect/>
          </a:stretch>
        </p:blipFill>
        <p:spPr bwMode="auto">
          <a:xfrm>
            <a:off x="985939" y="3714872"/>
            <a:ext cx="646678" cy="534785"/>
          </a:xfrm>
          <a:prstGeom prst="rect">
            <a:avLst/>
          </a:prstGeom>
          <a:noFill/>
        </p:spPr>
      </p:pic>
      <p:pic>
        <p:nvPicPr>
          <p:cNvPr id="99" name="Picture 12" descr="E:\2016.01\1.12 扁平化图标\蓝色\AR-蓝色最新-40.png"/>
          <p:cNvPicPr>
            <a:picLocks noChangeAspect="1" noChangeArrowheads="1"/>
          </p:cNvPicPr>
          <p:nvPr/>
        </p:nvPicPr>
        <p:blipFill>
          <a:blip r:embed="rId3" cstate="print"/>
          <a:srcRect/>
          <a:stretch>
            <a:fillRect/>
          </a:stretch>
        </p:blipFill>
        <p:spPr bwMode="auto">
          <a:xfrm>
            <a:off x="5290509" y="3714872"/>
            <a:ext cx="646678" cy="534785"/>
          </a:xfrm>
          <a:prstGeom prst="rect">
            <a:avLst/>
          </a:prstGeom>
          <a:noFill/>
        </p:spPr>
      </p:pic>
      <p:sp>
        <p:nvSpPr>
          <p:cNvPr id="100" name="任意多边形 99"/>
          <p:cNvSpPr/>
          <p:nvPr/>
        </p:nvSpPr>
        <p:spPr>
          <a:xfrm>
            <a:off x="1583670" y="3066387"/>
            <a:ext cx="3664928" cy="695504"/>
          </a:xfrm>
          <a:custGeom>
            <a:avLst/>
            <a:gdLst>
              <a:gd name="connsiteX0" fmla="*/ 0 w 3393440"/>
              <a:gd name="connsiteY0" fmla="*/ 701064 h 721384"/>
              <a:gd name="connsiteX1" fmla="*/ 1564640 w 3393440"/>
              <a:gd name="connsiteY1" fmla="*/ 24 h 721384"/>
              <a:gd name="connsiteX2" fmla="*/ 3393440 w 3393440"/>
              <a:gd name="connsiteY2" fmla="*/ 721384 h 721384"/>
              <a:gd name="connsiteX0" fmla="*/ 0 w 3393440"/>
              <a:gd name="connsiteY0" fmla="*/ 0 h 20320"/>
              <a:gd name="connsiteX1" fmla="*/ 3393440 w 3393440"/>
              <a:gd name="connsiteY1" fmla="*/ 20320 h 20320"/>
              <a:gd name="connsiteX0" fmla="*/ 0 w 3401668"/>
              <a:gd name="connsiteY0" fmla="*/ 26951 h 26951"/>
              <a:gd name="connsiteX1" fmla="*/ 3401668 w 3401668"/>
              <a:gd name="connsiteY1" fmla="*/ 0 h 26951"/>
              <a:gd name="connsiteX0" fmla="*/ 0 w 3401668"/>
              <a:gd name="connsiteY0" fmla="*/ 391424 h 391424"/>
              <a:gd name="connsiteX1" fmla="*/ 3401668 w 3401668"/>
              <a:gd name="connsiteY1" fmla="*/ 364473 h 391424"/>
              <a:gd name="connsiteX0" fmla="*/ 0 w 3401668"/>
              <a:gd name="connsiteY0" fmla="*/ 713489 h 713489"/>
              <a:gd name="connsiteX1" fmla="*/ 3401668 w 3401668"/>
              <a:gd name="connsiteY1" fmla="*/ 686538 h 713489"/>
              <a:gd name="connsiteX0" fmla="*/ 0 w 3401668"/>
              <a:gd name="connsiteY0" fmla="*/ 691393 h 691393"/>
              <a:gd name="connsiteX1" fmla="*/ 3401668 w 3401668"/>
              <a:gd name="connsiteY1" fmla="*/ 664442 h 691393"/>
              <a:gd name="connsiteX0" fmla="*/ 0 w 3401668"/>
              <a:gd name="connsiteY0" fmla="*/ 680450 h 680450"/>
              <a:gd name="connsiteX1" fmla="*/ 3401668 w 3401668"/>
              <a:gd name="connsiteY1" fmla="*/ 653499 h 680450"/>
              <a:gd name="connsiteX0" fmla="*/ 0 w 3401668"/>
              <a:gd name="connsiteY0" fmla="*/ 711908 h 711908"/>
              <a:gd name="connsiteX1" fmla="*/ 3401668 w 3401668"/>
              <a:gd name="connsiteY1" fmla="*/ 684957 h 711908"/>
            </a:gdLst>
            <a:ahLst/>
            <a:cxnLst>
              <a:cxn ang="0">
                <a:pos x="connsiteX0" y="connsiteY0"/>
              </a:cxn>
              <a:cxn ang="0">
                <a:pos x="connsiteX1" y="connsiteY1"/>
              </a:cxn>
            </a:cxnLst>
            <a:rect l="l" t="t" r="r" b="b"/>
            <a:pathLst>
              <a:path w="3401668" h="711908">
                <a:moveTo>
                  <a:pt x="0" y="711908"/>
                </a:moveTo>
                <a:cubicBezTo>
                  <a:pt x="1059839" y="-242498"/>
                  <a:pt x="2144362" y="-223118"/>
                  <a:pt x="3401668" y="684957"/>
                </a:cubicBezTo>
              </a:path>
            </a:pathLst>
          </a:custGeom>
          <a:noFill/>
          <a:ln w="76200">
            <a:solidFill>
              <a:schemeClr val="accent6">
                <a:lumMod val="75000"/>
                <a:alpha val="50000"/>
              </a:schemeClr>
            </a:solidFill>
            <a:prstDash val="solid"/>
            <a:headEnd type="triangle" w="sm" len="med"/>
            <a:tailEnd type="triangle" w="sm" len="med"/>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任意多边形 100"/>
          <p:cNvSpPr/>
          <p:nvPr/>
        </p:nvSpPr>
        <p:spPr>
          <a:xfrm>
            <a:off x="1583669" y="4152445"/>
            <a:ext cx="3582963" cy="616055"/>
          </a:xfrm>
          <a:custGeom>
            <a:avLst/>
            <a:gdLst>
              <a:gd name="connsiteX0" fmla="*/ 0 w 3261360"/>
              <a:gd name="connsiteY0" fmla="*/ 0 h 701272"/>
              <a:gd name="connsiteX1" fmla="*/ 1625600 w 3261360"/>
              <a:gd name="connsiteY1" fmla="*/ 701040 h 701272"/>
              <a:gd name="connsiteX2" fmla="*/ 3261360 w 3261360"/>
              <a:gd name="connsiteY2" fmla="*/ 60960 h 701272"/>
              <a:gd name="connsiteX0" fmla="*/ 0 w 3261360"/>
              <a:gd name="connsiteY0" fmla="*/ 0 h 631135"/>
              <a:gd name="connsiteX1" fmla="*/ 1612024 w 3261360"/>
              <a:gd name="connsiteY1" fmla="*/ 630842 h 631135"/>
              <a:gd name="connsiteX2" fmla="*/ 3261360 w 3261360"/>
              <a:gd name="connsiteY2" fmla="*/ 60960 h 631135"/>
              <a:gd name="connsiteX0" fmla="*/ 0 w 3261360"/>
              <a:gd name="connsiteY0" fmla="*/ 0 h 60960"/>
              <a:gd name="connsiteX1" fmla="*/ 3261360 w 3261360"/>
              <a:gd name="connsiteY1" fmla="*/ 60960 h 60960"/>
              <a:gd name="connsiteX0" fmla="*/ 0 w 3261360"/>
              <a:gd name="connsiteY0" fmla="*/ 0 h 516425"/>
              <a:gd name="connsiteX1" fmla="*/ 3261360 w 3261360"/>
              <a:gd name="connsiteY1" fmla="*/ 60960 h 516425"/>
              <a:gd name="connsiteX0" fmla="*/ 0 w 3261360"/>
              <a:gd name="connsiteY0" fmla="*/ 0 h 739551"/>
              <a:gd name="connsiteX1" fmla="*/ 3261360 w 3261360"/>
              <a:gd name="connsiteY1" fmla="*/ 60960 h 739551"/>
            </a:gdLst>
            <a:ahLst/>
            <a:cxnLst>
              <a:cxn ang="0">
                <a:pos x="connsiteX0" y="connsiteY0"/>
              </a:cxn>
              <a:cxn ang="0">
                <a:pos x="connsiteX1" y="connsiteY1"/>
              </a:cxn>
            </a:cxnLst>
            <a:rect l="l" t="t" r="r" b="b"/>
            <a:pathLst>
              <a:path w="3261360" h="739551">
                <a:moveTo>
                  <a:pt x="0" y="0"/>
                </a:moveTo>
                <a:cubicBezTo>
                  <a:pt x="1321482" y="1135924"/>
                  <a:pt x="2166158" y="806436"/>
                  <a:pt x="3261360" y="60960"/>
                </a:cubicBezTo>
              </a:path>
            </a:pathLst>
          </a:custGeom>
          <a:noFill/>
          <a:ln w="76200">
            <a:solidFill>
              <a:srgbClr val="00B0F0">
                <a:alpha val="50000"/>
              </a:srgbClr>
            </a:solidFill>
            <a:prstDash val="solid"/>
            <a:headEnd type="triangle" w="sm" len="med"/>
            <a:tailEnd type="triangle" w="sm" len="med"/>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文本框 101"/>
          <p:cNvSpPr txBox="1"/>
          <p:nvPr/>
        </p:nvSpPr>
        <p:spPr>
          <a:xfrm>
            <a:off x="743435" y="4239971"/>
            <a:ext cx="1241895" cy="338554"/>
          </a:xfrm>
          <a:prstGeom prst="rect">
            <a:avLst/>
          </a:prstGeom>
          <a:noFill/>
        </p:spPr>
        <p:txBody>
          <a:bodyPr wrap="square" rtlCol="0">
            <a:spAutoFit/>
          </a:bodyPr>
          <a:lstStyle/>
          <a:p>
            <a:pPr algn="ctr" fontAlgn="ctr"/>
            <a:r>
              <a:rPr lang="en-US" sz="1600" dirty="0" smtClean="0">
                <a:latin typeface="Huawei Sans" panose="020C0503030203020204" pitchFamily="34" charset="0"/>
              </a:rPr>
              <a:t>CPE1</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3" name="文本框 102"/>
          <p:cNvSpPr txBox="1"/>
          <p:nvPr/>
        </p:nvSpPr>
        <p:spPr>
          <a:xfrm>
            <a:off x="4962749" y="4239971"/>
            <a:ext cx="1241895" cy="338554"/>
          </a:xfrm>
          <a:prstGeom prst="rect">
            <a:avLst/>
          </a:prstGeom>
          <a:noFill/>
        </p:spPr>
        <p:txBody>
          <a:bodyPr wrap="square" rtlCol="0">
            <a:spAutoFit/>
          </a:bodyPr>
          <a:lstStyle/>
          <a:p>
            <a:pPr algn="ctr" fontAlgn="ctr"/>
            <a:r>
              <a:rPr lang="en-US" sz="1600" dirty="0" smtClean="0">
                <a:latin typeface="Huawei Sans" panose="020C0503030203020204" pitchFamily="34" charset="0"/>
              </a:rPr>
              <a:t>CPE2</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4" name="文本框 103"/>
          <p:cNvSpPr txBox="1"/>
          <p:nvPr/>
        </p:nvSpPr>
        <p:spPr>
          <a:xfrm>
            <a:off x="2638088" y="2351646"/>
            <a:ext cx="1251166" cy="307777"/>
          </a:xfrm>
          <a:prstGeom prst="rect">
            <a:avLst/>
          </a:prstGeom>
          <a:noFill/>
        </p:spPr>
        <p:txBody>
          <a:bodyPr wrap="square" rtlCol="0">
            <a:spAutoFit/>
          </a:bodyPr>
          <a:lstStyle/>
          <a:p>
            <a:pPr algn="ctr" fontAlgn="ctr"/>
            <a:r>
              <a:rPr lang="en-US" sz="1400" dirty="0" smtClean="0">
                <a:solidFill>
                  <a:srgbClr val="EC7061"/>
                </a:solidFill>
                <a:latin typeface="Huawei Sans" panose="020C0503030203020204" pitchFamily="34" charset="0"/>
              </a:rPr>
              <a:t>BGP EVPN</a:t>
            </a:r>
            <a:endParaRPr lang="en-US" altLang="zh-CN" sz="1400"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5" name="TextBox 139"/>
          <p:cNvSpPr txBox="1"/>
          <p:nvPr/>
        </p:nvSpPr>
        <p:spPr>
          <a:xfrm>
            <a:off x="2959313" y="1248091"/>
            <a:ext cx="675130"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defTabSz="342800" eaLnBrk="0" fontAlgn="ctr" hangingPunct="0"/>
            <a:r>
              <a:rPr lang="en-US" sz="1400" dirty="0" smtClean="0">
                <a:latin typeface="Huawei Sans" panose="020C0503030203020204" pitchFamily="34" charset="0"/>
              </a:rPr>
              <a:t>RR</a:t>
            </a:r>
            <a:endPar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6" name="矩形 105"/>
          <p:cNvSpPr/>
          <p:nvPr/>
        </p:nvSpPr>
        <p:spPr>
          <a:xfrm rot="19417147">
            <a:off x="944834" y="2943232"/>
            <a:ext cx="817853" cy="369332"/>
          </a:xfrm>
          <a:prstGeom prst="rect">
            <a:avLst/>
          </a:prstGeom>
          <a:solidFill>
            <a:srgbClr val="EC7061"/>
          </a:solidFill>
          <a:ln>
            <a:noFill/>
          </a:ln>
        </p:spPr>
        <p:txBody>
          <a:bodyPr wrap="none">
            <a:spAutoFit/>
          </a:bodyPr>
          <a:lstStyle/>
          <a:p>
            <a:pPr fontAlgn="ctr"/>
            <a:r>
              <a:rPr lang="en-US" sz="900" b="1" dirty="0" smtClean="0">
                <a:solidFill>
                  <a:schemeClr val="bg1"/>
                </a:solidFill>
                <a:latin typeface="Huawei Sans" panose="020C0503030203020204" pitchFamily="34" charset="0"/>
              </a:rPr>
              <a:t>TNP1 route</a:t>
            </a:r>
            <a:endParaRPr lang="en-US" altLang="zh-CN" sz="900" b="1" dirty="0" smtClean="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fontAlgn="ctr"/>
            <a:r>
              <a:rPr lang="en-US" sz="900" b="1" dirty="0" smtClean="0">
                <a:solidFill>
                  <a:schemeClr val="bg1"/>
                </a:solidFill>
                <a:latin typeface="Huawei Sans" panose="020C0503030203020204" pitchFamily="34" charset="0"/>
              </a:rPr>
              <a:t>TNP3 route</a:t>
            </a:r>
            <a:endParaRPr lang="en-US" altLang="zh-CN" sz="9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7" name="矩形 106"/>
          <p:cNvSpPr/>
          <p:nvPr/>
        </p:nvSpPr>
        <p:spPr>
          <a:xfrm rot="2219233">
            <a:off x="4929683" y="2909682"/>
            <a:ext cx="817853" cy="369332"/>
          </a:xfrm>
          <a:prstGeom prst="rect">
            <a:avLst/>
          </a:prstGeom>
          <a:solidFill>
            <a:srgbClr val="EC7061"/>
          </a:solidFill>
          <a:ln>
            <a:noFill/>
          </a:ln>
        </p:spPr>
        <p:txBody>
          <a:bodyPr wrap="none">
            <a:spAutoFit/>
          </a:bodyPr>
          <a:lstStyle/>
          <a:p>
            <a:pPr fontAlgn="ctr"/>
            <a:r>
              <a:rPr lang="en-US" sz="900" b="1" dirty="0" smtClean="0">
                <a:solidFill>
                  <a:schemeClr val="bg1"/>
                </a:solidFill>
                <a:latin typeface="Huawei Sans" panose="020C0503030203020204" pitchFamily="34" charset="0"/>
              </a:rPr>
              <a:t>TNP2 route</a:t>
            </a:r>
            <a:endParaRPr lang="en-US" altLang="zh-CN" sz="900" b="1" dirty="0" smtClean="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fontAlgn="ctr"/>
            <a:r>
              <a:rPr lang="en-US" sz="900" b="1" dirty="0" smtClean="0">
                <a:solidFill>
                  <a:schemeClr val="bg1"/>
                </a:solidFill>
                <a:latin typeface="Huawei Sans" panose="020C0503030203020204" pitchFamily="34" charset="0"/>
              </a:rPr>
              <a:t>TNP4 route</a:t>
            </a:r>
            <a:endParaRPr lang="en-US" altLang="zh-CN" sz="9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08" name="图片 107"/>
          <p:cNvPicPr>
            <a:picLocks noChangeAspect="1"/>
          </p:cNvPicPr>
          <p:nvPr/>
        </p:nvPicPr>
        <p:blipFill>
          <a:blip r:embed="rId4"/>
          <a:stretch>
            <a:fillRect/>
          </a:stretch>
        </p:blipFill>
        <p:spPr>
          <a:xfrm>
            <a:off x="3024876" y="1519588"/>
            <a:ext cx="540000" cy="429863"/>
          </a:xfrm>
          <a:prstGeom prst="rect">
            <a:avLst/>
          </a:prstGeom>
        </p:spPr>
      </p:pic>
      <p:sp>
        <p:nvSpPr>
          <p:cNvPr id="109" name="任意多边形 108"/>
          <p:cNvSpPr/>
          <p:nvPr/>
        </p:nvSpPr>
        <p:spPr>
          <a:xfrm>
            <a:off x="2875581" y="4015140"/>
            <a:ext cx="842595" cy="563385"/>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smtClean="0">
                <a:latin typeface="Huawei Sans" panose="020C0503030203020204" pitchFamily="34" charset="0"/>
              </a:rPr>
              <a:t>Internet</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任意多边形 109"/>
          <p:cNvSpPr/>
          <p:nvPr/>
        </p:nvSpPr>
        <p:spPr>
          <a:xfrm>
            <a:off x="2875581" y="3161603"/>
            <a:ext cx="842595" cy="563385"/>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smtClean="0">
                <a:latin typeface="Huawei Sans" panose="020C0503030203020204" pitchFamily="34" charset="0"/>
              </a:rPr>
              <a:t>MPLS</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1" name="Group 165"/>
          <p:cNvGrpSpPr/>
          <p:nvPr/>
        </p:nvGrpSpPr>
        <p:grpSpPr>
          <a:xfrm rot="16200000" flipH="1">
            <a:off x="4032083" y="3211616"/>
            <a:ext cx="766624" cy="1502476"/>
            <a:chOff x="-1233037" y="914446"/>
            <a:chExt cx="2456069" cy="778776"/>
          </a:xfrm>
        </p:grpSpPr>
        <p:cxnSp>
          <p:nvCxnSpPr>
            <p:cNvPr id="112" name="Straight Connector 166"/>
            <p:cNvCxnSpPr/>
            <p:nvPr/>
          </p:nvCxnSpPr>
          <p:spPr>
            <a:xfrm flipH="1" flipV="1">
              <a:off x="-1233037" y="914446"/>
              <a:ext cx="786912" cy="7787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3" name="Straight Connector 167"/>
            <p:cNvCxnSpPr/>
            <p:nvPr/>
          </p:nvCxnSpPr>
          <p:spPr>
            <a:xfrm flipV="1">
              <a:off x="436124" y="914446"/>
              <a:ext cx="786908" cy="77877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114" name="椭圆 113"/>
          <p:cNvSpPr>
            <a:spLocks noChangeAspect="1"/>
          </p:cNvSpPr>
          <p:nvPr/>
        </p:nvSpPr>
        <p:spPr>
          <a:xfrm>
            <a:off x="1583670" y="3767252"/>
            <a:ext cx="189332" cy="189332"/>
          </a:xfrm>
          <a:prstGeom prst="ellipse">
            <a:avLst/>
          </a:prstGeom>
          <a:solidFill>
            <a:schemeClr val="accent6">
              <a:lumMod val="75000"/>
            </a:scheme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1</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椭圆 114"/>
          <p:cNvSpPr>
            <a:spLocks noChangeAspect="1"/>
          </p:cNvSpPr>
          <p:nvPr/>
        </p:nvSpPr>
        <p:spPr>
          <a:xfrm>
            <a:off x="1583670" y="3995211"/>
            <a:ext cx="189332" cy="189332"/>
          </a:xfrm>
          <a:prstGeom prst="ellipse">
            <a:avLst/>
          </a:prstGeom>
          <a:solidFill>
            <a:srgbClr val="00B0F0"/>
          </a:solidFill>
          <a:ln w="19050" cap="flat" cmpd="sng" algn="ctr">
            <a:noFill/>
            <a:prstDash val="solid"/>
            <a:miter lim="800000"/>
          </a:ln>
          <a:effectLst/>
        </p:spPr>
        <p:txBody>
          <a:bodyPr wrap="none" lIns="0" tIns="0" rIns="0" bIns="0" rtlCol="0" anchor="ctr"/>
          <a:lstStyle/>
          <a:p>
            <a:pPr algn="ctr" fontAlgn="ctr"/>
            <a:r>
              <a:rPr lang="en-US" sz="1400" b="1" dirty="0" smtClean="0">
                <a:solidFill>
                  <a:prstClr val="white"/>
                </a:solidFill>
                <a:latin typeface="Huawei Sans" panose="020C0503030203020204" pitchFamily="34" charset="0"/>
              </a:rPr>
              <a:t>3</a:t>
            </a:r>
            <a:endParaRPr lang="en-US" altLang="zh-CN" sz="14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椭圆 115"/>
          <p:cNvSpPr>
            <a:spLocks noChangeAspect="1"/>
          </p:cNvSpPr>
          <p:nvPr/>
        </p:nvSpPr>
        <p:spPr>
          <a:xfrm>
            <a:off x="5167354" y="3767252"/>
            <a:ext cx="189332" cy="189332"/>
          </a:xfrm>
          <a:prstGeom prst="ellipse">
            <a:avLst/>
          </a:prstGeom>
          <a:solidFill>
            <a:schemeClr val="accent6">
              <a:lumMod val="75000"/>
            </a:scheme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2</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椭圆 116"/>
          <p:cNvSpPr>
            <a:spLocks noChangeAspect="1"/>
          </p:cNvSpPr>
          <p:nvPr/>
        </p:nvSpPr>
        <p:spPr>
          <a:xfrm>
            <a:off x="5167354" y="3995211"/>
            <a:ext cx="189332" cy="189332"/>
          </a:xfrm>
          <a:prstGeom prst="ellipse">
            <a:avLst/>
          </a:prstGeom>
          <a:solidFill>
            <a:srgbClr val="00B0F0"/>
          </a:solidFill>
          <a:ln w="19050" cap="flat" cmpd="sng" algn="ctr">
            <a:noFill/>
            <a:prstDash val="solid"/>
            <a:miter lim="800000"/>
          </a:ln>
          <a:effectLst/>
        </p:spPr>
        <p:txBody>
          <a:bodyPr wrap="none" lIns="0" tIns="0" rIns="0" bIns="0" rtlCol="0" anchor="ctr"/>
          <a:lstStyle/>
          <a:p>
            <a:pPr algn="ctr" fontAlgn="ctr"/>
            <a:r>
              <a:rPr lang="en-US" sz="1400" b="1" dirty="0" smtClean="0">
                <a:solidFill>
                  <a:prstClr val="white"/>
                </a:solidFill>
                <a:latin typeface="Huawei Sans" panose="020C0503030203020204" pitchFamily="34" charset="0"/>
              </a:rPr>
              <a:t>4</a:t>
            </a:r>
            <a:endParaRPr lang="en-US" altLang="zh-CN" sz="14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文本框 117"/>
          <p:cNvSpPr txBox="1"/>
          <p:nvPr/>
        </p:nvSpPr>
        <p:spPr>
          <a:xfrm>
            <a:off x="743435" y="5070691"/>
            <a:ext cx="1295483"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TNP1 1.1.1.1</a:t>
            </a:r>
          </a:p>
          <a:p>
            <a:pPr algn="ctr" fontAlgn="ctr"/>
            <a:r>
              <a:rPr lang="en-US" sz="1200" dirty="0" smtClean="0">
                <a:latin typeface="Huawei Sans" panose="020C0503030203020204" pitchFamily="34" charset="0"/>
              </a:rPr>
              <a:t>TNP3 2.2.2.1</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9" name="椭圆 118"/>
          <p:cNvSpPr>
            <a:spLocks noChangeAspect="1"/>
          </p:cNvSpPr>
          <p:nvPr/>
        </p:nvSpPr>
        <p:spPr>
          <a:xfrm>
            <a:off x="781791" y="5140668"/>
            <a:ext cx="117560" cy="117560"/>
          </a:xfrm>
          <a:prstGeom prst="ellipse">
            <a:avLst/>
          </a:prstGeom>
          <a:solidFill>
            <a:schemeClr val="accent6">
              <a:lumMod val="75000"/>
            </a:scheme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椭圆 119"/>
          <p:cNvSpPr>
            <a:spLocks noChangeAspect="1"/>
          </p:cNvSpPr>
          <p:nvPr/>
        </p:nvSpPr>
        <p:spPr>
          <a:xfrm>
            <a:off x="781791" y="5317280"/>
            <a:ext cx="117560" cy="117560"/>
          </a:xfrm>
          <a:prstGeom prst="ellipse">
            <a:avLst/>
          </a:prstGeom>
          <a:solidFill>
            <a:srgbClr val="00B0F0"/>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文本框 120"/>
          <p:cNvSpPr txBox="1"/>
          <p:nvPr/>
        </p:nvSpPr>
        <p:spPr>
          <a:xfrm>
            <a:off x="4894264" y="5070691"/>
            <a:ext cx="1295483"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TNP2 1.1.1.2</a:t>
            </a:r>
          </a:p>
          <a:p>
            <a:pPr algn="ctr" fontAlgn="ctr"/>
            <a:r>
              <a:rPr lang="en-US" sz="1200" dirty="0" smtClean="0">
                <a:latin typeface="Huawei Sans" panose="020C0503030203020204" pitchFamily="34" charset="0"/>
              </a:rPr>
              <a:t>TNP4 2.2.2.2</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2" name="椭圆 121"/>
          <p:cNvSpPr>
            <a:spLocks noChangeAspect="1"/>
          </p:cNvSpPr>
          <p:nvPr/>
        </p:nvSpPr>
        <p:spPr>
          <a:xfrm>
            <a:off x="4932620" y="5140668"/>
            <a:ext cx="117560" cy="117560"/>
          </a:xfrm>
          <a:prstGeom prst="ellipse">
            <a:avLst/>
          </a:prstGeom>
          <a:solidFill>
            <a:schemeClr val="accent6">
              <a:lumMod val="75000"/>
            </a:scheme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椭圆 122"/>
          <p:cNvSpPr>
            <a:spLocks noChangeAspect="1"/>
          </p:cNvSpPr>
          <p:nvPr/>
        </p:nvSpPr>
        <p:spPr>
          <a:xfrm>
            <a:off x="4932620" y="5317280"/>
            <a:ext cx="117560" cy="117560"/>
          </a:xfrm>
          <a:prstGeom prst="ellipse">
            <a:avLst/>
          </a:prstGeom>
          <a:solidFill>
            <a:srgbClr val="00B0F0"/>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4" name="直接连接符 78"/>
          <p:cNvCxnSpPr>
            <a:cxnSpLocks noChangeShapeType="1"/>
          </p:cNvCxnSpPr>
          <p:nvPr/>
        </p:nvCxnSpPr>
        <p:spPr bwMode="auto">
          <a:xfrm flipV="1">
            <a:off x="1026703" y="1962832"/>
            <a:ext cx="2270875" cy="1724332"/>
          </a:xfrm>
          <a:prstGeom prst="line">
            <a:avLst/>
          </a:prstGeom>
          <a:ln w="19050">
            <a:solidFill>
              <a:srgbClr val="EC706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5" name="直接连接符 78"/>
          <p:cNvCxnSpPr>
            <a:cxnSpLocks noChangeShapeType="1"/>
          </p:cNvCxnSpPr>
          <p:nvPr/>
        </p:nvCxnSpPr>
        <p:spPr bwMode="auto">
          <a:xfrm flipH="1" flipV="1">
            <a:off x="3297578" y="1962832"/>
            <a:ext cx="2367070" cy="1724332"/>
          </a:xfrm>
          <a:prstGeom prst="line">
            <a:avLst/>
          </a:prstGeom>
          <a:ln w="19050">
            <a:solidFill>
              <a:srgbClr val="EC706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6" name="直接箭头连接符 125"/>
          <p:cNvCxnSpPr/>
          <p:nvPr/>
        </p:nvCxnSpPr>
        <p:spPr>
          <a:xfrm>
            <a:off x="3608644" y="1678114"/>
            <a:ext cx="904592" cy="631153"/>
          </a:xfrm>
          <a:prstGeom prst="straightConnector1">
            <a:avLst/>
          </a:prstGeom>
          <a:ln w="38100" cap="rnd">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27" name="直接箭头连接符 126"/>
          <p:cNvCxnSpPr/>
          <p:nvPr/>
        </p:nvCxnSpPr>
        <p:spPr>
          <a:xfrm flipV="1">
            <a:off x="1931911" y="1836548"/>
            <a:ext cx="1001789" cy="736906"/>
          </a:xfrm>
          <a:prstGeom prst="straightConnector1">
            <a:avLst/>
          </a:prstGeom>
          <a:ln w="38100" cap="rnd">
            <a:solidFill>
              <a:srgbClr val="EC706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2938836" y="1678114"/>
            <a:ext cx="665127" cy="0"/>
          </a:xfrm>
          <a:prstGeom prst="line">
            <a:avLst/>
          </a:prstGeom>
          <a:ln w="38100" cap="rnd">
            <a:solidFill>
              <a:srgbClr val="EC7061"/>
            </a:solidFill>
            <a:round/>
            <a:tailEnd type="none"/>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2933700" y="1835122"/>
            <a:ext cx="637971" cy="0"/>
          </a:xfrm>
          <a:prstGeom prst="line">
            <a:avLst/>
          </a:prstGeom>
          <a:ln w="38100" cap="rnd">
            <a:solidFill>
              <a:srgbClr val="EC7061"/>
            </a:solidFill>
            <a:round/>
            <a:tailEnd type="none"/>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743435" y="4608151"/>
            <a:ext cx="1241895" cy="338554"/>
          </a:xfrm>
          <a:prstGeom prst="rect">
            <a:avLst/>
          </a:prstGeom>
          <a:noFill/>
        </p:spPr>
        <p:txBody>
          <a:bodyPr wrap="square" rtlCol="0">
            <a:spAutoFit/>
          </a:bodyPr>
          <a:lstStyle/>
          <a:p>
            <a:pPr algn="ctr" fontAlgn="ctr"/>
            <a:r>
              <a:rPr lang="en-US" sz="1600" dirty="0" smtClean="0">
                <a:latin typeface="Huawei Sans" panose="020C0503030203020204" pitchFamily="34" charset="0"/>
              </a:rPr>
              <a:t>Site1</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文本框 47"/>
          <p:cNvSpPr txBox="1"/>
          <p:nvPr/>
        </p:nvSpPr>
        <p:spPr>
          <a:xfrm>
            <a:off x="4962749" y="4608151"/>
            <a:ext cx="1241895" cy="338554"/>
          </a:xfrm>
          <a:prstGeom prst="rect">
            <a:avLst/>
          </a:prstGeom>
          <a:noFill/>
        </p:spPr>
        <p:txBody>
          <a:bodyPr wrap="square" rtlCol="0">
            <a:spAutoFit/>
          </a:bodyPr>
          <a:lstStyle/>
          <a:p>
            <a:pPr algn="ctr" fontAlgn="ctr"/>
            <a:r>
              <a:rPr lang="en-US" sz="1600" dirty="0" smtClean="0">
                <a:latin typeface="Huawei Sans" panose="020C0503030203020204" pitchFamily="34" charset="0"/>
              </a:rPr>
              <a:t>Site2</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燕尾形 25"/>
          <p:cNvSpPr/>
          <p:nvPr/>
        </p:nvSpPr>
        <p:spPr bwMode="auto">
          <a:xfrm>
            <a:off x="9921940" y="62784"/>
            <a:ext cx="1538223" cy="28800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rPr>
              <a:t>Typical SD-WAN Applications</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燕尾形 25"/>
          <p:cNvSpPr/>
          <p:nvPr/>
        </p:nvSpPr>
        <p:spPr bwMode="auto">
          <a:xfrm>
            <a:off x="8459917" y="62784"/>
            <a:ext cx="1538223"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a:solidFill>
                  <a:srgbClr val="FFFFFF"/>
                </a:solidFill>
                <a:latin typeface="Huawei Sans" panose="020C0503030203020204" pitchFamily="34" charset="0"/>
                <a:ea typeface="方正兰亭黑简体" panose="02000000000000000000" pitchFamily="2" charset="-122"/>
              </a:rPr>
              <a:t>SD-WAN Overview</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822581848"/>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Group 165"/>
          <p:cNvGrpSpPr/>
          <p:nvPr/>
        </p:nvGrpSpPr>
        <p:grpSpPr>
          <a:xfrm rot="5400000">
            <a:off x="1799150" y="3211616"/>
            <a:ext cx="766624" cy="1502476"/>
            <a:chOff x="-1233037" y="914446"/>
            <a:chExt cx="2456069" cy="778776"/>
          </a:xfrm>
        </p:grpSpPr>
        <p:cxnSp>
          <p:nvCxnSpPr>
            <p:cNvPr id="55" name="Straight Connector 166"/>
            <p:cNvCxnSpPr/>
            <p:nvPr/>
          </p:nvCxnSpPr>
          <p:spPr>
            <a:xfrm flipH="1" flipV="1">
              <a:off x="-1233037" y="914446"/>
              <a:ext cx="786912" cy="7787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167"/>
            <p:cNvCxnSpPr/>
            <p:nvPr/>
          </p:nvCxnSpPr>
          <p:spPr>
            <a:xfrm flipV="1">
              <a:off x="436124" y="914446"/>
              <a:ext cx="786908" cy="77877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3" name="标题 2"/>
          <p:cNvSpPr>
            <a:spLocks noGrp="1"/>
          </p:cNvSpPr>
          <p:nvPr>
            <p:ph type="title"/>
          </p:nvPr>
        </p:nvSpPr>
        <p:spPr/>
        <p:txBody>
          <a:bodyPr>
            <a:normAutofit/>
          </a:bodyPr>
          <a:lstStyle/>
          <a:p>
            <a:pPr fontAlgn="ctr"/>
            <a:r>
              <a:rPr lang="en-US" dirty="0" smtClean="0">
                <a:latin typeface="Huawei Sans" panose="020C0503030203020204" pitchFamily="34" charset="0"/>
              </a:rPr>
              <a:t>Searching for Tunnels Based on Service Routes</a:t>
            </a:r>
            <a:endParaRPr lang="en-US" altLang="zh-CN" dirty="0">
              <a:latin typeface="Huawei Sans" panose="020C0503030203020204" pitchFamily="34" charset="0"/>
              <a:cs typeface="+mn-ea"/>
              <a:sym typeface="Huawei Sans" panose="020C0503030203020204" pitchFamily="34" charset="0"/>
            </a:endParaRPr>
          </a:p>
        </p:txBody>
      </p:sp>
      <p:pic>
        <p:nvPicPr>
          <p:cNvPr id="10" name="Picture 12" descr="E:\2016.01\1.12 扁平化图标\蓝色\AR-蓝色最新-40.png"/>
          <p:cNvPicPr>
            <a:picLocks noChangeAspect="1" noChangeArrowheads="1"/>
          </p:cNvPicPr>
          <p:nvPr/>
        </p:nvPicPr>
        <p:blipFill>
          <a:blip r:embed="rId3" cstate="print"/>
          <a:srcRect/>
          <a:stretch>
            <a:fillRect/>
          </a:stretch>
        </p:blipFill>
        <p:spPr bwMode="auto">
          <a:xfrm>
            <a:off x="1062139" y="3714872"/>
            <a:ext cx="646678" cy="534785"/>
          </a:xfrm>
          <a:prstGeom prst="rect">
            <a:avLst/>
          </a:prstGeom>
          <a:noFill/>
        </p:spPr>
      </p:pic>
      <p:pic>
        <p:nvPicPr>
          <p:cNvPr id="11" name="Picture 12" descr="E:\2016.01\1.12 扁平化图标\蓝色\AR-蓝色最新-40.png"/>
          <p:cNvPicPr>
            <a:picLocks noChangeAspect="1" noChangeArrowheads="1"/>
          </p:cNvPicPr>
          <p:nvPr/>
        </p:nvPicPr>
        <p:blipFill>
          <a:blip r:embed="rId3" cstate="print"/>
          <a:srcRect/>
          <a:stretch>
            <a:fillRect/>
          </a:stretch>
        </p:blipFill>
        <p:spPr bwMode="auto">
          <a:xfrm>
            <a:off x="5166684" y="3714872"/>
            <a:ext cx="646678" cy="534785"/>
          </a:xfrm>
          <a:prstGeom prst="rect">
            <a:avLst/>
          </a:prstGeom>
          <a:noFill/>
        </p:spPr>
      </p:pic>
      <p:sp>
        <p:nvSpPr>
          <p:cNvPr id="25" name="任意多边形 24"/>
          <p:cNvSpPr/>
          <p:nvPr/>
        </p:nvSpPr>
        <p:spPr>
          <a:xfrm>
            <a:off x="1581149" y="3066387"/>
            <a:ext cx="3667449" cy="695504"/>
          </a:xfrm>
          <a:custGeom>
            <a:avLst/>
            <a:gdLst>
              <a:gd name="connsiteX0" fmla="*/ 0 w 3393440"/>
              <a:gd name="connsiteY0" fmla="*/ 701064 h 721384"/>
              <a:gd name="connsiteX1" fmla="*/ 1564640 w 3393440"/>
              <a:gd name="connsiteY1" fmla="*/ 24 h 721384"/>
              <a:gd name="connsiteX2" fmla="*/ 3393440 w 3393440"/>
              <a:gd name="connsiteY2" fmla="*/ 721384 h 721384"/>
              <a:gd name="connsiteX0" fmla="*/ 0 w 3393440"/>
              <a:gd name="connsiteY0" fmla="*/ 0 h 20320"/>
              <a:gd name="connsiteX1" fmla="*/ 3393440 w 3393440"/>
              <a:gd name="connsiteY1" fmla="*/ 20320 h 20320"/>
              <a:gd name="connsiteX0" fmla="*/ 0 w 3401668"/>
              <a:gd name="connsiteY0" fmla="*/ 26951 h 26951"/>
              <a:gd name="connsiteX1" fmla="*/ 3401668 w 3401668"/>
              <a:gd name="connsiteY1" fmla="*/ 0 h 26951"/>
              <a:gd name="connsiteX0" fmla="*/ 0 w 3401668"/>
              <a:gd name="connsiteY0" fmla="*/ 391424 h 391424"/>
              <a:gd name="connsiteX1" fmla="*/ 3401668 w 3401668"/>
              <a:gd name="connsiteY1" fmla="*/ 364473 h 391424"/>
              <a:gd name="connsiteX0" fmla="*/ 0 w 3401668"/>
              <a:gd name="connsiteY0" fmla="*/ 713489 h 713489"/>
              <a:gd name="connsiteX1" fmla="*/ 3401668 w 3401668"/>
              <a:gd name="connsiteY1" fmla="*/ 686538 h 713489"/>
              <a:gd name="connsiteX0" fmla="*/ 0 w 3401668"/>
              <a:gd name="connsiteY0" fmla="*/ 691393 h 691393"/>
              <a:gd name="connsiteX1" fmla="*/ 3401668 w 3401668"/>
              <a:gd name="connsiteY1" fmla="*/ 664442 h 691393"/>
              <a:gd name="connsiteX0" fmla="*/ 0 w 3401668"/>
              <a:gd name="connsiteY0" fmla="*/ 680450 h 680450"/>
              <a:gd name="connsiteX1" fmla="*/ 3401668 w 3401668"/>
              <a:gd name="connsiteY1" fmla="*/ 653499 h 680450"/>
              <a:gd name="connsiteX0" fmla="*/ 0 w 3401668"/>
              <a:gd name="connsiteY0" fmla="*/ 711908 h 711908"/>
              <a:gd name="connsiteX1" fmla="*/ 3401668 w 3401668"/>
              <a:gd name="connsiteY1" fmla="*/ 684957 h 711908"/>
            </a:gdLst>
            <a:ahLst/>
            <a:cxnLst>
              <a:cxn ang="0">
                <a:pos x="connsiteX0" y="connsiteY0"/>
              </a:cxn>
              <a:cxn ang="0">
                <a:pos x="connsiteX1" y="connsiteY1"/>
              </a:cxn>
            </a:cxnLst>
            <a:rect l="l" t="t" r="r" b="b"/>
            <a:pathLst>
              <a:path w="3401668" h="711908">
                <a:moveTo>
                  <a:pt x="0" y="711908"/>
                </a:moveTo>
                <a:cubicBezTo>
                  <a:pt x="1059839" y="-242498"/>
                  <a:pt x="2144362" y="-223118"/>
                  <a:pt x="3401668" y="684957"/>
                </a:cubicBezTo>
              </a:path>
            </a:pathLst>
          </a:custGeom>
          <a:noFill/>
          <a:ln w="76200">
            <a:solidFill>
              <a:schemeClr val="accent6">
                <a:lumMod val="75000"/>
                <a:alpha val="50000"/>
              </a:schemeClr>
            </a:solidFill>
            <a:prstDash val="solid"/>
            <a:headEnd type="triangle" w="sm" len="med"/>
            <a:tailEnd type="triangle" w="sm" len="med"/>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任意多边形 25"/>
          <p:cNvSpPr/>
          <p:nvPr/>
        </p:nvSpPr>
        <p:spPr>
          <a:xfrm>
            <a:off x="1581149" y="4152445"/>
            <a:ext cx="3585483" cy="616055"/>
          </a:xfrm>
          <a:custGeom>
            <a:avLst/>
            <a:gdLst>
              <a:gd name="connsiteX0" fmla="*/ 0 w 3261360"/>
              <a:gd name="connsiteY0" fmla="*/ 0 h 701272"/>
              <a:gd name="connsiteX1" fmla="*/ 1625600 w 3261360"/>
              <a:gd name="connsiteY1" fmla="*/ 701040 h 701272"/>
              <a:gd name="connsiteX2" fmla="*/ 3261360 w 3261360"/>
              <a:gd name="connsiteY2" fmla="*/ 60960 h 701272"/>
              <a:gd name="connsiteX0" fmla="*/ 0 w 3261360"/>
              <a:gd name="connsiteY0" fmla="*/ 0 h 631135"/>
              <a:gd name="connsiteX1" fmla="*/ 1612024 w 3261360"/>
              <a:gd name="connsiteY1" fmla="*/ 630842 h 631135"/>
              <a:gd name="connsiteX2" fmla="*/ 3261360 w 3261360"/>
              <a:gd name="connsiteY2" fmla="*/ 60960 h 631135"/>
              <a:gd name="connsiteX0" fmla="*/ 0 w 3261360"/>
              <a:gd name="connsiteY0" fmla="*/ 0 h 60960"/>
              <a:gd name="connsiteX1" fmla="*/ 3261360 w 3261360"/>
              <a:gd name="connsiteY1" fmla="*/ 60960 h 60960"/>
              <a:gd name="connsiteX0" fmla="*/ 0 w 3261360"/>
              <a:gd name="connsiteY0" fmla="*/ 0 h 516425"/>
              <a:gd name="connsiteX1" fmla="*/ 3261360 w 3261360"/>
              <a:gd name="connsiteY1" fmla="*/ 60960 h 516425"/>
              <a:gd name="connsiteX0" fmla="*/ 0 w 3261360"/>
              <a:gd name="connsiteY0" fmla="*/ 0 h 739551"/>
              <a:gd name="connsiteX1" fmla="*/ 3261360 w 3261360"/>
              <a:gd name="connsiteY1" fmla="*/ 60960 h 739551"/>
            </a:gdLst>
            <a:ahLst/>
            <a:cxnLst>
              <a:cxn ang="0">
                <a:pos x="connsiteX0" y="connsiteY0"/>
              </a:cxn>
              <a:cxn ang="0">
                <a:pos x="connsiteX1" y="connsiteY1"/>
              </a:cxn>
            </a:cxnLst>
            <a:rect l="l" t="t" r="r" b="b"/>
            <a:pathLst>
              <a:path w="3261360" h="739551">
                <a:moveTo>
                  <a:pt x="0" y="0"/>
                </a:moveTo>
                <a:cubicBezTo>
                  <a:pt x="1321482" y="1135924"/>
                  <a:pt x="2166158" y="806436"/>
                  <a:pt x="3261360" y="60960"/>
                </a:cubicBezTo>
              </a:path>
            </a:pathLst>
          </a:custGeom>
          <a:noFill/>
          <a:ln w="76200">
            <a:solidFill>
              <a:srgbClr val="00B0F0">
                <a:alpha val="50000"/>
              </a:srgbClr>
            </a:solidFill>
            <a:prstDash val="solid"/>
            <a:headEnd type="triangle" w="sm" len="med"/>
            <a:tailEnd type="triangle" w="sm" len="med"/>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a:xfrm>
            <a:off x="819635" y="4239971"/>
            <a:ext cx="1241895" cy="338554"/>
          </a:xfrm>
          <a:prstGeom prst="rect">
            <a:avLst/>
          </a:prstGeom>
          <a:noFill/>
        </p:spPr>
        <p:txBody>
          <a:bodyPr wrap="square" rtlCol="0">
            <a:spAutoFit/>
          </a:bodyPr>
          <a:lstStyle/>
          <a:p>
            <a:pPr algn="ctr" fontAlgn="ctr"/>
            <a:r>
              <a:rPr lang="en-US" sz="1600" dirty="0" smtClean="0">
                <a:latin typeface="Huawei Sans" panose="020C0503030203020204" pitchFamily="34" charset="0"/>
              </a:rPr>
              <a:t>CPE1</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文本框 27"/>
          <p:cNvSpPr txBox="1"/>
          <p:nvPr/>
        </p:nvSpPr>
        <p:spPr>
          <a:xfrm>
            <a:off x="4838924" y="4239971"/>
            <a:ext cx="1241895" cy="338554"/>
          </a:xfrm>
          <a:prstGeom prst="rect">
            <a:avLst/>
          </a:prstGeom>
          <a:noFill/>
        </p:spPr>
        <p:txBody>
          <a:bodyPr wrap="square" rtlCol="0">
            <a:spAutoFit/>
          </a:bodyPr>
          <a:lstStyle/>
          <a:p>
            <a:pPr algn="ctr" fontAlgn="ctr"/>
            <a:r>
              <a:rPr lang="en-US" sz="1600" dirty="0" smtClean="0">
                <a:latin typeface="Huawei Sans" panose="020C0503030203020204" pitchFamily="34" charset="0"/>
              </a:rPr>
              <a:t>CPE2</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 name="文本框 40"/>
          <p:cNvSpPr txBox="1"/>
          <p:nvPr/>
        </p:nvSpPr>
        <p:spPr>
          <a:xfrm>
            <a:off x="2638088" y="2351646"/>
            <a:ext cx="1251166" cy="307777"/>
          </a:xfrm>
          <a:prstGeom prst="rect">
            <a:avLst/>
          </a:prstGeom>
          <a:noFill/>
        </p:spPr>
        <p:txBody>
          <a:bodyPr wrap="square" rtlCol="0">
            <a:spAutoFit/>
          </a:bodyPr>
          <a:lstStyle/>
          <a:p>
            <a:pPr algn="ctr" fontAlgn="ctr"/>
            <a:r>
              <a:rPr lang="en-US" sz="1400" dirty="0" smtClean="0">
                <a:solidFill>
                  <a:srgbClr val="EC7061"/>
                </a:solidFill>
                <a:latin typeface="Huawei Sans" panose="020C0503030203020204" pitchFamily="34" charset="0"/>
              </a:rPr>
              <a:t>BGP EVPN</a:t>
            </a:r>
            <a:endParaRPr lang="en-US" altLang="zh-CN" sz="1400"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0" name="文本框 59"/>
          <p:cNvSpPr txBox="1"/>
          <p:nvPr/>
        </p:nvSpPr>
        <p:spPr>
          <a:xfrm>
            <a:off x="6105525" y="1069508"/>
            <a:ext cx="5643563" cy="1277273"/>
          </a:xfrm>
          <a:prstGeom prst="rect">
            <a:avLst/>
          </a:prstGeom>
          <a:noFill/>
          <a:ln>
            <a:noFill/>
          </a:ln>
        </p:spPr>
        <p:txBody>
          <a:bodyPr wrap="square" rtlCol="0">
            <a:spAutoFit/>
          </a:bodyPr>
          <a:lstStyle/>
          <a:p>
            <a:pPr marL="285750" indent="-285750" defTabSz="914034" fontAlgn="ctr">
              <a:lnSpc>
                <a:spcPct val="140000"/>
              </a:lnSpc>
              <a:spcBef>
                <a:spcPts val="792"/>
              </a:spcBef>
              <a:buFont typeface="Arial" panose="020B0604020202020204" pitchFamily="34" charset="0"/>
              <a:buChar char="•"/>
            </a:pPr>
            <a:r>
              <a:rPr lang="en-US" sz="1100" dirty="0" smtClean="0">
                <a:latin typeface="Huawei Sans" panose="020C0503030203020204" pitchFamily="34" charset="0"/>
              </a:rPr>
              <a:t>The next hop of a service route is changed from an IP address to a site ID. A CPE searches the routing table for a matching route based on the route prefix, finds the target site ID, determines the optimal TNP port based on TNP information, and sends packets to the target device through the TNP port. The following example describes the process of forwarding service packets from Site2:</a:t>
            </a:r>
            <a:endParaRPr lang="en-US" sz="1100" dirty="0">
              <a:latin typeface="Huawei Sans" panose="020C0503030203020204" pitchFamily="34" charset="0"/>
            </a:endParaRPr>
          </a:p>
        </p:txBody>
      </p:sp>
      <p:sp>
        <p:nvSpPr>
          <p:cNvPr id="66" name="TextBox 139"/>
          <p:cNvSpPr txBox="1"/>
          <p:nvPr/>
        </p:nvSpPr>
        <p:spPr>
          <a:xfrm>
            <a:off x="2959313" y="1248091"/>
            <a:ext cx="675130"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defTabSz="342800" eaLnBrk="0" fontAlgn="ctr" hangingPunct="0"/>
            <a:r>
              <a:rPr lang="en-US" sz="1400" dirty="0" smtClean="0">
                <a:latin typeface="Huawei Sans" panose="020C0503030203020204" pitchFamily="34" charset="0"/>
              </a:rPr>
              <a:t>RR</a:t>
            </a:r>
            <a:endPar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52" name="图片 51"/>
          <p:cNvPicPr>
            <a:picLocks noChangeAspect="1"/>
          </p:cNvPicPr>
          <p:nvPr/>
        </p:nvPicPr>
        <p:blipFill>
          <a:blip r:embed="rId4"/>
          <a:stretch>
            <a:fillRect/>
          </a:stretch>
        </p:blipFill>
        <p:spPr>
          <a:xfrm>
            <a:off x="3024876" y="1519588"/>
            <a:ext cx="540000" cy="429863"/>
          </a:xfrm>
          <a:prstGeom prst="rect">
            <a:avLst/>
          </a:prstGeom>
        </p:spPr>
      </p:pic>
      <p:sp>
        <p:nvSpPr>
          <p:cNvPr id="51" name="任意多边形 50"/>
          <p:cNvSpPr/>
          <p:nvPr/>
        </p:nvSpPr>
        <p:spPr>
          <a:xfrm>
            <a:off x="2875581" y="4015140"/>
            <a:ext cx="842595" cy="563385"/>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smtClean="0">
                <a:latin typeface="Huawei Sans" panose="020C0503030203020204" pitchFamily="34" charset="0"/>
              </a:rPr>
              <a:t>Internet</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任意多边形 52"/>
          <p:cNvSpPr/>
          <p:nvPr/>
        </p:nvSpPr>
        <p:spPr>
          <a:xfrm>
            <a:off x="2875581" y="3161603"/>
            <a:ext cx="842595" cy="563385"/>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smtClean="0">
                <a:latin typeface="Huawei Sans" panose="020C0503030203020204" pitchFamily="34" charset="0"/>
              </a:rPr>
              <a:t>MPLS</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7" name="Group 165"/>
          <p:cNvGrpSpPr/>
          <p:nvPr/>
        </p:nvGrpSpPr>
        <p:grpSpPr>
          <a:xfrm rot="16200000" flipH="1">
            <a:off x="4032083" y="3211616"/>
            <a:ext cx="766624" cy="1502476"/>
            <a:chOff x="-1233037" y="914446"/>
            <a:chExt cx="2456069" cy="778776"/>
          </a:xfrm>
        </p:grpSpPr>
        <p:cxnSp>
          <p:nvCxnSpPr>
            <p:cNvPr id="58" name="Straight Connector 166"/>
            <p:cNvCxnSpPr/>
            <p:nvPr/>
          </p:nvCxnSpPr>
          <p:spPr>
            <a:xfrm flipH="1" flipV="1">
              <a:off x="-1233037" y="914446"/>
              <a:ext cx="786912" cy="7787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167"/>
            <p:cNvCxnSpPr/>
            <p:nvPr/>
          </p:nvCxnSpPr>
          <p:spPr>
            <a:xfrm flipV="1">
              <a:off x="436124" y="914446"/>
              <a:ext cx="786908" cy="77877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65" name="椭圆 64"/>
          <p:cNvSpPr>
            <a:spLocks noChangeAspect="1"/>
          </p:cNvSpPr>
          <p:nvPr/>
        </p:nvSpPr>
        <p:spPr>
          <a:xfrm>
            <a:off x="1659870" y="3767252"/>
            <a:ext cx="189332" cy="189332"/>
          </a:xfrm>
          <a:prstGeom prst="ellipse">
            <a:avLst/>
          </a:prstGeom>
          <a:solidFill>
            <a:schemeClr val="accent6">
              <a:lumMod val="75000"/>
            </a:scheme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1</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椭圆 66"/>
          <p:cNvSpPr>
            <a:spLocks noChangeAspect="1"/>
          </p:cNvSpPr>
          <p:nvPr/>
        </p:nvSpPr>
        <p:spPr>
          <a:xfrm>
            <a:off x="1659870" y="3995211"/>
            <a:ext cx="189332" cy="189332"/>
          </a:xfrm>
          <a:prstGeom prst="ellipse">
            <a:avLst/>
          </a:prstGeom>
          <a:solidFill>
            <a:srgbClr val="00B0F0"/>
          </a:solidFill>
          <a:ln w="19050" cap="flat" cmpd="sng" algn="ctr">
            <a:noFill/>
            <a:prstDash val="solid"/>
            <a:miter lim="800000"/>
          </a:ln>
          <a:effectLst/>
        </p:spPr>
        <p:txBody>
          <a:bodyPr wrap="none" lIns="0" tIns="0" rIns="0" bIns="0" rtlCol="0" anchor="ctr"/>
          <a:lstStyle/>
          <a:p>
            <a:pPr algn="ctr" fontAlgn="ctr"/>
            <a:r>
              <a:rPr lang="en-US" sz="1400" b="1" dirty="0" smtClean="0">
                <a:solidFill>
                  <a:prstClr val="white"/>
                </a:solidFill>
                <a:latin typeface="Huawei Sans" panose="020C0503030203020204" pitchFamily="34" charset="0"/>
              </a:rPr>
              <a:t>3</a:t>
            </a:r>
            <a:endParaRPr lang="en-US" altLang="zh-CN" sz="14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椭圆 67"/>
          <p:cNvSpPr>
            <a:spLocks noChangeAspect="1"/>
          </p:cNvSpPr>
          <p:nvPr/>
        </p:nvSpPr>
        <p:spPr>
          <a:xfrm>
            <a:off x="5043529" y="3767252"/>
            <a:ext cx="189332" cy="189332"/>
          </a:xfrm>
          <a:prstGeom prst="ellipse">
            <a:avLst/>
          </a:prstGeom>
          <a:solidFill>
            <a:schemeClr val="accent6">
              <a:lumMod val="75000"/>
            </a:scheme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2</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椭圆 68"/>
          <p:cNvSpPr>
            <a:spLocks noChangeAspect="1"/>
          </p:cNvSpPr>
          <p:nvPr/>
        </p:nvSpPr>
        <p:spPr>
          <a:xfrm>
            <a:off x="5043529" y="3995211"/>
            <a:ext cx="189332" cy="189332"/>
          </a:xfrm>
          <a:prstGeom prst="ellipse">
            <a:avLst/>
          </a:prstGeom>
          <a:solidFill>
            <a:srgbClr val="00B0F0"/>
          </a:solidFill>
          <a:ln w="19050" cap="flat" cmpd="sng" algn="ctr">
            <a:noFill/>
            <a:prstDash val="solid"/>
            <a:miter lim="800000"/>
          </a:ln>
          <a:effectLst/>
        </p:spPr>
        <p:txBody>
          <a:bodyPr wrap="none" lIns="0" tIns="0" rIns="0" bIns="0" rtlCol="0" anchor="ctr"/>
          <a:lstStyle/>
          <a:p>
            <a:pPr algn="ctr" fontAlgn="ctr"/>
            <a:r>
              <a:rPr lang="en-US" sz="1400" b="1" dirty="0" smtClean="0">
                <a:solidFill>
                  <a:prstClr val="white"/>
                </a:solidFill>
                <a:latin typeface="Huawei Sans" panose="020C0503030203020204" pitchFamily="34" charset="0"/>
              </a:rPr>
              <a:t>4</a:t>
            </a:r>
            <a:endParaRPr lang="en-US" altLang="zh-CN" sz="14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5" name="直接连接符 78"/>
          <p:cNvCxnSpPr>
            <a:cxnSpLocks noChangeShapeType="1"/>
            <a:endCxn id="52" idx="2"/>
          </p:cNvCxnSpPr>
          <p:nvPr/>
        </p:nvCxnSpPr>
        <p:spPr bwMode="auto">
          <a:xfrm flipV="1">
            <a:off x="1294001" y="1949451"/>
            <a:ext cx="2000875" cy="1737713"/>
          </a:xfrm>
          <a:prstGeom prst="line">
            <a:avLst/>
          </a:prstGeom>
          <a:ln w="19050">
            <a:solidFill>
              <a:srgbClr val="EC706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6" name="直接连接符 78"/>
          <p:cNvCxnSpPr>
            <a:cxnSpLocks noChangeShapeType="1"/>
          </p:cNvCxnSpPr>
          <p:nvPr/>
        </p:nvCxnSpPr>
        <p:spPr bwMode="auto">
          <a:xfrm flipH="1" flipV="1">
            <a:off x="3297578" y="1962832"/>
            <a:ext cx="2367070" cy="1724332"/>
          </a:xfrm>
          <a:prstGeom prst="line">
            <a:avLst/>
          </a:prstGeom>
          <a:ln w="19050">
            <a:solidFill>
              <a:srgbClr val="EC706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42" name="TextBox 55"/>
          <p:cNvSpPr txBox="1"/>
          <p:nvPr/>
        </p:nvSpPr>
        <p:spPr>
          <a:xfrm>
            <a:off x="6105525" y="3486827"/>
            <a:ext cx="5243594" cy="329321"/>
          </a:xfrm>
          <a:prstGeom prst="rect">
            <a:avLst/>
          </a:prstGeom>
          <a:noFill/>
        </p:spPr>
        <p:txBody>
          <a:bodyPr wrap="square" rtlCol="0">
            <a:spAutoFit/>
          </a:bodyPr>
          <a:lstStyle/>
          <a:p>
            <a:pPr marL="285750" indent="-285750" algn="just" defTabSz="914034" fontAlgn="ctr">
              <a:lnSpc>
                <a:spcPct val="140000"/>
              </a:lnSpc>
              <a:spcBef>
                <a:spcPts val="792"/>
              </a:spcBef>
              <a:buFont typeface="Arial" panose="020B0604020202020204" pitchFamily="34" charset="0"/>
              <a:buChar char="•"/>
            </a:pPr>
            <a:r>
              <a:rPr lang="en-US" sz="1100" dirty="0" smtClean="0">
                <a:latin typeface="Huawei Sans" panose="020C0503030203020204" pitchFamily="34" charset="0"/>
              </a:rPr>
              <a:t>Step 2: Search the tunnel table and </a:t>
            </a:r>
            <a:r>
              <a:rPr lang="en-US" sz="1100" dirty="0" err="1" smtClean="0">
                <a:latin typeface="Huawei Sans" panose="020C0503030203020204" pitchFamily="34" charset="0"/>
              </a:rPr>
              <a:t>recurse</a:t>
            </a:r>
            <a:r>
              <a:rPr lang="en-US" sz="1100" dirty="0" smtClean="0">
                <a:latin typeface="Huawei Sans" panose="020C0503030203020204" pitchFamily="34" charset="0"/>
              </a:rPr>
              <a:t> the route to a specific tunnel.</a:t>
            </a:r>
            <a:endParaRPr lang="en-US" altLang="zh-CN" sz="1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 name="TextBox 55"/>
          <p:cNvSpPr txBox="1"/>
          <p:nvPr/>
        </p:nvSpPr>
        <p:spPr>
          <a:xfrm>
            <a:off x="6105525" y="2282042"/>
            <a:ext cx="5604419" cy="329321"/>
          </a:xfrm>
          <a:prstGeom prst="rect">
            <a:avLst/>
          </a:prstGeom>
          <a:noFill/>
        </p:spPr>
        <p:txBody>
          <a:bodyPr wrap="none" rtlCol="0">
            <a:spAutoFit/>
          </a:bodyPr>
          <a:lstStyle/>
          <a:p>
            <a:pPr marL="285750" indent="-285750" algn="just" defTabSz="914034" fontAlgn="ctr">
              <a:lnSpc>
                <a:spcPct val="140000"/>
              </a:lnSpc>
              <a:spcBef>
                <a:spcPts val="792"/>
              </a:spcBef>
              <a:buFont typeface="Arial" panose="020B0604020202020204" pitchFamily="34" charset="0"/>
              <a:buChar char="•"/>
            </a:pPr>
            <a:r>
              <a:rPr lang="en-US" sz="1100" dirty="0" smtClean="0">
                <a:latin typeface="Huawei Sans" panose="020C0503030203020204" pitchFamily="34" charset="0"/>
              </a:rPr>
              <a:t>Step 1: Search the service routing table in the VPN to which the service belongs.</a:t>
            </a:r>
            <a:endParaRPr lang="en-US" altLang="zh-CN" sz="1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aphicFrame>
        <p:nvGraphicFramePr>
          <p:cNvPr id="44" name="Table 32"/>
          <p:cNvGraphicFramePr>
            <a:graphicFrameLocks noGrp="1"/>
          </p:cNvGraphicFramePr>
          <p:nvPr>
            <p:extLst>
              <p:ext uri="{D42A27DB-BD31-4B8C-83A1-F6EECF244321}">
                <p14:modId xmlns:p14="http://schemas.microsoft.com/office/powerpoint/2010/main" val="2248767287"/>
              </p:ext>
            </p:extLst>
          </p:nvPr>
        </p:nvGraphicFramePr>
        <p:xfrm>
          <a:off x="6501186" y="2763522"/>
          <a:ext cx="5130800" cy="579120"/>
        </p:xfrm>
        <a:graphic>
          <a:graphicData uri="http://schemas.openxmlformats.org/drawingml/2006/table">
            <a:tbl>
              <a:tblPr firstRow="1" bandRow="1">
                <a:tableStyleId>{5940675A-B579-460E-94D1-54222C63F5DA}</a:tableStyleId>
              </a:tblPr>
              <a:tblGrid>
                <a:gridCol w="2621127"/>
                <a:gridCol w="1264219"/>
                <a:gridCol w="1245454"/>
              </a:tblGrid>
              <a:tr h="0">
                <a:tc>
                  <a:txBody>
                    <a:bodyPr/>
                    <a:lstStyle/>
                    <a:p>
                      <a:pPr algn="ctr" fontAlgn="ctr"/>
                      <a:r>
                        <a:rPr lang="en-US" sz="1100" b="1" dirty="0" smtClean="0">
                          <a:solidFill>
                            <a:schemeClr val="tx1"/>
                          </a:solidFill>
                          <a:latin typeface="Huawei Sans" panose="020C0503030203020204" pitchFamily="34" charset="0"/>
                        </a:rPr>
                        <a:t>Destination Network Segment</a:t>
                      </a:r>
                      <a:endParaRPr lang="en-US" altLang="zh-CN" sz="11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121920" marR="121920" marT="60960" marB="6096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1" dirty="0" smtClean="0">
                          <a:solidFill>
                            <a:schemeClr val="tx1"/>
                          </a:solidFill>
                          <a:latin typeface="Huawei Sans" panose="020C0503030203020204" pitchFamily="34" charset="0"/>
                        </a:rPr>
                        <a:t>Next Hop</a:t>
                      </a:r>
                      <a:endParaRPr lang="en-US" altLang="zh-CN" sz="11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1" dirty="0" smtClean="0">
                          <a:solidFill>
                            <a:schemeClr val="tx1"/>
                          </a:solidFill>
                          <a:latin typeface="Huawei Sans" panose="020C0503030203020204" pitchFamily="34" charset="0"/>
                        </a:rPr>
                        <a:t>VPN</a:t>
                      </a:r>
                      <a:endParaRPr lang="en-US" altLang="zh-CN" sz="11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121920" marR="121920" marT="60960" marB="6096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0">
                <a:tc>
                  <a:txBody>
                    <a:bodyPr/>
                    <a:lstStyle/>
                    <a:p>
                      <a:pPr algn="ctr" fontAlgn="ctr"/>
                      <a:r>
                        <a:rPr lang="en-US" sz="1100" dirty="0" smtClean="0">
                          <a:solidFill>
                            <a:schemeClr val="tx1"/>
                          </a:solidFill>
                          <a:latin typeface="Huawei Sans" panose="020C0503030203020204" pitchFamily="34" charset="0"/>
                        </a:rPr>
                        <a:t>192.168.1.0/24</a:t>
                      </a:r>
                      <a:endParaRPr lang="en-US" altLang="zh-CN" sz="11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121920" marR="121920" marT="60960" marB="6096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100" dirty="0" smtClean="0">
                          <a:solidFill>
                            <a:schemeClr val="tx1"/>
                          </a:solidFill>
                          <a:latin typeface="Huawei Sans" panose="020C0503030203020204" pitchFamily="34" charset="0"/>
                        </a:rPr>
                        <a:t>Site1</a:t>
                      </a:r>
                      <a:endParaRPr lang="en-US" altLang="zh-CN" sz="11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100" dirty="0" smtClean="0">
                          <a:solidFill>
                            <a:schemeClr val="tx1"/>
                          </a:solidFill>
                          <a:latin typeface="Huawei Sans" panose="020C0503030203020204" pitchFamily="34" charset="0"/>
                        </a:rPr>
                        <a:t>VN1</a:t>
                      </a:r>
                      <a:endParaRPr lang="en-US" altLang="zh-CN" sz="11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121920" marR="121920" marT="60960" marB="6096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graphicFrame>
        <p:nvGraphicFramePr>
          <p:cNvPr id="45" name="Table 32"/>
          <p:cNvGraphicFramePr>
            <a:graphicFrameLocks noGrp="1"/>
          </p:cNvGraphicFramePr>
          <p:nvPr>
            <p:extLst>
              <p:ext uri="{D42A27DB-BD31-4B8C-83A1-F6EECF244321}">
                <p14:modId xmlns:p14="http://schemas.microsoft.com/office/powerpoint/2010/main" val="3612209988"/>
              </p:ext>
            </p:extLst>
          </p:nvPr>
        </p:nvGraphicFramePr>
        <p:xfrm>
          <a:off x="6501186" y="3958243"/>
          <a:ext cx="5130800" cy="913619"/>
        </p:xfrm>
        <a:graphic>
          <a:graphicData uri="http://schemas.openxmlformats.org/drawingml/2006/table">
            <a:tbl>
              <a:tblPr firstRow="1" bandRow="1">
                <a:tableStyleId>{5940675A-B579-460E-94D1-54222C63F5DA}</a:tableStyleId>
              </a:tblPr>
              <a:tblGrid>
                <a:gridCol w="840447"/>
                <a:gridCol w="923192"/>
                <a:gridCol w="870439"/>
                <a:gridCol w="1072661"/>
                <a:gridCol w="659423"/>
                <a:gridCol w="764638"/>
              </a:tblGrid>
              <a:tr h="334499">
                <a:tc>
                  <a:txBody>
                    <a:bodyPr/>
                    <a:lstStyle/>
                    <a:p>
                      <a:pPr algn="ctr" fontAlgn="ctr"/>
                      <a:r>
                        <a:rPr lang="en-US" sz="1100" b="1" dirty="0" smtClean="0">
                          <a:solidFill>
                            <a:schemeClr val="tx1"/>
                          </a:solidFill>
                          <a:latin typeface="Huawei Sans" panose="020C0503030203020204" pitchFamily="34" charset="0"/>
                        </a:rPr>
                        <a:t>Peer Site</a:t>
                      </a:r>
                      <a:endParaRPr lang="en-US" altLang="zh-CN" sz="11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121920" marR="121920" marT="60960" marB="6096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1" dirty="0" smtClean="0">
                          <a:solidFill>
                            <a:schemeClr val="tx1"/>
                          </a:solidFill>
                          <a:latin typeface="Huawei Sans" panose="020C0503030203020204" pitchFamily="34" charset="0"/>
                        </a:rPr>
                        <a:t>Local TNP</a:t>
                      </a:r>
                      <a:endParaRPr lang="en-US" altLang="zh-CN" sz="11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1" dirty="0" smtClean="0">
                          <a:solidFill>
                            <a:schemeClr val="tx1"/>
                          </a:solidFill>
                          <a:latin typeface="Huawei Sans" panose="020C0503030203020204" pitchFamily="34" charset="0"/>
                        </a:rPr>
                        <a:t>Peer TNP</a:t>
                      </a:r>
                      <a:endParaRPr lang="en-US" altLang="zh-CN" sz="11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1" dirty="0" smtClean="0">
                          <a:solidFill>
                            <a:schemeClr val="tx1"/>
                          </a:solidFill>
                          <a:latin typeface="Huawei Sans" panose="020C0503030203020204" pitchFamily="34" charset="0"/>
                        </a:rPr>
                        <a:t>Packet Loss</a:t>
                      </a:r>
                      <a:endParaRPr lang="en-US" altLang="zh-CN" sz="11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1" dirty="0" smtClean="0">
                          <a:solidFill>
                            <a:schemeClr val="tx1"/>
                          </a:solidFill>
                          <a:latin typeface="Huawei Sans" panose="020C0503030203020204" pitchFamily="34" charset="0"/>
                        </a:rPr>
                        <a:t>Jitter</a:t>
                      </a:r>
                      <a:endParaRPr lang="en-US" altLang="zh-CN" sz="11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1" dirty="0" smtClean="0">
                          <a:solidFill>
                            <a:schemeClr val="tx1"/>
                          </a:solidFill>
                          <a:latin typeface="Huawei Sans" panose="020C0503030203020204" pitchFamily="34" charset="0"/>
                        </a:rPr>
                        <a:t>Delay</a:t>
                      </a:r>
                      <a:endParaRPr lang="en-US" altLang="zh-CN" sz="11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121920" marR="121920" marT="60960" marB="6096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09062">
                <a:tc>
                  <a:txBody>
                    <a:bodyPr/>
                    <a:lstStyle/>
                    <a:p>
                      <a:pPr algn="ctr" fontAlgn="ctr"/>
                      <a:r>
                        <a:rPr lang="en-US" sz="1100" dirty="0" smtClean="0">
                          <a:solidFill>
                            <a:schemeClr val="tx1"/>
                          </a:solidFill>
                          <a:latin typeface="Huawei Sans" panose="020C0503030203020204" pitchFamily="34" charset="0"/>
                        </a:rPr>
                        <a:t>Site1</a:t>
                      </a:r>
                      <a:endParaRPr lang="en-US" altLang="zh-CN" sz="11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121920" marR="121920" marT="60960" marB="6096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100" dirty="0" smtClean="0">
                          <a:solidFill>
                            <a:schemeClr val="tx1"/>
                          </a:solidFill>
                          <a:latin typeface="Huawei Sans" panose="020C0503030203020204" pitchFamily="34" charset="0"/>
                        </a:rPr>
                        <a:t>TNP2</a:t>
                      </a:r>
                      <a:endParaRPr lang="en-US" altLang="zh-CN" sz="11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100" dirty="0" smtClean="0">
                          <a:solidFill>
                            <a:schemeClr val="tx1"/>
                          </a:solidFill>
                          <a:latin typeface="Huawei Sans" panose="020C0503030203020204" pitchFamily="34" charset="0"/>
                        </a:rPr>
                        <a:t>TNP1</a:t>
                      </a:r>
                      <a:endParaRPr lang="en-US" altLang="zh-CN" sz="11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100" dirty="0" smtClean="0">
                          <a:solidFill>
                            <a:schemeClr val="tx1"/>
                          </a:solidFill>
                          <a:latin typeface="Huawei Sans" panose="020C0503030203020204" pitchFamily="34" charset="0"/>
                        </a:rPr>
                        <a:t>100</a:t>
                      </a:r>
                      <a:endParaRPr lang="en-US" altLang="zh-CN" sz="11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100" dirty="0" smtClean="0">
                          <a:solidFill>
                            <a:schemeClr val="tx1"/>
                          </a:solidFill>
                          <a:latin typeface="Huawei Sans" panose="020C0503030203020204" pitchFamily="34" charset="0"/>
                        </a:rPr>
                        <a:t>11</a:t>
                      </a:r>
                      <a:endParaRPr lang="en-US" altLang="zh-CN" sz="11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100" dirty="0" smtClean="0">
                          <a:solidFill>
                            <a:schemeClr val="tx1"/>
                          </a:solidFill>
                          <a:latin typeface="Huawei Sans" panose="020C0503030203020204" pitchFamily="34" charset="0"/>
                        </a:rPr>
                        <a:t>100 </a:t>
                      </a:r>
                      <a:r>
                        <a:rPr lang="en-US" sz="1100" dirty="0" err="1" smtClean="0">
                          <a:solidFill>
                            <a:schemeClr val="tx1"/>
                          </a:solidFill>
                          <a:latin typeface="Huawei Sans" panose="020C0503030203020204" pitchFamily="34" charset="0"/>
                        </a:rPr>
                        <a:t>ms</a:t>
                      </a:r>
                      <a:endParaRPr lang="en-US" altLang="zh-CN" sz="11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121920" marR="121920" marT="60960" marB="6096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9062">
                <a:tc>
                  <a:txBody>
                    <a:bodyPr/>
                    <a:lstStyle/>
                    <a:p>
                      <a:pPr algn="ctr" fontAlgn="ctr"/>
                      <a:r>
                        <a:rPr lang="en-US" sz="1100" dirty="0" smtClean="0">
                          <a:solidFill>
                            <a:schemeClr val="tx1"/>
                          </a:solidFill>
                          <a:latin typeface="Huawei Sans" panose="020C0503030203020204" pitchFamily="34" charset="0"/>
                        </a:rPr>
                        <a:t>Site1</a:t>
                      </a:r>
                      <a:endParaRPr lang="en-US" altLang="zh-CN" sz="11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121920" marR="121920" marT="60960" marB="6096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100" dirty="0" smtClean="0">
                          <a:solidFill>
                            <a:schemeClr val="tx1"/>
                          </a:solidFill>
                          <a:latin typeface="Huawei Sans" panose="020C0503030203020204" pitchFamily="34" charset="0"/>
                        </a:rPr>
                        <a:t>TNP4</a:t>
                      </a:r>
                      <a:endParaRPr lang="en-US" altLang="zh-CN" sz="11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100" dirty="0" smtClean="0">
                          <a:solidFill>
                            <a:schemeClr val="tx1"/>
                          </a:solidFill>
                          <a:latin typeface="Huawei Sans" panose="020C0503030203020204" pitchFamily="34" charset="0"/>
                        </a:rPr>
                        <a:t>TNP3</a:t>
                      </a:r>
                      <a:endParaRPr lang="en-US" altLang="zh-CN" sz="11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100" dirty="0" smtClean="0">
                          <a:solidFill>
                            <a:schemeClr val="tx1"/>
                          </a:solidFill>
                          <a:latin typeface="Huawei Sans" panose="020C0503030203020204" pitchFamily="34" charset="0"/>
                        </a:rPr>
                        <a:t>10</a:t>
                      </a:r>
                      <a:endParaRPr lang="en-US" altLang="zh-CN" sz="11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100" dirty="0" smtClean="0">
                          <a:solidFill>
                            <a:schemeClr val="tx1"/>
                          </a:solidFill>
                          <a:latin typeface="Huawei Sans" panose="020C0503030203020204" pitchFamily="34" charset="0"/>
                        </a:rPr>
                        <a:t>22</a:t>
                      </a:r>
                      <a:endParaRPr lang="en-US" altLang="zh-CN" sz="11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100" dirty="0" smtClean="0">
                          <a:solidFill>
                            <a:schemeClr val="tx1"/>
                          </a:solidFill>
                          <a:latin typeface="Huawei Sans" panose="020C0503030203020204" pitchFamily="34" charset="0"/>
                        </a:rPr>
                        <a:t>10 </a:t>
                      </a:r>
                      <a:r>
                        <a:rPr lang="en-US" sz="1100" dirty="0" err="1" smtClean="0">
                          <a:solidFill>
                            <a:schemeClr val="tx1"/>
                          </a:solidFill>
                          <a:latin typeface="Huawei Sans" panose="020C0503030203020204" pitchFamily="34" charset="0"/>
                        </a:rPr>
                        <a:t>ms</a:t>
                      </a:r>
                      <a:endParaRPr lang="en-US" altLang="zh-CN" sz="11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121920" marR="121920" marT="60960" marB="6096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46" name="TextBox 55"/>
          <p:cNvSpPr txBox="1"/>
          <p:nvPr/>
        </p:nvSpPr>
        <p:spPr>
          <a:xfrm>
            <a:off x="6105524" y="5009442"/>
            <a:ext cx="5604419" cy="1040285"/>
          </a:xfrm>
          <a:prstGeom prst="rect">
            <a:avLst/>
          </a:prstGeom>
          <a:noFill/>
        </p:spPr>
        <p:txBody>
          <a:bodyPr wrap="square" rtlCol="0">
            <a:spAutoFit/>
          </a:bodyPr>
          <a:lstStyle/>
          <a:p>
            <a:pPr marL="285750" indent="-285750" defTabSz="914034" fontAlgn="ctr">
              <a:lnSpc>
                <a:spcPct val="140000"/>
              </a:lnSpc>
              <a:spcBef>
                <a:spcPts val="792"/>
              </a:spcBef>
              <a:buFont typeface="Arial" panose="020B0604020202020204" pitchFamily="34" charset="0"/>
              <a:buChar char="•"/>
            </a:pPr>
            <a:r>
              <a:rPr lang="en-US" sz="1100" dirty="0" smtClean="0">
                <a:latin typeface="Huawei Sans" panose="020C0503030203020204" pitchFamily="34" charset="0"/>
              </a:rPr>
              <a:t>Step 3: Based on the intelligent traffic steering policy delivered by </a:t>
            </a:r>
            <a:r>
              <a:rPr lang="en-US" sz="1100" dirty="0" err="1" smtClean="0">
                <a:latin typeface="Huawei Sans" panose="020C0503030203020204" pitchFamily="34" charset="0"/>
              </a:rPr>
              <a:t>iMaster</a:t>
            </a:r>
            <a:r>
              <a:rPr lang="en-US" sz="1100" dirty="0" smtClean="0">
                <a:latin typeface="Huawei Sans" panose="020C0503030203020204" pitchFamily="34" charset="0"/>
              </a:rPr>
              <a:t> NCE-Campus, a GRE over IPsec tunnel is selected to forward packets. If the packets need to be encrypted using IPsec, these packets are encapsulated based on the IPsec SA information reflected by the RR.</a:t>
            </a:r>
            <a:endParaRPr lang="en-US" sz="1100" dirty="0">
              <a:latin typeface="Huawei Sans" panose="020C0503030203020204" pitchFamily="34" charset="0"/>
            </a:endParaRPr>
          </a:p>
        </p:txBody>
      </p:sp>
      <p:cxnSp>
        <p:nvCxnSpPr>
          <p:cNvPr id="4" name="直接连接符 3"/>
          <p:cNvCxnSpPr/>
          <p:nvPr/>
        </p:nvCxnSpPr>
        <p:spPr>
          <a:xfrm>
            <a:off x="1416685" y="4541467"/>
            <a:ext cx="0" cy="32399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Freeform 159"/>
          <p:cNvSpPr/>
          <p:nvPr/>
        </p:nvSpPr>
        <p:spPr>
          <a:xfrm flipH="1">
            <a:off x="742173" y="4745520"/>
            <a:ext cx="1286610" cy="67254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9" name="直接连接符 48"/>
          <p:cNvCxnSpPr/>
          <p:nvPr/>
        </p:nvCxnSpPr>
        <p:spPr>
          <a:xfrm>
            <a:off x="5468721" y="4541467"/>
            <a:ext cx="0" cy="32399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Freeform 159"/>
          <p:cNvSpPr/>
          <p:nvPr/>
        </p:nvSpPr>
        <p:spPr>
          <a:xfrm flipH="1">
            <a:off x="4794209" y="4745520"/>
            <a:ext cx="1286610" cy="67254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矩形 60"/>
          <p:cNvSpPr/>
          <p:nvPr/>
        </p:nvSpPr>
        <p:spPr>
          <a:xfrm>
            <a:off x="803925" y="5025333"/>
            <a:ext cx="1215397" cy="276999"/>
          </a:xfrm>
          <a:prstGeom prst="rect">
            <a:avLst/>
          </a:prstGeom>
        </p:spPr>
        <p:txBody>
          <a:bodyPr wrap="none">
            <a:spAutoFit/>
          </a:bodyPr>
          <a:lstStyle/>
          <a:p>
            <a:pPr fontAlgn="ctr"/>
            <a:r>
              <a:rPr lang="en-US" sz="1200" dirty="0" smtClean="0">
                <a:latin typeface="Huawei Sans" panose="020C0503030203020204" pitchFamily="34" charset="0"/>
              </a:rPr>
              <a:t>192.168.1.0/24</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2" name="矩形 61"/>
          <p:cNvSpPr/>
          <p:nvPr/>
        </p:nvSpPr>
        <p:spPr>
          <a:xfrm>
            <a:off x="4865422" y="5025333"/>
            <a:ext cx="1215397" cy="276999"/>
          </a:xfrm>
          <a:prstGeom prst="rect">
            <a:avLst/>
          </a:prstGeom>
        </p:spPr>
        <p:txBody>
          <a:bodyPr wrap="none">
            <a:spAutoFit/>
          </a:bodyPr>
          <a:lstStyle/>
          <a:p>
            <a:pPr fontAlgn="ctr"/>
            <a:r>
              <a:rPr lang="en-US" sz="1200" dirty="0" smtClean="0">
                <a:latin typeface="Huawei Sans" panose="020C0503030203020204" pitchFamily="34" charset="0"/>
              </a:rPr>
              <a:t>192.168.2.0/24</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文本框 62"/>
          <p:cNvSpPr txBox="1"/>
          <p:nvPr/>
        </p:nvSpPr>
        <p:spPr>
          <a:xfrm>
            <a:off x="819635" y="5531949"/>
            <a:ext cx="1241895" cy="338554"/>
          </a:xfrm>
          <a:prstGeom prst="rect">
            <a:avLst/>
          </a:prstGeom>
          <a:noFill/>
        </p:spPr>
        <p:txBody>
          <a:bodyPr wrap="square" rtlCol="0">
            <a:spAutoFit/>
          </a:bodyPr>
          <a:lstStyle/>
          <a:p>
            <a:pPr algn="ctr" fontAlgn="ctr"/>
            <a:r>
              <a:rPr lang="en-US" sz="1600" dirty="0" smtClean="0">
                <a:latin typeface="Huawei Sans" panose="020C0503030203020204" pitchFamily="34" charset="0"/>
              </a:rPr>
              <a:t>Site1</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4" name="文本框 63"/>
          <p:cNvSpPr txBox="1"/>
          <p:nvPr/>
        </p:nvSpPr>
        <p:spPr>
          <a:xfrm>
            <a:off x="4838924" y="5531949"/>
            <a:ext cx="1241895" cy="338554"/>
          </a:xfrm>
          <a:prstGeom prst="rect">
            <a:avLst/>
          </a:prstGeom>
          <a:noFill/>
        </p:spPr>
        <p:txBody>
          <a:bodyPr wrap="square" rtlCol="0">
            <a:spAutoFit/>
          </a:bodyPr>
          <a:lstStyle/>
          <a:p>
            <a:pPr algn="ctr" fontAlgn="ctr"/>
            <a:r>
              <a:rPr lang="en-US" sz="1600" dirty="0" smtClean="0">
                <a:latin typeface="Huawei Sans" panose="020C0503030203020204" pitchFamily="34" charset="0"/>
              </a:rPr>
              <a:t>Site2</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70" name="直接箭头连接符 69"/>
          <p:cNvCxnSpPr/>
          <p:nvPr/>
        </p:nvCxnSpPr>
        <p:spPr>
          <a:xfrm>
            <a:off x="4319096" y="2374547"/>
            <a:ext cx="485450" cy="365292"/>
          </a:xfrm>
          <a:prstGeom prst="straightConnector1">
            <a:avLst/>
          </a:prstGeom>
          <a:ln w="38100" cap="rnd">
            <a:solidFill>
              <a:srgbClr val="EC706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72" name="直接箭头连接符 71"/>
          <p:cNvCxnSpPr/>
          <p:nvPr/>
        </p:nvCxnSpPr>
        <p:spPr>
          <a:xfrm>
            <a:off x="4776417" y="2313603"/>
            <a:ext cx="485450" cy="365292"/>
          </a:xfrm>
          <a:prstGeom prst="straightConnector1">
            <a:avLst/>
          </a:prstGeom>
          <a:ln w="38100" cap="rnd">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73" name="直接箭头连接符 72"/>
          <p:cNvCxnSpPr/>
          <p:nvPr/>
        </p:nvCxnSpPr>
        <p:spPr>
          <a:xfrm flipV="1">
            <a:off x="1457664" y="2262565"/>
            <a:ext cx="463950" cy="378188"/>
          </a:xfrm>
          <a:prstGeom prst="straightConnector1">
            <a:avLst/>
          </a:prstGeom>
          <a:ln w="38100" cap="rnd">
            <a:solidFill>
              <a:srgbClr val="EC706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74" name="直接箭头连接符 73"/>
          <p:cNvCxnSpPr/>
          <p:nvPr/>
        </p:nvCxnSpPr>
        <p:spPr>
          <a:xfrm rot="21309412" flipV="1">
            <a:off x="1916659" y="2377291"/>
            <a:ext cx="510899" cy="378188"/>
          </a:xfrm>
          <a:prstGeom prst="straightConnector1">
            <a:avLst/>
          </a:prstGeom>
          <a:ln w="38100" cap="rnd">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75" name="矩形 74"/>
          <p:cNvSpPr/>
          <p:nvPr/>
        </p:nvSpPr>
        <p:spPr>
          <a:xfrm rot="19126559">
            <a:off x="926161" y="2950970"/>
            <a:ext cx="1309974" cy="230832"/>
          </a:xfrm>
          <a:prstGeom prst="rect">
            <a:avLst/>
          </a:prstGeom>
          <a:solidFill>
            <a:srgbClr val="EC7061"/>
          </a:solidFill>
          <a:ln>
            <a:noFill/>
          </a:ln>
        </p:spPr>
        <p:txBody>
          <a:bodyPr wrap="none">
            <a:spAutoFit/>
          </a:bodyPr>
          <a:lstStyle/>
          <a:p>
            <a:pPr fontAlgn="ctr"/>
            <a:r>
              <a:rPr lang="en-US" sz="900" b="1" dirty="0" smtClean="0">
                <a:solidFill>
                  <a:schemeClr val="bg1"/>
                </a:solidFill>
                <a:latin typeface="Huawei Sans" panose="020C0503030203020204" pitchFamily="34" charset="0"/>
              </a:rPr>
              <a:t>192.168.1.0/24 Site1</a:t>
            </a:r>
            <a:endParaRPr lang="en-US" sz="900" b="1" dirty="0">
              <a:solidFill>
                <a:schemeClr val="bg1"/>
              </a:solidFill>
              <a:latin typeface="Huawei Sans" panose="020C0503030203020204" pitchFamily="34" charset="0"/>
            </a:endParaRPr>
          </a:p>
        </p:txBody>
      </p:sp>
      <p:sp>
        <p:nvSpPr>
          <p:cNvPr id="76" name="矩形 75"/>
          <p:cNvSpPr/>
          <p:nvPr/>
        </p:nvSpPr>
        <p:spPr>
          <a:xfrm rot="19304824">
            <a:off x="1620462" y="1859463"/>
            <a:ext cx="1309974" cy="230832"/>
          </a:xfrm>
          <a:prstGeom prst="rect">
            <a:avLst/>
          </a:prstGeom>
          <a:solidFill>
            <a:srgbClr val="EC7061"/>
          </a:solidFill>
          <a:ln>
            <a:noFill/>
          </a:ln>
        </p:spPr>
        <p:txBody>
          <a:bodyPr wrap="none">
            <a:spAutoFit/>
          </a:bodyPr>
          <a:lstStyle/>
          <a:p>
            <a:pPr fontAlgn="ctr"/>
            <a:r>
              <a:rPr lang="en-US" sz="900" b="1" dirty="0" smtClean="0">
                <a:solidFill>
                  <a:schemeClr val="bg1"/>
                </a:solidFill>
                <a:latin typeface="Huawei Sans" panose="020C0503030203020204" pitchFamily="34" charset="0"/>
              </a:rPr>
              <a:t>192.168.2.0/24 Site2</a:t>
            </a:r>
            <a:endParaRPr lang="en-US" sz="900" b="1" dirty="0">
              <a:solidFill>
                <a:schemeClr val="bg1"/>
              </a:solidFill>
              <a:latin typeface="Huawei Sans" panose="020C0503030203020204" pitchFamily="34" charset="0"/>
            </a:endParaRPr>
          </a:p>
        </p:txBody>
      </p:sp>
      <p:sp>
        <p:nvSpPr>
          <p:cNvPr id="77" name="矩形 76"/>
          <p:cNvSpPr/>
          <p:nvPr/>
        </p:nvSpPr>
        <p:spPr>
          <a:xfrm rot="2219233">
            <a:off x="3692332" y="1854632"/>
            <a:ext cx="1309974" cy="230832"/>
          </a:xfrm>
          <a:prstGeom prst="rect">
            <a:avLst/>
          </a:prstGeom>
          <a:solidFill>
            <a:srgbClr val="EC7061"/>
          </a:solidFill>
          <a:ln>
            <a:noFill/>
          </a:ln>
        </p:spPr>
        <p:txBody>
          <a:bodyPr wrap="none">
            <a:spAutoFit/>
          </a:bodyPr>
          <a:lstStyle/>
          <a:p>
            <a:pPr fontAlgn="ctr"/>
            <a:r>
              <a:rPr lang="en-US" sz="900" b="1" dirty="0" smtClean="0">
                <a:solidFill>
                  <a:schemeClr val="bg1"/>
                </a:solidFill>
                <a:latin typeface="Huawei Sans" panose="020C0503030203020204" pitchFamily="34" charset="0"/>
              </a:rPr>
              <a:t>192.168.1.0/24 Site1</a:t>
            </a:r>
            <a:endParaRPr lang="en-US" sz="900" b="1" dirty="0">
              <a:solidFill>
                <a:schemeClr val="bg1"/>
              </a:solidFill>
              <a:latin typeface="Huawei Sans" panose="020C0503030203020204" pitchFamily="34" charset="0"/>
            </a:endParaRPr>
          </a:p>
        </p:txBody>
      </p:sp>
      <p:sp>
        <p:nvSpPr>
          <p:cNvPr id="79" name="矩形 78"/>
          <p:cNvSpPr/>
          <p:nvPr/>
        </p:nvSpPr>
        <p:spPr>
          <a:xfrm rot="2219233">
            <a:off x="4505873" y="2885155"/>
            <a:ext cx="1309974" cy="230832"/>
          </a:xfrm>
          <a:prstGeom prst="rect">
            <a:avLst/>
          </a:prstGeom>
          <a:solidFill>
            <a:srgbClr val="EC7061"/>
          </a:solidFill>
          <a:ln>
            <a:noFill/>
          </a:ln>
        </p:spPr>
        <p:txBody>
          <a:bodyPr wrap="none">
            <a:spAutoFit/>
          </a:bodyPr>
          <a:lstStyle/>
          <a:p>
            <a:pPr fontAlgn="ctr"/>
            <a:r>
              <a:rPr lang="en-US" sz="900" b="1" dirty="0" smtClean="0">
                <a:solidFill>
                  <a:schemeClr val="bg1"/>
                </a:solidFill>
                <a:latin typeface="Huawei Sans" panose="020C0503030203020204" pitchFamily="34" charset="0"/>
              </a:rPr>
              <a:t>192.168.2.0/24 Site2</a:t>
            </a:r>
            <a:endParaRPr lang="en-US" sz="900" b="1" dirty="0">
              <a:solidFill>
                <a:schemeClr val="bg1"/>
              </a:solidFill>
              <a:latin typeface="Huawei Sans" panose="020C0503030203020204" pitchFamily="34" charset="0"/>
            </a:endParaRPr>
          </a:p>
        </p:txBody>
      </p:sp>
      <p:sp>
        <p:nvSpPr>
          <p:cNvPr id="71" name="燕尾形 25"/>
          <p:cNvSpPr/>
          <p:nvPr/>
        </p:nvSpPr>
        <p:spPr bwMode="auto">
          <a:xfrm>
            <a:off x="9921940" y="62784"/>
            <a:ext cx="1538223"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a:solidFill>
                  <a:srgbClr val="FFFFFF"/>
                </a:solidFill>
                <a:latin typeface="Huawei Sans" panose="020C0503030203020204" pitchFamily="34" charset="0"/>
                <a:ea typeface="方正兰亭黑简体" panose="02000000000000000000" pitchFamily="2" charset="-122"/>
              </a:rPr>
              <a:t>Typical SD-WAN Applications</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燕尾形 25"/>
          <p:cNvSpPr/>
          <p:nvPr/>
        </p:nvSpPr>
        <p:spPr bwMode="auto">
          <a:xfrm>
            <a:off x="8459917" y="62784"/>
            <a:ext cx="1538223" cy="288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SD-WAN Overview</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235906413"/>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Group 165"/>
          <p:cNvGrpSpPr/>
          <p:nvPr/>
        </p:nvGrpSpPr>
        <p:grpSpPr>
          <a:xfrm rot="10800000">
            <a:off x="2538596" y="2644707"/>
            <a:ext cx="1332304" cy="943006"/>
            <a:chOff x="-1233037" y="914446"/>
            <a:chExt cx="1573823" cy="778776"/>
          </a:xfrm>
        </p:grpSpPr>
        <p:cxnSp>
          <p:nvCxnSpPr>
            <p:cNvPr id="57" name="Straight Connector 166"/>
            <p:cNvCxnSpPr/>
            <p:nvPr/>
          </p:nvCxnSpPr>
          <p:spPr>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167"/>
            <p:cNvCxnSpPr/>
            <p:nvPr/>
          </p:nvCxnSpPr>
          <p:spPr>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1708630" y="3701256"/>
            <a:ext cx="3016326" cy="935762"/>
            <a:chOff x="7444682" y="2170009"/>
            <a:chExt cx="1899532" cy="1185924"/>
          </a:xfrm>
        </p:grpSpPr>
        <p:cxnSp>
          <p:nvCxnSpPr>
            <p:cNvPr id="40" name="Straight Connector 166"/>
            <p:cNvCxnSpPr/>
            <p:nvPr/>
          </p:nvCxnSpPr>
          <p:spPr>
            <a:xfrm flipH="1" flipV="1">
              <a:off x="8837521" y="2379243"/>
              <a:ext cx="506693" cy="97669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166"/>
            <p:cNvCxnSpPr/>
            <p:nvPr/>
          </p:nvCxnSpPr>
          <p:spPr>
            <a:xfrm flipV="1">
              <a:off x="7444682" y="2379244"/>
              <a:ext cx="506694" cy="9766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166"/>
            <p:cNvCxnSpPr>
              <a:stCxn id="31" idx="0"/>
            </p:cNvCxnSpPr>
            <p:nvPr/>
          </p:nvCxnSpPr>
          <p:spPr>
            <a:xfrm flipH="1" flipV="1">
              <a:off x="7773089" y="2170009"/>
              <a:ext cx="1393502" cy="97066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166"/>
            <p:cNvCxnSpPr/>
            <p:nvPr/>
          </p:nvCxnSpPr>
          <p:spPr>
            <a:xfrm flipV="1">
              <a:off x="7444682" y="2379244"/>
              <a:ext cx="1391817" cy="9766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 name="标题 2"/>
          <p:cNvSpPr>
            <a:spLocks noGrp="1"/>
          </p:cNvSpPr>
          <p:nvPr>
            <p:ph type="title"/>
          </p:nvPr>
        </p:nvSpPr>
        <p:spPr/>
        <p:txBody>
          <a:bodyPr/>
          <a:lstStyle/>
          <a:p>
            <a:r>
              <a:rPr lang="en-US" smtClean="0"/>
              <a:t>Typical Case Analysis: Requirements</a:t>
            </a:r>
            <a:endParaRPr lang="en-US" dirty="0"/>
          </a:p>
        </p:txBody>
      </p:sp>
      <p:sp>
        <p:nvSpPr>
          <p:cNvPr id="8" name="圆角矩形 7"/>
          <p:cNvSpPr/>
          <p:nvPr/>
        </p:nvSpPr>
        <p:spPr>
          <a:xfrm>
            <a:off x="455612" y="4829695"/>
            <a:ext cx="2691096" cy="1368000"/>
          </a:xfrm>
          <a:prstGeom prst="roundRect">
            <a:avLst>
              <a:gd name="adj" fmla="val 5930"/>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9" name="圆角矩形 8"/>
          <p:cNvSpPr/>
          <p:nvPr/>
        </p:nvSpPr>
        <p:spPr>
          <a:xfrm>
            <a:off x="3262792" y="4829695"/>
            <a:ext cx="2556982" cy="1368000"/>
          </a:xfrm>
          <a:prstGeom prst="roundRect">
            <a:avLst>
              <a:gd name="adj" fmla="val 5930"/>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10" name="图片 11" descr="开放网络-蓝.png"/>
          <p:cNvPicPr>
            <a:picLocks noChangeAspect="1"/>
          </p:cNvPicPr>
          <p:nvPr/>
        </p:nvPicPr>
        <p:blipFill>
          <a:blip r:embed="rId3" cstate="print"/>
          <a:stretch>
            <a:fillRect/>
          </a:stretch>
        </p:blipFill>
        <p:spPr>
          <a:xfrm>
            <a:off x="1462872" y="5319108"/>
            <a:ext cx="443344" cy="341279"/>
          </a:xfrm>
          <a:prstGeom prst="rect">
            <a:avLst/>
          </a:prstGeom>
        </p:spPr>
      </p:pic>
      <p:sp>
        <p:nvSpPr>
          <p:cNvPr id="11" name="文本框 10"/>
          <p:cNvSpPr txBox="1"/>
          <p:nvPr/>
        </p:nvSpPr>
        <p:spPr>
          <a:xfrm>
            <a:off x="1195468" y="5728121"/>
            <a:ext cx="978153"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Employee</a:t>
            </a:r>
            <a:endParaRPr lang="en-US" altLang="zh-CN" sz="1400" dirty="0" smtClean="0">
              <a:latin typeface="Huawei Sans" panose="020C0503030203020204" pitchFamily="34" charset="0"/>
            </a:endParaRPr>
          </a:p>
        </p:txBody>
      </p:sp>
      <p:pic>
        <p:nvPicPr>
          <p:cNvPr id="12" name="图片 11" descr="开放网络-蓝.png"/>
          <p:cNvPicPr>
            <a:picLocks noChangeAspect="1"/>
          </p:cNvPicPr>
          <p:nvPr/>
        </p:nvPicPr>
        <p:blipFill>
          <a:blip r:embed="rId3" cstate="print"/>
          <a:stretch>
            <a:fillRect/>
          </a:stretch>
        </p:blipFill>
        <p:spPr>
          <a:xfrm>
            <a:off x="4503284" y="5319108"/>
            <a:ext cx="443344" cy="341279"/>
          </a:xfrm>
          <a:prstGeom prst="rect">
            <a:avLst/>
          </a:prstGeom>
        </p:spPr>
      </p:pic>
      <p:sp>
        <p:nvSpPr>
          <p:cNvPr id="13" name="文本框 12"/>
          <p:cNvSpPr txBox="1"/>
          <p:nvPr/>
        </p:nvSpPr>
        <p:spPr>
          <a:xfrm>
            <a:off x="4235880" y="5728121"/>
            <a:ext cx="978153"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Employee</a:t>
            </a:r>
            <a:endParaRPr lang="en-US" altLang="zh-CN" sz="1400" dirty="0" smtClean="0">
              <a:latin typeface="Huawei Sans" panose="020C0503030203020204" pitchFamily="34" charset="0"/>
            </a:endParaRPr>
          </a:p>
        </p:txBody>
      </p:sp>
      <p:sp>
        <p:nvSpPr>
          <p:cNvPr id="14" name="圆角矩形 13"/>
          <p:cNvSpPr/>
          <p:nvPr/>
        </p:nvSpPr>
        <p:spPr>
          <a:xfrm>
            <a:off x="1157530" y="1086670"/>
            <a:ext cx="4094441" cy="1368000"/>
          </a:xfrm>
          <a:prstGeom prst="roundRect">
            <a:avLst>
              <a:gd name="adj" fmla="val 5930"/>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15" name="图片 11" descr="开放网络-蓝.png"/>
          <p:cNvPicPr>
            <a:picLocks noChangeAspect="1"/>
          </p:cNvPicPr>
          <p:nvPr/>
        </p:nvPicPr>
        <p:blipFill>
          <a:blip r:embed="rId3" cstate="print"/>
          <a:stretch>
            <a:fillRect/>
          </a:stretch>
        </p:blipFill>
        <p:spPr>
          <a:xfrm>
            <a:off x="2984947" y="1224222"/>
            <a:ext cx="443344" cy="341279"/>
          </a:xfrm>
          <a:prstGeom prst="rect">
            <a:avLst/>
          </a:prstGeom>
        </p:spPr>
      </p:pic>
      <p:sp>
        <p:nvSpPr>
          <p:cNvPr id="16" name="文本框 15"/>
          <p:cNvSpPr txBox="1"/>
          <p:nvPr/>
        </p:nvSpPr>
        <p:spPr>
          <a:xfrm>
            <a:off x="2717543" y="1633235"/>
            <a:ext cx="978153"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Employee</a:t>
            </a:r>
            <a:endParaRPr lang="en-US" altLang="zh-CN" sz="1400" dirty="0" smtClean="0">
              <a:latin typeface="Huawei Sans" panose="020C0503030203020204" pitchFamily="34" charset="0"/>
            </a:endParaRPr>
          </a:p>
        </p:txBody>
      </p:sp>
      <p:sp>
        <p:nvSpPr>
          <p:cNvPr id="17" name="文本框 16"/>
          <p:cNvSpPr txBox="1"/>
          <p:nvPr/>
        </p:nvSpPr>
        <p:spPr>
          <a:xfrm>
            <a:off x="1204221" y="2073903"/>
            <a:ext cx="951965" cy="307777"/>
          </a:xfrm>
          <a:prstGeom prst="rect">
            <a:avLst/>
          </a:prstGeom>
          <a:noFill/>
        </p:spPr>
        <p:txBody>
          <a:bodyPr wrap="square" rtlCol="0">
            <a:spAutoFit/>
          </a:bodyPr>
          <a:lstStyle/>
          <a:p>
            <a:pPr algn="ctr" fontAlgn="ctr"/>
            <a:r>
              <a:rPr lang="en-US" sz="1400" dirty="0" smtClean="0">
                <a:solidFill>
                  <a:schemeClr val="bg1">
                    <a:lumMod val="50000"/>
                  </a:schemeClr>
                </a:solidFill>
                <a:latin typeface="Huawei Sans" panose="020C0503030203020204" pitchFamily="34" charset="0"/>
              </a:rPr>
              <a:t>HQ/DC</a:t>
            </a:r>
            <a:endParaRPr lang="en-US" altLang="zh-CN" sz="1400" dirty="0">
              <a:solidFill>
                <a:schemeClr val="bg1">
                  <a:lumMod val="50000"/>
                </a:schemeClr>
              </a:solidFill>
              <a:latin typeface="Huawei Sans" panose="020C0503030203020204" pitchFamily="34" charset="0"/>
              <a:cs typeface="+mn-ea"/>
              <a:sym typeface="+mn-lt"/>
            </a:endParaRPr>
          </a:p>
        </p:txBody>
      </p:sp>
      <p:sp>
        <p:nvSpPr>
          <p:cNvPr id="18" name="文本框 17"/>
          <p:cNvSpPr txBox="1"/>
          <p:nvPr/>
        </p:nvSpPr>
        <p:spPr>
          <a:xfrm>
            <a:off x="455612" y="4928569"/>
            <a:ext cx="946460" cy="307777"/>
          </a:xfrm>
          <a:prstGeom prst="rect">
            <a:avLst/>
          </a:prstGeom>
          <a:noFill/>
        </p:spPr>
        <p:txBody>
          <a:bodyPr wrap="square" rtlCol="0">
            <a:spAutoFit/>
          </a:bodyPr>
          <a:lstStyle/>
          <a:p>
            <a:pPr algn="ctr" fontAlgn="ctr"/>
            <a:r>
              <a:rPr lang="en-US" sz="1400" dirty="0" smtClean="0">
                <a:solidFill>
                  <a:schemeClr val="bg1">
                    <a:lumMod val="50000"/>
                  </a:schemeClr>
                </a:solidFill>
                <a:latin typeface="Huawei Sans" panose="020C0503030203020204" pitchFamily="34" charset="0"/>
              </a:rPr>
              <a:t>Branch 1</a:t>
            </a:r>
            <a:endParaRPr lang="en-US" altLang="zh-CN" sz="1400" dirty="0">
              <a:solidFill>
                <a:schemeClr val="bg1">
                  <a:lumMod val="50000"/>
                </a:schemeClr>
              </a:solidFill>
              <a:latin typeface="Huawei Sans" panose="020C0503030203020204" pitchFamily="34" charset="0"/>
              <a:cs typeface="+mn-ea"/>
              <a:sym typeface="+mn-lt"/>
            </a:endParaRPr>
          </a:p>
        </p:txBody>
      </p:sp>
      <p:sp>
        <p:nvSpPr>
          <p:cNvPr id="19" name="文本框 18"/>
          <p:cNvSpPr txBox="1"/>
          <p:nvPr/>
        </p:nvSpPr>
        <p:spPr>
          <a:xfrm>
            <a:off x="3263450" y="4915660"/>
            <a:ext cx="946460" cy="307777"/>
          </a:xfrm>
          <a:prstGeom prst="rect">
            <a:avLst/>
          </a:prstGeom>
          <a:noFill/>
        </p:spPr>
        <p:txBody>
          <a:bodyPr wrap="square" rtlCol="0">
            <a:spAutoFit/>
          </a:bodyPr>
          <a:lstStyle/>
          <a:p>
            <a:pPr algn="ctr" fontAlgn="ctr"/>
            <a:r>
              <a:rPr lang="en-US" sz="1400" dirty="0" smtClean="0">
                <a:solidFill>
                  <a:schemeClr val="bg1">
                    <a:lumMod val="50000"/>
                  </a:schemeClr>
                </a:solidFill>
                <a:latin typeface="Huawei Sans" panose="020C0503030203020204" pitchFamily="34" charset="0"/>
              </a:rPr>
              <a:t>Branch 2</a:t>
            </a:r>
            <a:endParaRPr lang="en-US" altLang="zh-CN" sz="1400" dirty="0">
              <a:solidFill>
                <a:schemeClr val="bg1">
                  <a:lumMod val="50000"/>
                </a:schemeClr>
              </a:solidFill>
              <a:latin typeface="Huawei Sans" panose="020C0503030203020204" pitchFamily="34" charset="0"/>
              <a:cs typeface="+mn-ea"/>
              <a:sym typeface="+mn-lt"/>
            </a:endParaRPr>
          </a:p>
        </p:txBody>
      </p:sp>
      <p:pic>
        <p:nvPicPr>
          <p:cNvPr id="20" name="Picture 12" descr="E:\2016.01\1.12 扁平化图标\蓝色\AR-蓝色最新-40.png"/>
          <p:cNvPicPr>
            <a:picLocks noChangeArrowheads="1"/>
          </p:cNvPicPr>
          <p:nvPr/>
        </p:nvPicPr>
        <p:blipFill>
          <a:blip r:embed="rId4" cstate="print"/>
          <a:srcRect/>
          <a:stretch>
            <a:fillRect/>
          </a:stretch>
        </p:blipFill>
        <p:spPr bwMode="auto">
          <a:xfrm>
            <a:off x="1414544" y="4639658"/>
            <a:ext cx="540000" cy="442800"/>
          </a:xfrm>
          <a:prstGeom prst="rect">
            <a:avLst/>
          </a:prstGeom>
          <a:noFill/>
        </p:spPr>
      </p:pic>
      <p:pic>
        <p:nvPicPr>
          <p:cNvPr id="23" name="图片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77733" y="1817943"/>
            <a:ext cx="786452" cy="447063"/>
          </a:xfrm>
          <a:prstGeom prst="rect">
            <a:avLst/>
          </a:prstGeom>
        </p:spPr>
      </p:pic>
      <p:grpSp>
        <p:nvGrpSpPr>
          <p:cNvPr id="24" name="Group 6"/>
          <p:cNvGrpSpPr/>
          <p:nvPr/>
        </p:nvGrpSpPr>
        <p:grpSpPr>
          <a:xfrm>
            <a:off x="1853217" y="3413994"/>
            <a:ext cx="998434" cy="566030"/>
            <a:chOff x="7712470" y="3896336"/>
            <a:chExt cx="1328916" cy="753386"/>
          </a:xfrm>
        </p:grpSpPr>
        <p:sp>
          <p:nvSpPr>
            <p:cNvPr id="25" name="Freeform 200"/>
            <p:cNvSpPr/>
            <p:nvPr/>
          </p:nvSpPr>
          <p:spPr>
            <a:xfrm>
              <a:off x="7712470" y="3896336"/>
              <a:ext cx="1328916" cy="753386"/>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2000" dirty="0">
                <a:latin typeface="Huawei Sans" panose="020C0503030203020204" pitchFamily="34" charset="0"/>
              </a:endParaRPr>
            </a:p>
          </p:txBody>
        </p:sp>
        <p:sp>
          <p:nvSpPr>
            <p:cNvPr id="26" name="TextBox 2"/>
            <p:cNvSpPr txBox="1"/>
            <p:nvPr/>
          </p:nvSpPr>
          <p:spPr>
            <a:xfrm>
              <a:off x="7942523" y="4208668"/>
              <a:ext cx="877337" cy="409651"/>
            </a:xfrm>
            <a:prstGeom prst="rect">
              <a:avLst/>
            </a:prstGeom>
            <a:noFill/>
          </p:spPr>
          <p:txBody>
            <a:bodyPr wrap="none" rtlCol="0">
              <a:spAutoFit/>
            </a:bodyPr>
            <a:lstStyle/>
            <a:p>
              <a:pPr algn="ctr" fontAlgn="ctr"/>
              <a:r>
                <a:rPr lang="en-US" sz="1400" b="1" dirty="0" smtClean="0">
                  <a:solidFill>
                    <a:schemeClr val="bg1"/>
                  </a:solidFill>
                  <a:latin typeface="Huawei Sans" panose="020C0503030203020204" pitchFamily="34" charset="0"/>
                </a:rPr>
                <a:t>MPLS</a:t>
              </a:r>
              <a:endParaRPr lang="en-US" altLang="zh-CN" sz="1400" b="1" dirty="0">
                <a:solidFill>
                  <a:schemeClr val="bg1"/>
                </a:solidFill>
                <a:latin typeface="Huawei Sans" panose="020C0503030203020204" pitchFamily="34" charset="0"/>
              </a:endParaRPr>
            </a:p>
          </p:txBody>
        </p:sp>
      </p:grpSp>
      <p:pic>
        <p:nvPicPr>
          <p:cNvPr id="28" name="Picture 12" descr="E:\2016.01\1.12 扁平化图标\蓝色\AR-蓝色最新-40.png"/>
          <p:cNvPicPr>
            <a:picLocks noChangeArrowheads="1"/>
          </p:cNvPicPr>
          <p:nvPr/>
        </p:nvPicPr>
        <p:blipFill>
          <a:blip r:embed="rId4" cstate="print"/>
          <a:srcRect/>
          <a:stretch>
            <a:fillRect/>
          </a:stretch>
        </p:blipFill>
        <p:spPr bwMode="auto">
          <a:xfrm>
            <a:off x="2938489" y="2233270"/>
            <a:ext cx="540000" cy="442800"/>
          </a:xfrm>
          <a:prstGeom prst="rect">
            <a:avLst/>
          </a:prstGeom>
          <a:noFill/>
        </p:spPr>
      </p:pic>
      <p:pic>
        <p:nvPicPr>
          <p:cNvPr id="31" name="Picture 12" descr="E:\2016.01\1.12 扁平化图标\蓝色\AR-蓝色最新-40.png"/>
          <p:cNvPicPr>
            <a:picLocks noChangeArrowheads="1"/>
          </p:cNvPicPr>
          <p:nvPr/>
        </p:nvPicPr>
        <p:blipFill>
          <a:blip r:embed="rId4" cstate="print"/>
          <a:srcRect/>
          <a:stretch>
            <a:fillRect/>
          </a:stretch>
        </p:blipFill>
        <p:spPr bwMode="auto">
          <a:xfrm>
            <a:off x="4456826" y="4621348"/>
            <a:ext cx="540000" cy="442800"/>
          </a:xfrm>
          <a:prstGeom prst="rect">
            <a:avLst/>
          </a:prstGeom>
          <a:noFill/>
        </p:spPr>
      </p:pic>
      <p:grpSp>
        <p:nvGrpSpPr>
          <p:cNvPr id="32" name="Group 6"/>
          <p:cNvGrpSpPr/>
          <p:nvPr/>
        </p:nvGrpSpPr>
        <p:grpSpPr>
          <a:xfrm>
            <a:off x="3571396" y="3413994"/>
            <a:ext cx="998434" cy="566030"/>
            <a:chOff x="7712470" y="3896336"/>
            <a:chExt cx="1328916" cy="753386"/>
          </a:xfrm>
        </p:grpSpPr>
        <p:sp>
          <p:nvSpPr>
            <p:cNvPr id="33" name="Freeform 200"/>
            <p:cNvSpPr/>
            <p:nvPr/>
          </p:nvSpPr>
          <p:spPr>
            <a:xfrm>
              <a:off x="7712470" y="3896336"/>
              <a:ext cx="1328916" cy="753386"/>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2000" dirty="0">
                <a:latin typeface="Huawei Sans" panose="020C0503030203020204" pitchFamily="34" charset="0"/>
              </a:endParaRPr>
            </a:p>
          </p:txBody>
        </p:sp>
        <p:sp>
          <p:nvSpPr>
            <p:cNvPr id="34" name="TextBox 2"/>
            <p:cNvSpPr txBox="1"/>
            <p:nvPr/>
          </p:nvSpPr>
          <p:spPr>
            <a:xfrm>
              <a:off x="7789970" y="4208668"/>
              <a:ext cx="1182441" cy="409651"/>
            </a:xfrm>
            <a:prstGeom prst="rect">
              <a:avLst/>
            </a:prstGeom>
            <a:noFill/>
          </p:spPr>
          <p:txBody>
            <a:bodyPr wrap="none" rtlCol="0">
              <a:spAutoFit/>
            </a:bodyPr>
            <a:lstStyle/>
            <a:p>
              <a:pPr algn="ctr" fontAlgn="ctr"/>
              <a:r>
                <a:rPr lang="en-US" sz="1400" b="1" dirty="0" smtClean="0">
                  <a:solidFill>
                    <a:schemeClr val="bg1"/>
                  </a:solidFill>
                  <a:latin typeface="Huawei Sans" panose="020C0503030203020204" pitchFamily="34" charset="0"/>
                </a:rPr>
                <a:t>Internet</a:t>
              </a:r>
              <a:endParaRPr lang="en-US" altLang="zh-CN" sz="1400" b="1" dirty="0">
                <a:solidFill>
                  <a:schemeClr val="bg1"/>
                </a:solidFill>
                <a:latin typeface="Huawei Sans" panose="020C0503030203020204" pitchFamily="34" charset="0"/>
              </a:endParaRPr>
            </a:p>
          </p:txBody>
        </p:sp>
      </p:grpSp>
      <p:sp>
        <p:nvSpPr>
          <p:cNvPr id="35" name="文本框 34"/>
          <p:cNvSpPr txBox="1"/>
          <p:nvPr/>
        </p:nvSpPr>
        <p:spPr>
          <a:xfrm>
            <a:off x="6102349" y="1140274"/>
            <a:ext cx="5346595" cy="4708981"/>
          </a:xfrm>
          <a:prstGeom prst="rect">
            <a:avLst/>
          </a:prstGeom>
          <a:noFill/>
        </p:spPr>
        <p:txBody>
          <a:bodyPr wrap="square" rtlCol="0">
            <a:spAutoFit/>
          </a:bodyPr>
          <a:lstStyle/>
          <a:p>
            <a:pPr marL="285750" indent="-285750" fontAlgn="ctr">
              <a:lnSpc>
                <a:spcPts val="2400"/>
              </a:lnSpc>
              <a:spcAft>
                <a:spcPts val="600"/>
              </a:spcAft>
              <a:buFont typeface="Arial" panose="020B0604020202020204" pitchFamily="34" charset="0"/>
              <a:buChar char="•"/>
            </a:pPr>
            <a:r>
              <a:rPr lang="en-US" sz="1600" dirty="0" smtClean="0">
                <a:latin typeface="Huawei Sans" panose="020C0503030203020204" pitchFamily="34" charset="0"/>
              </a:rPr>
              <a:t>Enterprise A has one headquarters site and multiple branch sites.</a:t>
            </a:r>
            <a:endParaRPr lang="en-US" altLang="zh-CN" sz="1600" dirty="0" smtClean="0">
              <a:latin typeface="Huawei Sans" panose="020C0503030203020204" pitchFamily="34" charset="0"/>
            </a:endParaRPr>
          </a:p>
          <a:p>
            <a:pPr marL="285750" indent="-285750" fontAlgn="ctr">
              <a:lnSpc>
                <a:spcPts val="2400"/>
              </a:lnSpc>
              <a:spcAft>
                <a:spcPts val="600"/>
              </a:spcAft>
              <a:buFont typeface="Arial" panose="020B0604020202020204" pitchFamily="34" charset="0"/>
              <a:buChar char="•"/>
            </a:pPr>
            <a:r>
              <a:rPr lang="en-US" sz="1600" dirty="0" smtClean="0">
                <a:latin typeface="Huawei Sans" panose="020C0503030203020204" pitchFamily="34" charset="0"/>
              </a:rPr>
              <a:t>Each site has employees.</a:t>
            </a:r>
            <a:endParaRPr lang="en-US" altLang="zh-CN" sz="1600" dirty="0" smtClean="0">
              <a:latin typeface="Huawei Sans" panose="020C0503030203020204" pitchFamily="34" charset="0"/>
            </a:endParaRPr>
          </a:p>
          <a:p>
            <a:pPr marL="285750" indent="-285750" fontAlgn="ctr">
              <a:lnSpc>
                <a:spcPts val="2400"/>
              </a:lnSpc>
              <a:spcAft>
                <a:spcPts val="600"/>
              </a:spcAft>
              <a:buFont typeface="Arial" panose="020B0604020202020204" pitchFamily="34" charset="0"/>
              <a:buChar char="•"/>
            </a:pPr>
            <a:r>
              <a:rPr lang="en-US" sz="1600" dirty="0" smtClean="0">
                <a:latin typeface="Huawei Sans" panose="020C0503030203020204" pitchFamily="34" charset="0"/>
              </a:rPr>
              <a:t>Service access is required between branches and between branches and the headquarters. The SD-WAN Interconnection Solution implements interconnection between sites.</a:t>
            </a:r>
            <a:endParaRPr lang="en-US" altLang="zh-CN" sz="1600" dirty="0" smtClean="0">
              <a:latin typeface="Huawei Sans" panose="020C0503030203020204" pitchFamily="34" charset="0"/>
            </a:endParaRPr>
          </a:p>
          <a:p>
            <a:pPr marL="285750" indent="-285750" fontAlgn="ctr">
              <a:lnSpc>
                <a:spcPts val="2400"/>
              </a:lnSpc>
              <a:spcAft>
                <a:spcPts val="600"/>
              </a:spcAft>
              <a:buFont typeface="Arial" panose="020B0604020202020204" pitchFamily="34" charset="0"/>
              <a:buChar char="•"/>
            </a:pPr>
            <a:r>
              <a:rPr lang="en-US" sz="1600" dirty="0" smtClean="0">
                <a:latin typeface="Huawei Sans" panose="020C0503030203020204" pitchFamily="34" charset="0"/>
              </a:rPr>
              <a:t>The SD-WAN Interconnection Solution constructs the hub-spoke interconnection topology for the office network. The HQ/DC site functions as the hub, and branch sites function as spokes. Traffic exchanged between branches is forwarded through the hub, implementing centralized control.</a:t>
            </a:r>
            <a:endParaRPr lang="en-US" altLang="zh-CN" sz="1600" dirty="0" smtClean="0">
              <a:latin typeface="Huawei Sans" panose="020C0503030203020204" pitchFamily="34" charset="0"/>
            </a:endParaRPr>
          </a:p>
          <a:p>
            <a:pPr marL="285750" indent="-285750" fontAlgn="ctr">
              <a:lnSpc>
                <a:spcPts val="2400"/>
              </a:lnSpc>
              <a:spcAft>
                <a:spcPts val="600"/>
              </a:spcAft>
              <a:buFont typeface="Arial" panose="020B0604020202020204" pitchFamily="34" charset="0"/>
              <a:buChar char="•"/>
            </a:pPr>
            <a:r>
              <a:rPr lang="en-US" sz="1600" dirty="0" smtClean="0">
                <a:latin typeface="Huawei Sans" panose="020C0503030203020204" pitchFamily="34" charset="0"/>
              </a:rPr>
              <a:t>The CPE at the HQ/DC site functions as an RR.</a:t>
            </a:r>
            <a:endParaRPr lang="en-US" altLang="zh-CN" sz="1600" dirty="0" smtClean="0">
              <a:latin typeface="Huawei Sans" panose="020C0503030203020204" pitchFamily="34" charset="0"/>
            </a:endParaRPr>
          </a:p>
        </p:txBody>
      </p:sp>
      <p:sp>
        <p:nvSpPr>
          <p:cNvPr id="39" name="燕尾形 25"/>
          <p:cNvSpPr/>
          <p:nvPr/>
        </p:nvSpPr>
        <p:spPr bwMode="auto">
          <a:xfrm>
            <a:off x="9921940" y="62784"/>
            <a:ext cx="1538223"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a:solidFill>
                  <a:srgbClr val="FFFFFF"/>
                </a:solidFill>
                <a:latin typeface="Huawei Sans" panose="020C0503030203020204" pitchFamily="34" charset="0"/>
                <a:ea typeface="方正兰亭黑简体" panose="02000000000000000000" pitchFamily="2" charset="-122"/>
              </a:rPr>
              <a:t>Typical SD-WAN Applications</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燕尾形 25"/>
          <p:cNvSpPr/>
          <p:nvPr/>
        </p:nvSpPr>
        <p:spPr bwMode="auto">
          <a:xfrm>
            <a:off x="8459917" y="62784"/>
            <a:ext cx="1538223" cy="288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SD-WAN Overview</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866936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Development of Enterprise WAN Technologies (2)</a:t>
            </a:r>
            <a:endParaRPr lang="en-US" altLang="zh-CN" dirty="0">
              <a:sym typeface="Huawei Sans" panose="020C0503030203020204" pitchFamily="34" charset="0"/>
            </a:endParaRPr>
          </a:p>
        </p:txBody>
      </p:sp>
      <p:sp>
        <p:nvSpPr>
          <p:cNvPr id="50" name="文本框 49"/>
          <p:cNvSpPr txBox="1"/>
          <p:nvPr/>
        </p:nvSpPr>
        <p:spPr>
          <a:xfrm>
            <a:off x="1048346" y="4251668"/>
            <a:ext cx="4735513" cy="523220"/>
          </a:xfrm>
          <a:prstGeom prst="rect">
            <a:avLst/>
          </a:prstGeom>
          <a:noFill/>
        </p:spPr>
        <p:txBody>
          <a:bodyPr wrap="square" rtlCol="0">
            <a:spAutoFit/>
          </a:bodyPr>
          <a:lstStyle/>
          <a:p>
            <a:pPr algn="ctr" fontAlgn="ctr"/>
            <a:r>
              <a:rPr lang="en-US" sz="1400" b="1" dirty="0" smtClean="0">
                <a:latin typeface="Huawei Sans" panose="020C0503030203020204" pitchFamily="34" charset="0"/>
              </a:rPr>
              <a:t>The gap between the quality of the Internet and traditional private lines is rapidly narrowing.</a:t>
            </a:r>
            <a:endParaRPr lang="en-US" sz="1400" b="1" dirty="0">
              <a:latin typeface="Huawei Sans" panose="020C0503030203020204" pitchFamily="34" charset="0"/>
            </a:endParaRPr>
          </a:p>
        </p:txBody>
      </p:sp>
      <p:sp>
        <p:nvSpPr>
          <p:cNvPr id="103" name="矩形 102"/>
          <p:cNvSpPr/>
          <p:nvPr/>
        </p:nvSpPr>
        <p:spPr>
          <a:xfrm>
            <a:off x="6133492" y="1917053"/>
            <a:ext cx="5364163" cy="3554819"/>
          </a:xfrm>
          <a:prstGeom prst="rect">
            <a:avLst/>
          </a:prstGeom>
        </p:spPr>
        <p:txBody>
          <a:bodyPr wrap="square">
            <a:spAutoFit/>
          </a:bodyPr>
          <a:lstStyle/>
          <a:p>
            <a:pPr marL="302400" indent="-302400" defTabSz="1219304" fontAlgn="ctr">
              <a:lnSpc>
                <a:spcPct val="125000"/>
              </a:lnSpc>
              <a:spcAft>
                <a:spcPts val="600"/>
              </a:spcAft>
              <a:buFont typeface="Huawei Sans" panose="020C0503030203020204" pitchFamily="34" charset="0"/>
              <a:buChar char="•"/>
            </a:pPr>
            <a:r>
              <a:rPr lang="en-US" sz="1600" dirty="0" smtClean="0">
                <a:solidFill>
                  <a:prstClr val="black"/>
                </a:solidFill>
                <a:latin typeface="Huawei Sans" panose="020C0503030203020204" pitchFamily="34" charset="0"/>
              </a:rPr>
              <a:t>The coverage and network performance of the Internet are continuously improving, and the gap between the quality of the Internet and traditional private lines is narrowing rapidly. As such, more and more enterprises are using the Internet for interconnection with external organizations.</a:t>
            </a: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02400" indent="-302400" defTabSz="1219304" fontAlgn="ctr">
              <a:lnSpc>
                <a:spcPct val="125000"/>
              </a:lnSpc>
              <a:spcAft>
                <a:spcPts val="600"/>
              </a:spcAft>
              <a:buFont typeface="Huawei Sans" panose="020C0503030203020204" pitchFamily="34" charset="0"/>
              <a:buChar char="•"/>
            </a:pPr>
            <a:r>
              <a:rPr lang="en-US" sz="1600" dirty="0" smtClean="0">
                <a:solidFill>
                  <a:prstClr val="black"/>
                </a:solidFill>
                <a:latin typeface="Huawei Sans" panose="020C0503030203020204" pitchFamily="34" charset="0"/>
              </a:rPr>
              <a:t>Enterprises do not use only MPLS VPNs (private lines) for service communication because of higher requirements for WAN-side interconnection bandwidth, high costs of MPLS VPNs (or physical private lines), and improved Internet link quality.</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0" name="组合 35"/>
          <p:cNvGrpSpPr/>
          <p:nvPr/>
        </p:nvGrpSpPr>
        <p:grpSpPr>
          <a:xfrm>
            <a:off x="3189707" y="2145299"/>
            <a:ext cx="1543534" cy="875054"/>
            <a:chOff x="3269076" y="1744970"/>
            <a:chExt cx="1860118" cy="1054529"/>
          </a:xfrm>
          <a:solidFill>
            <a:schemeClr val="bg1">
              <a:lumMod val="75000"/>
            </a:schemeClr>
          </a:solidFill>
        </p:grpSpPr>
        <p:sp>
          <p:nvSpPr>
            <p:cNvPr id="151" name="矩形 36"/>
            <p:cNvSpPr/>
            <p:nvPr/>
          </p:nvSpPr>
          <p:spPr>
            <a:xfrm>
              <a:off x="3495526" y="2457907"/>
              <a:ext cx="1426464" cy="3415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20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2" name="Oval 62"/>
            <p:cNvSpPr/>
            <p:nvPr/>
          </p:nvSpPr>
          <p:spPr bwMode="auto">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3" name="Oval 63"/>
            <p:cNvSpPr/>
            <p:nvPr/>
          </p:nvSpPr>
          <p:spPr bwMode="auto">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4" name="Oval 64"/>
            <p:cNvSpPr/>
            <p:nvPr/>
          </p:nvSpPr>
          <p:spPr bwMode="auto">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5" name="Oval 65"/>
            <p:cNvSpPr/>
            <p:nvPr/>
          </p:nvSpPr>
          <p:spPr bwMode="auto">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6" name="Oval 64"/>
            <p:cNvSpPr/>
            <p:nvPr/>
          </p:nvSpPr>
          <p:spPr bwMode="auto">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157" name="文本框 156"/>
          <p:cNvSpPr txBox="1"/>
          <p:nvPr/>
        </p:nvSpPr>
        <p:spPr>
          <a:xfrm>
            <a:off x="3135487" y="2314247"/>
            <a:ext cx="1582146" cy="738664"/>
          </a:xfrm>
          <a:prstGeom prst="rect">
            <a:avLst/>
          </a:prstGeom>
          <a:noFill/>
        </p:spPr>
        <p:txBody>
          <a:bodyPr wrap="square" rtlCol="0">
            <a:spAutoFit/>
          </a:bodyPr>
          <a:lstStyle/>
          <a:p>
            <a:pPr algn="ctr" fontAlgn="ctr"/>
            <a:r>
              <a:rPr lang="en-US" sz="1400" dirty="0" smtClean="0">
                <a:latin typeface="Huawei Sans" panose="020C0503030203020204" pitchFamily="34" charset="0"/>
              </a:rPr>
              <a:t>Traditional carrier private lines/MPLS</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65" name="组合 35"/>
          <p:cNvGrpSpPr/>
          <p:nvPr/>
        </p:nvGrpSpPr>
        <p:grpSpPr>
          <a:xfrm>
            <a:off x="1957372" y="3009992"/>
            <a:ext cx="1378332" cy="781398"/>
            <a:chOff x="3269076" y="1744970"/>
            <a:chExt cx="1860118" cy="1054529"/>
          </a:xfrm>
          <a:solidFill>
            <a:schemeClr val="bg1">
              <a:lumMod val="75000"/>
            </a:schemeClr>
          </a:solidFill>
        </p:grpSpPr>
        <p:sp>
          <p:nvSpPr>
            <p:cNvPr id="166" name="矩形 36"/>
            <p:cNvSpPr/>
            <p:nvPr/>
          </p:nvSpPr>
          <p:spPr>
            <a:xfrm>
              <a:off x="3495526" y="2457907"/>
              <a:ext cx="1426464" cy="3415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20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7" name="Oval 62"/>
            <p:cNvSpPr/>
            <p:nvPr/>
          </p:nvSpPr>
          <p:spPr bwMode="auto">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8" name="Oval 63"/>
            <p:cNvSpPr/>
            <p:nvPr/>
          </p:nvSpPr>
          <p:spPr bwMode="auto">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9" name="Oval 64"/>
            <p:cNvSpPr/>
            <p:nvPr/>
          </p:nvSpPr>
          <p:spPr bwMode="auto">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0" name="Oval 65"/>
            <p:cNvSpPr/>
            <p:nvPr/>
          </p:nvSpPr>
          <p:spPr bwMode="auto">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1" name="Oval 64"/>
            <p:cNvSpPr/>
            <p:nvPr/>
          </p:nvSpPr>
          <p:spPr bwMode="auto">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172" name="文本框 171"/>
          <p:cNvSpPr txBox="1"/>
          <p:nvPr/>
        </p:nvSpPr>
        <p:spPr>
          <a:xfrm>
            <a:off x="2104489" y="3340680"/>
            <a:ext cx="1106878" cy="307777"/>
          </a:xfrm>
          <a:prstGeom prst="rect">
            <a:avLst/>
          </a:prstGeom>
          <a:noFill/>
        </p:spPr>
        <p:txBody>
          <a:bodyPr wrap="square" rtlCol="0">
            <a:spAutoFit/>
          </a:bodyPr>
          <a:lstStyle/>
          <a:p>
            <a:pPr algn="ctr" fontAlgn="ctr"/>
            <a:r>
              <a:rPr lang="en-US" sz="1400" dirty="0" smtClean="0">
                <a:latin typeface="Huawei Sans" panose="020C0503030203020204" pitchFamily="34" charset="0"/>
              </a:rPr>
              <a:t>Internet</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6" name="Right Arrow 158"/>
          <p:cNvSpPr/>
          <p:nvPr/>
        </p:nvSpPr>
        <p:spPr>
          <a:xfrm rot="7703658" flipH="1">
            <a:off x="2890202" y="2866784"/>
            <a:ext cx="567013" cy="494305"/>
          </a:xfrm>
          <a:prstGeom prst="rightArrow">
            <a:avLst>
              <a:gd name="adj1" fmla="val 79333"/>
              <a:gd name="adj2" fmla="val 50000"/>
            </a:avLst>
          </a:prstGeom>
          <a:gradFill flip="none" rotWithShape="1">
            <a:gsLst>
              <a:gs pos="15000">
                <a:schemeClr val="accent1">
                  <a:lumMod val="5000"/>
                  <a:lumOff val="95000"/>
                  <a:alpha val="0"/>
                </a:schemeClr>
              </a:gs>
              <a:gs pos="81000">
                <a:srgbClr val="FFCC66"/>
              </a:gs>
            </a:gsLst>
            <a:lin ang="0" scaled="1"/>
            <a:tileRect/>
          </a:gradFill>
          <a:ln>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0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9" name="圆角矩形 88"/>
          <p:cNvSpPr/>
          <p:nvPr/>
        </p:nvSpPr>
        <p:spPr>
          <a:xfrm>
            <a:off x="786463" y="1052513"/>
            <a:ext cx="10673700"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dirty="0">
                <a:solidFill>
                  <a:srgbClr val="30B5C5"/>
                </a:solidFill>
                <a:latin typeface="Huawei Sans" panose="020C0503030203020204" pitchFamily="34" charset="0"/>
                <a:ea typeface="方正兰亭黑简体" panose="02000000000000000000" pitchFamily="2" charset="-122"/>
              </a:rPr>
              <a:t>High-speed development of the Internet</a:t>
            </a:r>
            <a:endParaRPr lang="en-US" altLang="zh-CN"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150494717"/>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Typical Case Analysis: Physical Network Management</a:t>
            </a:r>
            <a:endParaRPr lang="en-US" dirty="0"/>
          </a:p>
        </p:txBody>
      </p:sp>
      <p:sp>
        <p:nvSpPr>
          <p:cNvPr id="8" name="圆角矩形 7"/>
          <p:cNvSpPr/>
          <p:nvPr/>
        </p:nvSpPr>
        <p:spPr>
          <a:xfrm>
            <a:off x="476693" y="4994795"/>
            <a:ext cx="2691096" cy="1205980"/>
          </a:xfrm>
          <a:prstGeom prst="roundRect">
            <a:avLst>
              <a:gd name="adj" fmla="val 5930"/>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9" name="圆角矩形 8"/>
          <p:cNvSpPr/>
          <p:nvPr/>
        </p:nvSpPr>
        <p:spPr>
          <a:xfrm>
            <a:off x="3283873" y="4994795"/>
            <a:ext cx="2556982" cy="1205980"/>
          </a:xfrm>
          <a:prstGeom prst="roundRect">
            <a:avLst>
              <a:gd name="adj" fmla="val 5930"/>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10" name="图片 11" descr="开放网络-蓝.png"/>
          <p:cNvPicPr>
            <a:picLocks noChangeAspect="1"/>
          </p:cNvPicPr>
          <p:nvPr/>
        </p:nvPicPr>
        <p:blipFill>
          <a:blip r:embed="rId3" cstate="print"/>
          <a:stretch>
            <a:fillRect/>
          </a:stretch>
        </p:blipFill>
        <p:spPr>
          <a:xfrm>
            <a:off x="1483953" y="5484208"/>
            <a:ext cx="443344" cy="341279"/>
          </a:xfrm>
          <a:prstGeom prst="rect">
            <a:avLst/>
          </a:prstGeom>
        </p:spPr>
      </p:pic>
      <p:sp>
        <p:nvSpPr>
          <p:cNvPr id="11" name="文本框 10"/>
          <p:cNvSpPr txBox="1"/>
          <p:nvPr/>
        </p:nvSpPr>
        <p:spPr>
          <a:xfrm>
            <a:off x="1216549" y="5893221"/>
            <a:ext cx="978153"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Employee</a:t>
            </a:r>
            <a:endParaRPr lang="en-US" altLang="zh-CN" sz="1400" dirty="0" smtClean="0">
              <a:latin typeface="Huawei Sans" panose="020C0503030203020204" pitchFamily="34" charset="0"/>
            </a:endParaRPr>
          </a:p>
        </p:txBody>
      </p:sp>
      <p:pic>
        <p:nvPicPr>
          <p:cNvPr id="12" name="图片 11" descr="开放网络-蓝.png"/>
          <p:cNvPicPr>
            <a:picLocks noChangeAspect="1"/>
          </p:cNvPicPr>
          <p:nvPr/>
        </p:nvPicPr>
        <p:blipFill>
          <a:blip r:embed="rId3" cstate="print"/>
          <a:stretch>
            <a:fillRect/>
          </a:stretch>
        </p:blipFill>
        <p:spPr>
          <a:xfrm>
            <a:off x="4524365" y="5484208"/>
            <a:ext cx="443344" cy="341279"/>
          </a:xfrm>
          <a:prstGeom prst="rect">
            <a:avLst/>
          </a:prstGeom>
        </p:spPr>
      </p:pic>
      <p:sp>
        <p:nvSpPr>
          <p:cNvPr id="13" name="文本框 12"/>
          <p:cNvSpPr txBox="1"/>
          <p:nvPr/>
        </p:nvSpPr>
        <p:spPr>
          <a:xfrm>
            <a:off x="4256961" y="5893221"/>
            <a:ext cx="978153"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Employee</a:t>
            </a:r>
            <a:endParaRPr lang="en-US" altLang="zh-CN" sz="1400" dirty="0" smtClean="0">
              <a:latin typeface="Huawei Sans" panose="020C0503030203020204" pitchFamily="34" charset="0"/>
            </a:endParaRPr>
          </a:p>
        </p:txBody>
      </p:sp>
      <p:sp>
        <p:nvSpPr>
          <p:cNvPr id="14" name="圆角矩形 13"/>
          <p:cNvSpPr/>
          <p:nvPr/>
        </p:nvSpPr>
        <p:spPr>
          <a:xfrm>
            <a:off x="1178611" y="1251770"/>
            <a:ext cx="4094441" cy="1368000"/>
          </a:xfrm>
          <a:prstGeom prst="roundRect">
            <a:avLst>
              <a:gd name="adj" fmla="val 5930"/>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15" name="图片 11" descr="开放网络-蓝.png"/>
          <p:cNvPicPr>
            <a:picLocks noChangeAspect="1"/>
          </p:cNvPicPr>
          <p:nvPr/>
        </p:nvPicPr>
        <p:blipFill>
          <a:blip r:embed="rId3" cstate="print"/>
          <a:stretch>
            <a:fillRect/>
          </a:stretch>
        </p:blipFill>
        <p:spPr>
          <a:xfrm>
            <a:off x="3006028" y="1389322"/>
            <a:ext cx="443344" cy="341279"/>
          </a:xfrm>
          <a:prstGeom prst="rect">
            <a:avLst/>
          </a:prstGeom>
        </p:spPr>
      </p:pic>
      <p:sp>
        <p:nvSpPr>
          <p:cNvPr id="16" name="文本框 15"/>
          <p:cNvSpPr txBox="1"/>
          <p:nvPr/>
        </p:nvSpPr>
        <p:spPr>
          <a:xfrm>
            <a:off x="2738624" y="1798335"/>
            <a:ext cx="978153"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Employee</a:t>
            </a:r>
            <a:endParaRPr lang="en-US" altLang="zh-CN" sz="1400" dirty="0" smtClean="0">
              <a:latin typeface="Huawei Sans" panose="020C0503030203020204" pitchFamily="34" charset="0"/>
            </a:endParaRPr>
          </a:p>
        </p:txBody>
      </p:sp>
      <p:sp>
        <p:nvSpPr>
          <p:cNvPr id="17" name="文本框 16"/>
          <p:cNvSpPr txBox="1"/>
          <p:nvPr/>
        </p:nvSpPr>
        <p:spPr>
          <a:xfrm>
            <a:off x="1225302" y="2239003"/>
            <a:ext cx="951965" cy="307777"/>
          </a:xfrm>
          <a:prstGeom prst="rect">
            <a:avLst/>
          </a:prstGeom>
          <a:noFill/>
        </p:spPr>
        <p:txBody>
          <a:bodyPr wrap="square" rtlCol="0">
            <a:spAutoFit/>
          </a:bodyPr>
          <a:lstStyle/>
          <a:p>
            <a:pPr algn="ctr" fontAlgn="ctr"/>
            <a:r>
              <a:rPr lang="en-US" sz="1400" dirty="0" smtClean="0">
                <a:solidFill>
                  <a:schemeClr val="bg1">
                    <a:lumMod val="50000"/>
                  </a:schemeClr>
                </a:solidFill>
                <a:latin typeface="Huawei Sans" panose="020C0503030203020204" pitchFamily="34" charset="0"/>
              </a:rPr>
              <a:t>HQ/DC</a:t>
            </a:r>
            <a:endParaRPr lang="en-US" altLang="zh-CN" sz="1400" dirty="0">
              <a:solidFill>
                <a:schemeClr val="bg1">
                  <a:lumMod val="50000"/>
                </a:schemeClr>
              </a:solidFill>
              <a:latin typeface="Huawei Sans" panose="020C0503030203020204" pitchFamily="34" charset="0"/>
              <a:cs typeface="+mn-ea"/>
              <a:sym typeface="+mn-lt"/>
            </a:endParaRPr>
          </a:p>
        </p:txBody>
      </p:sp>
      <p:sp>
        <p:nvSpPr>
          <p:cNvPr id="18" name="文本框 17"/>
          <p:cNvSpPr txBox="1"/>
          <p:nvPr/>
        </p:nvSpPr>
        <p:spPr>
          <a:xfrm>
            <a:off x="451690" y="5093669"/>
            <a:ext cx="914283" cy="307777"/>
          </a:xfrm>
          <a:prstGeom prst="rect">
            <a:avLst/>
          </a:prstGeom>
          <a:noFill/>
        </p:spPr>
        <p:txBody>
          <a:bodyPr wrap="square" rtlCol="0">
            <a:spAutoFit/>
          </a:bodyPr>
          <a:lstStyle/>
          <a:p>
            <a:pPr algn="ctr" fontAlgn="ctr"/>
            <a:r>
              <a:rPr lang="en-US" sz="1400" dirty="0" smtClean="0">
                <a:solidFill>
                  <a:schemeClr val="bg1">
                    <a:lumMod val="50000"/>
                  </a:schemeClr>
                </a:solidFill>
                <a:latin typeface="Huawei Sans" panose="020C0503030203020204" pitchFamily="34" charset="0"/>
              </a:rPr>
              <a:t>Branch 1</a:t>
            </a:r>
            <a:endParaRPr lang="en-US" altLang="zh-CN" sz="1400" dirty="0">
              <a:solidFill>
                <a:schemeClr val="bg1">
                  <a:lumMod val="50000"/>
                </a:schemeClr>
              </a:solidFill>
              <a:latin typeface="Huawei Sans" panose="020C0503030203020204" pitchFamily="34" charset="0"/>
              <a:cs typeface="+mn-ea"/>
              <a:sym typeface="+mn-lt"/>
            </a:endParaRPr>
          </a:p>
        </p:txBody>
      </p:sp>
      <p:sp>
        <p:nvSpPr>
          <p:cNvPr id="19" name="文本框 18"/>
          <p:cNvSpPr txBox="1"/>
          <p:nvPr/>
        </p:nvSpPr>
        <p:spPr>
          <a:xfrm>
            <a:off x="3284530" y="5080760"/>
            <a:ext cx="914283" cy="307777"/>
          </a:xfrm>
          <a:prstGeom prst="rect">
            <a:avLst/>
          </a:prstGeom>
          <a:noFill/>
        </p:spPr>
        <p:txBody>
          <a:bodyPr wrap="square" rtlCol="0">
            <a:spAutoFit/>
          </a:bodyPr>
          <a:lstStyle/>
          <a:p>
            <a:pPr algn="ctr" fontAlgn="ctr"/>
            <a:r>
              <a:rPr lang="en-US" sz="1400" dirty="0" smtClean="0">
                <a:solidFill>
                  <a:schemeClr val="bg1">
                    <a:lumMod val="50000"/>
                  </a:schemeClr>
                </a:solidFill>
                <a:latin typeface="Huawei Sans" panose="020C0503030203020204" pitchFamily="34" charset="0"/>
              </a:rPr>
              <a:t>Branch 2</a:t>
            </a:r>
            <a:endParaRPr lang="en-US" altLang="zh-CN" sz="1400" dirty="0">
              <a:solidFill>
                <a:schemeClr val="bg1">
                  <a:lumMod val="50000"/>
                </a:schemeClr>
              </a:solidFill>
              <a:latin typeface="Huawei Sans" panose="020C0503030203020204" pitchFamily="34" charset="0"/>
              <a:cs typeface="+mn-ea"/>
              <a:sym typeface="+mn-lt"/>
            </a:endParaRPr>
          </a:p>
        </p:txBody>
      </p:sp>
      <p:pic>
        <p:nvPicPr>
          <p:cNvPr id="20" name="Picture 12" descr="E:\2016.01\1.12 扁平化图标\蓝色\AR-蓝色最新-40.png"/>
          <p:cNvPicPr>
            <a:picLocks noChangeArrowheads="1"/>
          </p:cNvPicPr>
          <p:nvPr/>
        </p:nvPicPr>
        <p:blipFill>
          <a:blip r:embed="rId4" cstate="print"/>
          <a:srcRect/>
          <a:stretch>
            <a:fillRect/>
          </a:stretch>
        </p:blipFill>
        <p:spPr bwMode="auto">
          <a:xfrm>
            <a:off x="1435625" y="4804758"/>
            <a:ext cx="540000" cy="442800"/>
          </a:xfrm>
          <a:prstGeom prst="rect">
            <a:avLst/>
          </a:prstGeom>
          <a:noFill/>
        </p:spPr>
      </p:pic>
      <p:pic>
        <p:nvPicPr>
          <p:cNvPr id="23" name="图片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98814" y="1983043"/>
            <a:ext cx="786452" cy="447063"/>
          </a:xfrm>
          <a:prstGeom prst="rect">
            <a:avLst/>
          </a:prstGeom>
        </p:spPr>
      </p:pic>
      <p:pic>
        <p:nvPicPr>
          <p:cNvPr id="28" name="Picture 12" descr="E:\2016.01\1.12 扁平化图标\蓝色\AR-蓝色最新-40.png"/>
          <p:cNvPicPr>
            <a:picLocks noChangeArrowheads="1"/>
          </p:cNvPicPr>
          <p:nvPr/>
        </p:nvPicPr>
        <p:blipFill>
          <a:blip r:embed="rId4" cstate="print"/>
          <a:srcRect/>
          <a:stretch>
            <a:fillRect/>
          </a:stretch>
        </p:blipFill>
        <p:spPr bwMode="auto">
          <a:xfrm>
            <a:off x="2959570" y="2398370"/>
            <a:ext cx="540000" cy="442800"/>
          </a:xfrm>
          <a:prstGeom prst="rect">
            <a:avLst/>
          </a:prstGeom>
          <a:noFill/>
        </p:spPr>
      </p:pic>
      <p:pic>
        <p:nvPicPr>
          <p:cNvPr id="31" name="Picture 12" descr="E:\2016.01\1.12 扁平化图标\蓝色\AR-蓝色最新-40.png"/>
          <p:cNvPicPr>
            <a:picLocks noChangeArrowheads="1"/>
          </p:cNvPicPr>
          <p:nvPr/>
        </p:nvPicPr>
        <p:blipFill>
          <a:blip r:embed="rId4" cstate="print"/>
          <a:srcRect/>
          <a:stretch>
            <a:fillRect/>
          </a:stretch>
        </p:blipFill>
        <p:spPr bwMode="auto">
          <a:xfrm>
            <a:off x="4477907" y="4786448"/>
            <a:ext cx="540000" cy="442800"/>
          </a:xfrm>
          <a:prstGeom prst="rect">
            <a:avLst/>
          </a:prstGeom>
          <a:noFill/>
        </p:spPr>
      </p:pic>
      <p:sp>
        <p:nvSpPr>
          <p:cNvPr id="36" name="文本框 35"/>
          <p:cNvSpPr txBox="1"/>
          <p:nvPr/>
        </p:nvSpPr>
        <p:spPr>
          <a:xfrm>
            <a:off x="6179300" y="1716833"/>
            <a:ext cx="5004098" cy="3477875"/>
          </a:xfrm>
          <a:prstGeom prst="rect">
            <a:avLst/>
          </a:prstGeom>
          <a:noFill/>
        </p:spPr>
        <p:txBody>
          <a:bodyPr wrap="square" rtlCol="0">
            <a:spAutoFit/>
          </a:bodyPr>
          <a:lstStyle/>
          <a:p>
            <a:pPr fontAlgn="ctr">
              <a:lnSpc>
                <a:spcPts val="2400"/>
              </a:lnSpc>
              <a:spcAft>
                <a:spcPts val="600"/>
              </a:spcAft>
            </a:pPr>
            <a:r>
              <a:rPr lang="en-US" sz="1600" b="1" dirty="0" smtClean="0">
                <a:latin typeface="Huawei Sans" panose="020C0503030203020204" pitchFamily="34" charset="0"/>
              </a:rPr>
              <a:t>Setting up and configuring a physical network</a:t>
            </a:r>
            <a:r>
              <a:rPr lang="en-US" sz="1600" dirty="0" smtClean="0">
                <a:latin typeface="Huawei Sans" panose="020C0503030203020204" pitchFamily="34" charset="0"/>
              </a:rPr>
              <a:t>:</a:t>
            </a:r>
            <a:endParaRPr lang="en-US" altLang="zh-CN" sz="1600" b="1" dirty="0" smtClean="0">
              <a:latin typeface="Huawei Sans" panose="020C0503030203020204" pitchFamily="34" charset="0"/>
            </a:endParaRPr>
          </a:p>
          <a:p>
            <a:pPr marL="342900" indent="-342900" fontAlgn="ctr">
              <a:lnSpc>
                <a:spcPts val="2400"/>
              </a:lnSpc>
              <a:spcAft>
                <a:spcPts val="600"/>
              </a:spcAft>
              <a:buFont typeface="+mj-lt"/>
              <a:buAutoNum type="arabicPeriod"/>
            </a:pPr>
            <a:r>
              <a:rPr lang="en-US" sz="1600" dirty="0" smtClean="0">
                <a:latin typeface="Huawei Sans" panose="020C0503030203020204" pitchFamily="34" charset="0"/>
              </a:rPr>
              <a:t>Configure the CPE at the HQ/DC site as an RR.</a:t>
            </a:r>
            <a:endParaRPr lang="en-US" altLang="zh-CN" sz="1600" dirty="0" smtClean="0">
              <a:latin typeface="Huawei Sans" panose="020C0503030203020204" pitchFamily="34" charset="0"/>
            </a:endParaRPr>
          </a:p>
          <a:p>
            <a:pPr marL="342900" indent="-342900" fontAlgn="ctr">
              <a:lnSpc>
                <a:spcPts val="2400"/>
              </a:lnSpc>
              <a:spcAft>
                <a:spcPts val="600"/>
              </a:spcAft>
              <a:buFont typeface="+mj-lt"/>
              <a:buAutoNum type="arabicPeriod"/>
            </a:pPr>
            <a:r>
              <a:rPr lang="en-US" sz="1600" dirty="0" smtClean="0">
                <a:latin typeface="Huawei Sans" panose="020C0503030203020204" pitchFamily="34" charset="0"/>
              </a:rPr>
              <a:t>Establish a BGP EVPN connection between the CPE at each site and the RR.</a:t>
            </a:r>
            <a:endParaRPr lang="en-US" altLang="zh-CN" sz="1600" dirty="0" smtClean="0">
              <a:latin typeface="Huawei Sans" panose="020C0503030203020204" pitchFamily="34" charset="0"/>
            </a:endParaRPr>
          </a:p>
          <a:p>
            <a:pPr marL="342900" indent="-342900" fontAlgn="ctr">
              <a:lnSpc>
                <a:spcPts val="2400"/>
              </a:lnSpc>
              <a:spcAft>
                <a:spcPts val="600"/>
              </a:spcAft>
              <a:buFont typeface="+mj-lt"/>
              <a:buAutoNum type="arabicPeriod"/>
            </a:pPr>
            <a:r>
              <a:rPr lang="en-US" sz="1600" dirty="0" err="1" smtClean="0">
                <a:latin typeface="Huawei Sans" panose="020C0503030203020204" pitchFamily="34" charset="0"/>
              </a:rPr>
              <a:t>iMaster</a:t>
            </a:r>
            <a:r>
              <a:rPr lang="en-US" sz="1600" dirty="0" smtClean="0">
                <a:latin typeface="Huawei Sans" panose="020C0503030203020204" pitchFamily="34" charset="0"/>
              </a:rPr>
              <a:t> NCE-Campus delivers the configurations to network devices.</a:t>
            </a:r>
            <a:endParaRPr lang="en-US" altLang="zh-CN" sz="1600" dirty="0" smtClean="0">
              <a:latin typeface="Huawei Sans" panose="020C0503030203020204" pitchFamily="34" charset="0"/>
            </a:endParaRPr>
          </a:p>
          <a:p>
            <a:pPr marL="342900" indent="-342900" fontAlgn="ctr">
              <a:lnSpc>
                <a:spcPts val="2400"/>
              </a:lnSpc>
              <a:spcAft>
                <a:spcPts val="600"/>
              </a:spcAft>
              <a:buFont typeface="+mj-lt"/>
              <a:buAutoNum type="arabicPeriod"/>
            </a:pPr>
            <a:r>
              <a:rPr lang="en-US" sz="1600" dirty="0" smtClean="0">
                <a:latin typeface="Huawei Sans" panose="020C0503030203020204" pitchFamily="34" charset="0"/>
              </a:rPr>
              <a:t>The CPEs at branches establish a BGP EVPN channel on the control plane with the RR to transmit information such as TNP routes and IPsec SA parameters.</a:t>
            </a:r>
            <a:endParaRPr lang="en-US" altLang="zh-CN" sz="1600" dirty="0" smtClean="0">
              <a:latin typeface="Huawei Sans" panose="020C0503030203020204" pitchFamily="34" charset="0"/>
            </a:endParaRPr>
          </a:p>
        </p:txBody>
      </p:sp>
      <p:sp>
        <p:nvSpPr>
          <p:cNvPr id="38" name="文本框 50"/>
          <p:cNvSpPr txBox="1"/>
          <p:nvPr/>
        </p:nvSpPr>
        <p:spPr>
          <a:xfrm>
            <a:off x="807570" y="4688151"/>
            <a:ext cx="726920"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CPE</a:t>
            </a:r>
            <a:endParaRPr lang="en-US" altLang="zh-CN" sz="1400" b="1" dirty="0">
              <a:latin typeface="Huawei Sans" panose="020C0503030203020204" pitchFamily="34" charset="0"/>
              <a:cs typeface="+mn-ea"/>
              <a:sym typeface="+mn-lt"/>
            </a:endParaRPr>
          </a:p>
        </p:txBody>
      </p:sp>
      <p:sp>
        <p:nvSpPr>
          <p:cNvPr id="39" name="文本框 50"/>
          <p:cNvSpPr txBox="1"/>
          <p:nvPr/>
        </p:nvSpPr>
        <p:spPr>
          <a:xfrm>
            <a:off x="4909592" y="4714109"/>
            <a:ext cx="726920"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CPE</a:t>
            </a:r>
            <a:endParaRPr lang="en-US" altLang="zh-CN" sz="1400" b="1" dirty="0">
              <a:latin typeface="Huawei Sans" panose="020C0503030203020204" pitchFamily="34" charset="0"/>
              <a:cs typeface="+mn-ea"/>
              <a:sym typeface="+mn-lt"/>
            </a:endParaRPr>
          </a:p>
        </p:txBody>
      </p:sp>
      <p:sp>
        <p:nvSpPr>
          <p:cNvPr id="43" name="文本框 50"/>
          <p:cNvSpPr txBox="1"/>
          <p:nvPr/>
        </p:nvSpPr>
        <p:spPr>
          <a:xfrm>
            <a:off x="3476598" y="2628916"/>
            <a:ext cx="1096891"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CPE (RR)</a:t>
            </a:r>
            <a:endParaRPr lang="en-US" altLang="zh-CN" sz="1400" b="1" dirty="0">
              <a:latin typeface="Huawei Sans" panose="020C0503030203020204" pitchFamily="34" charset="0"/>
              <a:cs typeface="+mn-ea"/>
              <a:sym typeface="+mn-lt"/>
            </a:endParaRPr>
          </a:p>
        </p:txBody>
      </p:sp>
      <p:sp>
        <p:nvSpPr>
          <p:cNvPr id="47" name="任意多边形 46"/>
          <p:cNvSpPr/>
          <p:nvPr/>
        </p:nvSpPr>
        <p:spPr>
          <a:xfrm>
            <a:off x="1867350" y="2954963"/>
            <a:ext cx="1310099" cy="1743618"/>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10000"/>
              <a:gd name="connsiteY0" fmla="*/ 4804693 h 4804693"/>
              <a:gd name="connsiteX1" fmla="*/ 10000 w 10000"/>
              <a:gd name="connsiteY1" fmla="*/ 23708 h 4804693"/>
              <a:gd name="connsiteX0" fmla="*/ 0 w 10000"/>
              <a:gd name="connsiteY0" fmla="*/ 4780985 h 4780985"/>
              <a:gd name="connsiteX1" fmla="*/ 10000 w 10000"/>
              <a:gd name="connsiteY1" fmla="*/ 0 h 4780985"/>
              <a:gd name="connsiteX0" fmla="*/ 0 w 23784"/>
              <a:gd name="connsiteY0" fmla="*/ 4572681 h 4572681"/>
              <a:gd name="connsiteX1" fmla="*/ 23784 w 23784"/>
              <a:gd name="connsiteY1" fmla="*/ 0 h 4572681"/>
              <a:gd name="connsiteX0" fmla="*/ 0 w 23784"/>
              <a:gd name="connsiteY0" fmla="*/ 4572681 h 4572681"/>
              <a:gd name="connsiteX1" fmla="*/ 23784 w 23784"/>
              <a:gd name="connsiteY1" fmla="*/ 0 h 4572681"/>
              <a:gd name="connsiteX0" fmla="*/ 0 w 22218"/>
              <a:gd name="connsiteY0" fmla="*/ 4468529 h 4468529"/>
              <a:gd name="connsiteX1" fmla="*/ 22218 w 22218"/>
              <a:gd name="connsiteY1" fmla="*/ 0 h 4468529"/>
              <a:gd name="connsiteX0" fmla="*/ 0 w 22218"/>
              <a:gd name="connsiteY0" fmla="*/ 4468529 h 4468529"/>
              <a:gd name="connsiteX1" fmla="*/ 22218 w 22218"/>
              <a:gd name="connsiteY1" fmla="*/ 0 h 4468529"/>
              <a:gd name="connsiteX0" fmla="*/ 0 w 22218"/>
              <a:gd name="connsiteY0" fmla="*/ 4468529 h 4468529"/>
              <a:gd name="connsiteX1" fmla="*/ 22218 w 22218"/>
              <a:gd name="connsiteY1" fmla="*/ 0 h 4468529"/>
            </a:gdLst>
            <a:ahLst/>
            <a:cxnLst>
              <a:cxn ang="0">
                <a:pos x="connsiteX0" y="connsiteY0"/>
              </a:cxn>
              <a:cxn ang="0">
                <a:pos x="connsiteX1" y="connsiteY1"/>
              </a:cxn>
            </a:cxnLst>
            <a:rect l="l" t="t" r="r" b="b"/>
            <a:pathLst>
              <a:path w="22218" h="4468529">
                <a:moveTo>
                  <a:pt x="0" y="4468529"/>
                </a:moveTo>
                <a:cubicBezTo>
                  <a:pt x="6153" y="4021081"/>
                  <a:pt x="18670" y="2152934"/>
                  <a:pt x="22218" y="0"/>
                </a:cubicBezTo>
              </a:path>
            </a:pathLst>
          </a:custGeom>
          <a:noFill/>
          <a:ln w="19050" algn="ctr">
            <a:solidFill>
              <a:srgbClr val="EC7061"/>
            </a:solidFill>
            <a:prstDash val="sysDot"/>
            <a:round/>
            <a:headEnd type="triangle" w="med" len="med"/>
            <a:tailEnd type="triangle" w="med" len="med"/>
          </a:ln>
        </p:spPr>
        <p:txBody>
          <a:bodyPr rtlCol="0" anchor="ctr"/>
          <a:lstStyle/>
          <a:p>
            <a:pPr algn="ctr" fontAlgn="ctr"/>
            <a:endParaRPr lang="en-US" altLang="zh-CN" dirty="0">
              <a:latin typeface="Huawei Sans" panose="020C0503030203020204" pitchFamily="34" charset="0"/>
            </a:endParaRPr>
          </a:p>
        </p:txBody>
      </p:sp>
      <p:sp>
        <p:nvSpPr>
          <p:cNvPr id="48" name="任意多边形 47"/>
          <p:cNvSpPr/>
          <p:nvPr/>
        </p:nvSpPr>
        <p:spPr>
          <a:xfrm flipH="1">
            <a:off x="3284531" y="2954963"/>
            <a:ext cx="1310099" cy="1743618"/>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10000"/>
              <a:gd name="connsiteY0" fmla="*/ 4804693 h 4804693"/>
              <a:gd name="connsiteX1" fmla="*/ 10000 w 10000"/>
              <a:gd name="connsiteY1" fmla="*/ 23708 h 4804693"/>
              <a:gd name="connsiteX0" fmla="*/ 0 w 10000"/>
              <a:gd name="connsiteY0" fmla="*/ 4780985 h 4780985"/>
              <a:gd name="connsiteX1" fmla="*/ 10000 w 10000"/>
              <a:gd name="connsiteY1" fmla="*/ 0 h 4780985"/>
              <a:gd name="connsiteX0" fmla="*/ 0 w 23784"/>
              <a:gd name="connsiteY0" fmla="*/ 4572681 h 4572681"/>
              <a:gd name="connsiteX1" fmla="*/ 23784 w 23784"/>
              <a:gd name="connsiteY1" fmla="*/ 0 h 4572681"/>
              <a:gd name="connsiteX0" fmla="*/ 0 w 23784"/>
              <a:gd name="connsiteY0" fmla="*/ 4572681 h 4572681"/>
              <a:gd name="connsiteX1" fmla="*/ 23784 w 23784"/>
              <a:gd name="connsiteY1" fmla="*/ 0 h 4572681"/>
              <a:gd name="connsiteX0" fmla="*/ 0 w 22218"/>
              <a:gd name="connsiteY0" fmla="*/ 4468529 h 4468529"/>
              <a:gd name="connsiteX1" fmla="*/ 22218 w 22218"/>
              <a:gd name="connsiteY1" fmla="*/ 0 h 4468529"/>
              <a:gd name="connsiteX0" fmla="*/ 0 w 22218"/>
              <a:gd name="connsiteY0" fmla="*/ 4468529 h 4468529"/>
              <a:gd name="connsiteX1" fmla="*/ 22218 w 22218"/>
              <a:gd name="connsiteY1" fmla="*/ 0 h 4468529"/>
              <a:gd name="connsiteX0" fmla="*/ 0 w 22218"/>
              <a:gd name="connsiteY0" fmla="*/ 4468529 h 4468529"/>
              <a:gd name="connsiteX1" fmla="*/ 22218 w 22218"/>
              <a:gd name="connsiteY1" fmla="*/ 0 h 4468529"/>
            </a:gdLst>
            <a:ahLst/>
            <a:cxnLst>
              <a:cxn ang="0">
                <a:pos x="connsiteX0" y="connsiteY0"/>
              </a:cxn>
              <a:cxn ang="0">
                <a:pos x="connsiteX1" y="connsiteY1"/>
              </a:cxn>
            </a:cxnLst>
            <a:rect l="l" t="t" r="r" b="b"/>
            <a:pathLst>
              <a:path w="22218" h="4468529">
                <a:moveTo>
                  <a:pt x="0" y="4468529"/>
                </a:moveTo>
                <a:cubicBezTo>
                  <a:pt x="6153" y="4021081"/>
                  <a:pt x="18670" y="2152934"/>
                  <a:pt x="22218" y="0"/>
                </a:cubicBezTo>
              </a:path>
            </a:pathLst>
          </a:custGeom>
          <a:noFill/>
          <a:ln w="19050" algn="ctr">
            <a:solidFill>
              <a:srgbClr val="EC7061"/>
            </a:solidFill>
            <a:prstDash val="sysDot"/>
            <a:round/>
            <a:headEnd type="triangle" w="med" len="med"/>
            <a:tailEnd type="triangle" w="med" len="med"/>
          </a:ln>
        </p:spPr>
        <p:txBody>
          <a:bodyPr rtlCol="0" anchor="ctr"/>
          <a:lstStyle/>
          <a:p>
            <a:pPr algn="ctr" fontAlgn="ctr"/>
            <a:endParaRPr lang="en-US" altLang="zh-CN" dirty="0">
              <a:latin typeface="Huawei Sans" panose="020C0503030203020204" pitchFamily="34" charset="0"/>
            </a:endParaRPr>
          </a:p>
        </p:txBody>
      </p:sp>
      <p:sp>
        <p:nvSpPr>
          <p:cNvPr id="49" name="文本框 48"/>
          <p:cNvSpPr txBox="1"/>
          <p:nvPr/>
        </p:nvSpPr>
        <p:spPr>
          <a:xfrm>
            <a:off x="2605407" y="3712760"/>
            <a:ext cx="1251166" cy="307777"/>
          </a:xfrm>
          <a:prstGeom prst="rect">
            <a:avLst/>
          </a:prstGeom>
          <a:noFill/>
        </p:spPr>
        <p:txBody>
          <a:bodyPr wrap="square" rtlCol="0">
            <a:spAutoFit/>
          </a:bodyPr>
          <a:lstStyle/>
          <a:p>
            <a:pPr algn="ctr" fontAlgn="ctr"/>
            <a:r>
              <a:rPr lang="en-US" sz="1400" dirty="0" smtClean="0">
                <a:solidFill>
                  <a:srgbClr val="EC7061"/>
                </a:solidFill>
                <a:latin typeface="Huawei Sans" panose="020C0503030203020204" pitchFamily="34" charset="0"/>
              </a:rPr>
              <a:t>BGP EVPN</a:t>
            </a:r>
            <a:endParaRPr lang="en-US" altLang="zh-CN" sz="1400" dirty="0">
              <a:solidFill>
                <a:srgbClr val="EC7061"/>
              </a:solidFill>
              <a:latin typeface="Huawei Sans" panose="020C0503030203020204" pitchFamily="34" charset="0"/>
              <a:cs typeface="+mn-ea"/>
              <a:sym typeface="+mn-lt"/>
            </a:endParaRPr>
          </a:p>
        </p:txBody>
      </p:sp>
      <p:sp>
        <p:nvSpPr>
          <p:cNvPr id="29" name="燕尾形 25"/>
          <p:cNvSpPr/>
          <p:nvPr/>
        </p:nvSpPr>
        <p:spPr bwMode="auto">
          <a:xfrm>
            <a:off x="9921940" y="62784"/>
            <a:ext cx="1538223"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a:solidFill>
                  <a:srgbClr val="FFFFFF"/>
                </a:solidFill>
                <a:latin typeface="Huawei Sans" panose="020C0503030203020204" pitchFamily="34" charset="0"/>
                <a:ea typeface="方正兰亭黑简体" panose="02000000000000000000" pitchFamily="2" charset="-122"/>
              </a:rPr>
              <a:t>Typical SD-WAN Applications</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燕尾形 25"/>
          <p:cNvSpPr/>
          <p:nvPr/>
        </p:nvSpPr>
        <p:spPr bwMode="auto">
          <a:xfrm>
            <a:off x="8459917" y="62784"/>
            <a:ext cx="1538223" cy="288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SD-WAN Overview</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645948260"/>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Typical Case Analysis: Overlay Network Management</a:t>
            </a:r>
            <a:endParaRPr lang="en-US" dirty="0"/>
          </a:p>
        </p:txBody>
      </p:sp>
      <p:sp>
        <p:nvSpPr>
          <p:cNvPr id="8" name="圆角矩形 7"/>
          <p:cNvSpPr/>
          <p:nvPr/>
        </p:nvSpPr>
        <p:spPr>
          <a:xfrm>
            <a:off x="455613" y="4994795"/>
            <a:ext cx="2691096" cy="1205980"/>
          </a:xfrm>
          <a:prstGeom prst="roundRect">
            <a:avLst>
              <a:gd name="adj" fmla="val 5930"/>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9" name="圆角矩形 8"/>
          <p:cNvSpPr/>
          <p:nvPr/>
        </p:nvSpPr>
        <p:spPr>
          <a:xfrm>
            <a:off x="3262793" y="4994795"/>
            <a:ext cx="2544419" cy="1205980"/>
          </a:xfrm>
          <a:prstGeom prst="roundRect">
            <a:avLst>
              <a:gd name="adj" fmla="val 5930"/>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4" name="圆角矩形 13"/>
          <p:cNvSpPr/>
          <p:nvPr/>
        </p:nvSpPr>
        <p:spPr>
          <a:xfrm>
            <a:off x="1157531" y="1251770"/>
            <a:ext cx="4094441" cy="1368000"/>
          </a:xfrm>
          <a:prstGeom prst="roundRect">
            <a:avLst>
              <a:gd name="adj" fmla="val 5930"/>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7" name="文本框 16"/>
          <p:cNvSpPr txBox="1"/>
          <p:nvPr/>
        </p:nvSpPr>
        <p:spPr>
          <a:xfrm>
            <a:off x="1204222" y="2239003"/>
            <a:ext cx="951965" cy="307777"/>
          </a:xfrm>
          <a:prstGeom prst="rect">
            <a:avLst/>
          </a:prstGeom>
          <a:noFill/>
        </p:spPr>
        <p:txBody>
          <a:bodyPr wrap="square" rtlCol="0">
            <a:spAutoFit/>
          </a:bodyPr>
          <a:lstStyle/>
          <a:p>
            <a:pPr algn="ctr" fontAlgn="ctr"/>
            <a:r>
              <a:rPr lang="en-US" sz="1400" dirty="0" smtClean="0">
                <a:solidFill>
                  <a:schemeClr val="bg1">
                    <a:lumMod val="50000"/>
                  </a:schemeClr>
                </a:solidFill>
                <a:latin typeface="Huawei Sans" panose="020C0503030203020204" pitchFamily="34" charset="0"/>
              </a:rPr>
              <a:t>HQ/DC</a:t>
            </a:r>
            <a:endParaRPr lang="en-US" altLang="zh-CN" sz="1400" dirty="0">
              <a:solidFill>
                <a:schemeClr val="bg1">
                  <a:lumMod val="50000"/>
                </a:schemeClr>
              </a:solidFill>
              <a:latin typeface="Huawei Sans" panose="020C0503030203020204" pitchFamily="34" charset="0"/>
              <a:cs typeface="+mn-ea"/>
              <a:sym typeface="+mn-lt"/>
            </a:endParaRPr>
          </a:p>
        </p:txBody>
      </p:sp>
      <p:sp>
        <p:nvSpPr>
          <p:cNvPr id="18" name="文本框 17"/>
          <p:cNvSpPr txBox="1"/>
          <p:nvPr/>
        </p:nvSpPr>
        <p:spPr>
          <a:xfrm>
            <a:off x="476649" y="5093669"/>
            <a:ext cx="1077292" cy="307777"/>
          </a:xfrm>
          <a:prstGeom prst="rect">
            <a:avLst/>
          </a:prstGeom>
          <a:noFill/>
        </p:spPr>
        <p:txBody>
          <a:bodyPr wrap="square" rtlCol="0">
            <a:spAutoFit/>
          </a:bodyPr>
          <a:lstStyle/>
          <a:p>
            <a:pPr algn="ctr" fontAlgn="ctr"/>
            <a:r>
              <a:rPr lang="en-US" sz="1400" dirty="0" smtClean="0">
                <a:solidFill>
                  <a:schemeClr val="bg1">
                    <a:lumMod val="50000"/>
                  </a:schemeClr>
                </a:solidFill>
                <a:latin typeface="Huawei Sans" panose="020C0503030203020204" pitchFamily="34" charset="0"/>
              </a:rPr>
              <a:t>Branch 1</a:t>
            </a:r>
            <a:endParaRPr lang="en-US" altLang="zh-CN" sz="1400" dirty="0">
              <a:solidFill>
                <a:schemeClr val="bg1">
                  <a:lumMod val="50000"/>
                </a:schemeClr>
              </a:solidFill>
              <a:latin typeface="Huawei Sans" panose="020C0503030203020204" pitchFamily="34" charset="0"/>
              <a:cs typeface="+mn-ea"/>
              <a:sym typeface="+mn-lt"/>
            </a:endParaRPr>
          </a:p>
        </p:txBody>
      </p:sp>
      <p:sp>
        <p:nvSpPr>
          <p:cNvPr id="19" name="文本框 18"/>
          <p:cNvSpPr txBox="1"/>
          <p:nvPr/>
        </p:nvSpPr>
        <p:spPr>
          <a:xfrm>
            <a:off x="3263451" y="5080760"/>
            <a:ext cx="1077292" cy="307777"/>
          </a:xfrm>
          <a:prstGeom prst="rect">
            <a:avLst/>
          </a:prstGeom>
          <a:noFill/>
        </p:spPr>
        <p:txBody>
          <a:bodyPr wrap="square" rtlCol="0">
            <a:spAutoFit/>
          </a:bodyPr>
          <a:lstStyle/>
          <a:p>
            <a:pPr algn="ctr" fontAlgn="ctr"/>
            <a:r>
              <a:rPr lang="en-US" sz="1400" dirty="0" smtClean="0">
                <a:solidFill>
                  <a:schemeClr val="bg1">
                    <a:lumMod val="50000"/>
                  </a:schemeClr>
                </a:solidFill>
                <a:latin typeface="Huawei Sans" panose="020C0503030203020204" pitchFamily="34" charset="0"/>
              </a:rPr>
              <a:t>Branch 2</a:t>
            </a:r>
            <a:endParaRPr lang="en-US" altLang="zh-CN" sz="1400" dirty="0">
              <a:solidFill>
                <a:schemeClr val="bg1">
                  <a:lumMod val="50000"/>
                </a:schemeClr>
              </a:solidFill>
              <a:latin typeface="Huawei Sans" panose="020C0503030203020204" pitchFamily="34" charset="0"/>
              <a:cs typeface="+mn-ea"/>
              <a:sym typeface="+mn-lt"/>
            </a:endParaRPr>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77734" y="1983043"/>
            <a:ext cx="786452" cy="447063"/>
          </a:xfrm>
          <a:prstGeom prst="rect">
            <a:avLst/>
          </a:prstGeom>
        </p:spPr>
      </p:pic>
      <p:sp>
        <p:nvSpPr>
          <p:cNvPr id="38" name="文本框 50"/>
          <p:cNvSpPr txBox="1"/>
          <p:nvPr/>
        </p:nvSpPr>
        <p:spPr>
          <a:xfrm>
            <a:off x="786490" y="4701130"/>
            <a:ext cx="726920"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CPE</a:t>
            </a:r>
            <a:endParaRPr lang="en-US" altLang="zh-CN" sz="1400" b="1" dirty="0">
              <a:latin typeface="Huawei Sans" panose="020C0503030203020204" pitchFamily="34" charset="0"/>
              <a:cs typeface="+mn-ea"/>
              <a:sym typeface="+mn-lt"/>
            </a:endParaRPr>
          </a:p>
        </p:txBody>
      </p:sp>
      <p:sp>
        <p:nvSpPr>
          <p:cNvPr id="39" name="文本框 50"/>
          <p:cNvSpPr txBox="1"/>
          <p:nvPr/>
        </p:nvSpPr>
        <p:spPr>
          <a:xfrm>
            <a:off x="4888512" y="4701130"/>
            <a:ext cx="726920"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CPE</a:t>
            </a:r>
            <a:endParaRPr lang="en-US" altLang="zh-CN" sz="1400" b="1" dirty="0">
              <a:latin typeface="Huawei Sans" panose="020C0503030203020204" pitchFamily="34" charset="0"/>
              <a:cs typeface="+mn-ea"/>
              <a:sym typeface="+mn-lt"/>
            </a:endParaRPr>
          </a:p>
        </p:txBody>
      </p:sp>
      <p:sp>
        <p:nvSpPr>
          <p:cNvPr id="43" name="文本框 50"/>
          <p:cNvSpPr txBox="1"/>
          <p:nvPr/>
        </p:nvSpPr>
        <p:spPr>
          <a:xfrm>
            <a:off x="3455518" y="2628916"/>
            <a:ext cx="1096891"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CPE (RR)</a:t>
            </a:r>
            <a:endParaRPr lang="en-US" altLang="zh-CN" sz="1400" b="1" dirty="0">
              <a:latin typeface="Huawei Sans" panose="020C0503030203020204" pitchFamily="34" charset="0"/>
              <a:cs typeface="+mn-ea"/>
              <a:sym typeface="+mn-lt"/>
            </a:endParaRPr>
          </a:p>
        </p:txBody>
      </p:sp>
      <p:sp>
        <p:nvSpPr>
          <p:cNvPr id="26" name="文本框 25"/>
          <p:cNvSpPr txBox="1"/>
          <p:nvPr/>
        </p:nvSpPr>
        <p:spPr>
          <a:xfrm>
            <a:off x="2114600" y="1482851"/>
            <a:ext cx="2180301" cy="553998"/>
          </a:xfrm>
          <a:prstGeom prst="rect">
            <a:avLst/>
          </a:prstGeom>
          <a:solidFill>
            <a:srgbClr val="FFD17D"/>
          </a:solidFill>
        </p:spPr>
        <p:txBody>
          <a:bodyPr wrap="square" rtlCol="0">
            <a:spAutoFit/>
          </a:bodyPr>
          <a:lstStyle/>
          <a:p>
            <a:pPr algn="ctr" fontAlgn="ctr">
              <a:lnSpc>
                <a:spcPts val="1800"/>
              </a:lnSpc>
            </a:pPr>
            <a:r>
              <a:rPr lang="en-US" sz="1200" b="1" dirty="0" smtClean="0">
                <a:latin typeface="Huawei Sans" panose="020C0503030203020204" pitchFamily="34" charset="0"/>
              </a:rPr>
              <a:t>Employee network</a:t>
            </a:r>
            <a:endParaRPr lang="en-US" altLang="zh-CN" sz="1200" b="1" dirty="0" smtClean="0">
              <a:latin typeface="Huawei Sans" panose="020C0503030203020204" pitchFamily="34" charset="0"/>
            </a:endParaRPr>
          </a:p>
          <a:p>
            <a:pPr algn="ctr" fontAlgn="ctr">
              <a:lnSpc>
                <a:spcPts val="1800"/>
              </a:lnSpc>
            </a:pPr>
            <a:r>
              <a:rPr lang="en-US" sz="1200" dirty="0" smtClean="0">
                <a:latin typeface="Huawei Sans" panose="020C0503030203020204" pitchFamily="34" charset="0"/>
              </a:rPr>
              <a:t>VLAN 30: 10.1.30.0/24</a:t>
            </a:r>
            <a:endParaRPr lang="en-US" sz="1200" dirty="0">
              <a:latin typeface="Huawei Sans" panose="020C0503030203020204" pitchFamily="34" charset="0"/>
            </a:endParaRPr>
          </a:p>
        </p:txBody>
      </p:sp>
      <p:sp>
        <p:nvSpPr>
          <p:cNvPr id="27" name="文本框 26"/>
          <p:cNvSpPr txBox="1"/>
          <p:nvPr/>
        </p:nvSpPr>
        <p:spPr>
          <a:xfrm>
            <a:off x="572020" y="5442277"/>
            <a:ext cx="2180301" cy="553998"/>
          </a:xfrm>
          <a:prstGeom prst="rect">
            <a:avLst/>
          </a:prstGeom>
          <a:solidFill>
            <a:srgbClr val="FFD17D"/>
          </a:solidFill>
        </p:spPr>
        <p:txBody>
          <a:bodyPr wrap="square" rtlCol="0">
            <a:spAutoFit/>
          </a:bodyPr>
          <a:lstStyle/>
          <a:p>
            <a:pPr algn="ctr" fontAlgn="ctr">
              <a:lnSpc>
                <a:spcPts val="1800"/>
              </a:lnSpc>
            </a:pPr>
            <a:r>
              <a:rPr lang="en-US" sz="1200" b="1" dirty="0" smtClean="0">
                <a:latin typeface="Huawei Sans" panose="020C0503030203020204" pitchFamily="34" charset="0"/>
              </a:rPr>
              <a:t>Employee network</a:t>
            </a:r>
            <a:endParaRPr lang="en-US" altLang="zh-CN" sz="1200" b="1" dirty="0" smtClean="0">
              <a:latin typeface="Huawei Sans" panose="020C0503030203020204" pitchFamily="34" charset="0"/>
            </a:endParaRPr>
          </a:p>
          <a:p>
            <a:pPr algn="ctr" fontAlgn="ctr">
              <a:lnSpc>
                <a:spcPts val="1800"/>
              </a:lnSpc>
            </a:pPr>
            <a:r>
              <a:rPr lang="en-US" sz="1200" dirty="0" smtClean="0">
                <a:latin typeface="Huawei Sans" panose="020C0503030203020204" pitchFamily="34" charset="0"/>
              </a:rPr>
              <a:t>VLAN 31: 10.1.31.0/24</a:t>
            </a:r>
            <a:endParaRPr lang="en-US" altLang="zh-CN" sz="1200" dirty="0">
              <a:latin typeface="Huawei Sans" panose="020C0503030203020204" pitchFamily="34" charset="0"/>
            </a:endParaRPr>
          </a:p>
        </p:txBody>
      </p:sp>
      <p:sp>
        <p:nvSpPr>
          <p:cNvPr id="29" name="文本框 28"/>
          <p:cNvSpPr txBox="1"/>
          <p:nvPr/>
        </p:nvSpPr>
        <p:spPr>
          <a:xfrm>
            <a:off x="3626911" y="5442277"/>
            <a:ext cx="2180301" cy="553998"/>
          </a:xfrm>
          <a:prstGeom prst="rect">
            <a:avLst/>
          </a:prstGeom>
          <a:solidFill>
            <a:srgbClr val="FFD17D"/>
          </a:solidFill>
        </p:spPr>
        <p:txBody>
          <a:bodyPr wrap="square" rtlCol="0">
            <a:spAutoFit/>
          </a:bodyPr>
          <a:lstStyle/>
          <a:p>
            <a:pPr algn="ctr" fontAlgn="ctr">
              <a:lnSpc>
                <a:spcPts val="1800"/>
              </a:lnSpc>
            </a:pPr>
            <a:r>
              <a:rPr lang="en-US" sz="1200" b="1" dirty="0" smtClean="0">
                <a:latin typeface="Huawei Sans" panose="020C0503030203020204" pitchFamily="34" charset="0"/>
              </a:rPr>
              <a:t>Employee network</a:t>
            </a:r>
            <a:endParaRPr lang="en-US" altLang="zh-CN" sz="1200" b="1" dirty="0" smtClean="0">
              <a:latin typeface="Huawei Sans" panose="020C0503030203020204" pitchFamily="34" charset="0"/>
            </a:endParaRPr>
          </a:p>
          <a:p>
            <a:pPr algn="ctr" fontAlgn="ctr">
              <a:lnSpc>
                <a:spcPts val="1800"/>
              </a:lnSpc>
            </a:pPr>
            <a:r>
              <a:rPr lang="en-US" sz="1200" dirty="0" smtClean="0">
                <a:latin typeface="Huawei Sans" panose="020C0503030203020204" pitchFamily="34" charset="0"/>
              </a:rPr>
              <a:t>VLAN 32: 10.1.32.0/24</a:t>
            </a:r>
            <a:endParaRPr lang="en-US" altLang="zh-CN" sz="1200" dirty="0">
              <a:latin typeface="Huawei Sans" panose="020C0503030203020204" pitchFamily="34" charset="0"/>
            </a:endParaRPr>
          </a:p>
        </p:txBody>
      </p:sp>
      <p:sp>
        <p:nvSpPr>
          <p:cNvPr id="32" name="文本框 31"/>
          <p:cNvSpPr txBox="1"/>
          <p:nvPr/>
        </p:nvSpPr>
        <p:spPr>
          <a:xfrm>
            <a:off x="6102350" y="1712307"/>
            <a:ext cx="5646738" cy="3400931"/>
          </a:xfrm>
          <a:prstGeom prst="rect">
            <a:avLst/>
          </a:prstGeom>
          <a:noFill/>
        </p:spPr>
        <p:txBody>
          <a:bodyPr wrap="square" rtlCol="0">
            <a:spAutoFit/>
          </a:bodyPr>
          <a:lstStyle/>
          <a:p>
            <a:pPr fontAlgn="ctr">
              <a:lnSpc>
                <a:spcPts val="2400"/>
              </a:lnSpc>
              <a:spcAft>
                <a:spcPts val="600"/>
              </a:spcAft>
            </a:pPr>
            <a:r>
              <a:rPr lang="en-US" sz="1600" b="1" dirty="0" smtClean="0">
                <a:latin typeface="Huawei Sans" panose="020C0503030203020204" pitchFamily="34" charset="0"/>
              </a:rPr>
              <a:t>Creating an overlay network</a:t>
            </a:r>
            <a:r>
              <a:rPr lang="en-US" sz="1600" dirty="0" smtClean="0">
                <a:latin typeface="Huawei Sans" panose="020C0503030203020204" pitchFamily="34" charset="0"/>
              </a:rPr>
              <a:t>:</a:t>
            </a:r>
            <a:endParaRPr lang="en-US" altLang="zh-CN" sz="1600" b="1" dirty="0" smtClean="0">
              <a:latin typeface="Huawei Sans" panose="020C0503030203020204" pitchFamily="34" charset="0"/>
            </a:endParaRPr>
          </a:p>
          <a:p>
            <a:pPr marL="342900" indent="-342900" fontAlgn="ctr">
              <a:lnSpc>
                <a:spcPts val="2400"/>
              </a:lnSpc>
              <a:spcAft>
                <a:spcPts val="600"/>
              </a:spcAft>
              <a:buFont typeface="+mj-lt"/>
              <a:buAutoNum type="arabicPeriod"/>
            </a:pPr>
            <a:r>
              <a:rPr lang="en-US" sz="1600" dirty="0" smtClean="0">
                <a:latin typeface="Huawei Sans" panose="020C0503030203020204" pitchFamily="34" charset="0"/>
              </a:rPr>
              <a:t>Create an office overlay network, set the topology type to hub-spoke, specify the VLANs and Layer 3 interfaces on the LAN side, and configure routes so that the CPE at a site can communicate with the LAN side at the local site.</a:t>
            </a:r>
            <a:endParaRPr lang="en-US" altLang="zh-CN" sz="1600" dirty="0" smtClean="0">
              <a:latin typeface="Huawei Sans" panose="020C0503030203020204" pitchFamily="34" charset="0"/>
            </a:endParaRPr>
          </a:p>
          <a:p>
            <a:pPr marL="342900" indent="-342900" fontAlgn="ctr">
              <a:lnSpc>
                <a:spcPts val="2400"/>
              </a:lnSpc>
              <a:spcAft>
                <a:spcPts val="600"/>
              </a:spcAft>
              <a:buFont typeface="+mj-lt"/>
              <a:buAutoNum type="arabicPeriod"/>
            </a:pPr>
            <a:r>
              <a:rPr lang="en-US" sz="1600" dirty="0" err="1" smtClean="0">
                <a:latin typeface="Huawei Sans" panose="020C0503030203020204" pitchFamily="34" charset="0"/>
              </a:rPr>
              <a:t>iMaster</a:t>
            </a:r>
            <a:r>
              <a:rPr lang="en-US" sz="1600" dirty="0" smtClean="0">
                <a:latin typeface="Huawei Sans" panose="020C0503030203020204" pitchFamily="34" charset="0"/>
              </a:rPr>
              <a:t> NCE-Campus delivers the configurations to network devices.</a:t>
            </a:r>
            <a:endParaRPr lang="en-US" altLang="zh-CN" sz="1600" dirty="0" smtClean="0">
              <a:latin typeface="Huawei Sans" panose="020C0503030203020204" pitchFamily="34" charset="0"/>
            </a:endParaRPr>
          </a:p>
          <a:p>
            <a:pPr marL="342900" indent="-342900" fontAlgn="ctr">
              <a:lnSpc>
                <a:spcPts val="2400"/>
              </a:lnSpc>
              <a:spcAft>
                <a:spcPts val="600"/>
              </a:spcAft>
              <a:buFont typeface="+mj-lt"/>
              <a:buAutoNum type="arabicPeriod"/>
            </a:pPr>
            <a:r>
              <a:rPr lang="en-US" sz="1600" dirty="0" smtClean="0">
                <a:latin typeface="Huawei Sans" panose="020C0503030203020204" pitchFamily="34" charset="0"/>
              </a:rPr>
              <a:t>Establish a GRE over IPsec tunnel on the forwarding plane between a branch site and the HQ/DC site.</a:t>
            </a:r>
            <a:endParaRPr lang="en-US" altLang="zh-CN" sz="1600" dirty="0" smtClean="0">
              <a:latin typeface="Huawei Sans" panose="020C0503030203020204" pitchFamily="34" charset="0"/>
            </a:endParaRPr>
          </a:p>
        </p:txBody>
      </p:sp>
      <p:grpSp>
        <p:nvGrpSpPr>
          <p:cNvPr id="33" name="Group 6"/>
          <p:cNvGrpSpPr/>
          <p:nvPr/>
        </p:nvGrpSpPr>
        <p:grpSpPr>
          <a:xfrm>
            <a:off x="1853218" y="3579094"/>
            <a:ext cx="998434" cy="566030"/>
            <a:chOff x="7712470" y="3896336"/>
            <a:chExt cx="1328916" cy="753386"/>
          </a:xfrm>
        </p:grpSpPr>
        <p:sp>
          <p:nvSpPr>
            <p:cNvPr id="34" name="Freeform 200"/>
            <p:cNvSpPr/>
            <p:nvPr/>
          </p:nvSpPr>
          <p:spPr>
            <a:xfrm>
              <a:off x="7712470" y="3896336"/>
              <a:ext cx="1328916" cy="753386"/>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2000" dirty="0">
                <a:latin typeface="Huawei Sans" panose="020C0503030203020204" pitchFamily="34" charset="0"/>
              </a:endParaRPr>
            </a:p>
          </p:txBody>
        </p:sp>
        <p:sp>
          <p:nvSpPr>
            <p:cNvPr id="35" name="TextBox 2"/>
            <p:cNvSpPr txBox="1"/>
            <p:nvPr/>
          </p:nvSpPr>
          <p:spPr>
            <a:xfrm>
              <a:off x="7942523" y="4208668"/>
              <a:ext cx="877337" cy="409651"/>
            </a:xfrm>
            <a:prstGeom prst="rect">
              <a:avLst/>
            </a:prstGeom>
            <a:noFill/>
          </p:spPr>
          <p:txBody>
            <a:bodyPr wrap="none" rtlCol="0">
              <a:spAutoFit/>
            </a:bodyPr>
            <a:lstStyle/>
            <a:p>
              <a:pPr algn="ctr" fontAlgn="ctr"/>
              <a:r>
                <a:rPr lang="en-US" sz="1400" b="1" dirty="0" smtClean="0">
                  <a:solidFill>
                    <a:schemeClr val="bg1"/>
                  </a:solidFill>
                  <a:latin typeface="Huawei Sans" panose="020C0503030203020204" pitchFamily="34" charset="0"/>
                </a:rPr>
                <a:t>MPLS</a:t>
              </a:r>
              <a:endParaRPr lang="en-US" altLang="zh-CN" sz="1400" b="1" dirty="0">
                <a:solidFill>
                  <a:schemeClr val="bg1"/>
                </a:solidFill>
                <a:latin typeface="Huawei Sans" panose="020C0503030203020204" pitchFamily="34" charset="0"/>
              </a:endParaRPr>
            </a:p>
          </p:txBody>
        </p:sp>
      </p:grpSp>
      <p:grpSp>
        <p:nvGrpSpPr>
          <p:cNvPr id="37" name="Group 6"/>
          <p:cNvGrpSpPr/>
          <p:nvPr/>
        </p:nvGrpSpPr>
        <p:grpSpPr>
          <a:xfrm>
            <a:off x="3571397" y="3579094"/>
            <a:ext cx="998434" cy="566030"/>
            <a:chOff x="7712470" y="3896336"/>
            <a:chExt cx="1328916" cy="753386"/>
          </a:xfrm>
        </p:grpSpPr>
        <p:sp>
          <p:nvSpPr>
            <p:cNvPr id="40" name="Freeform 200"/>
            <p:cNvSpPr/>
            <p:nvPr/>
          </p:nvSpPr>
          <p:spPr>
            <a:xfrm>
              <a:off x="7712470" y="3896336"/>
              <a:ext cx="1328916" cy="753386"/>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2000" dirty="0">
                <a:latin typeface="Huawei Sans" panose="020C0503030203020204" pitchFamily="34" charset="0"/>
              </a:endParaRPr>
            </a:p>
          </p:txBody>
        </p:sp>
        <p:sp>
          <p:nvSpPr>
            <p:cNvPr id="41" name="TextBox 2"/>
            <p:cNvSpPr txBox="1"/>
            <p:nvPr/>
          </p:nvSpPr>
          <p:spPr>
            <a:xfrm>
              <a:off x="7789970" y="4208668"/>
              <a:ext cx="1182441" cy="409651"/>
            </a:xfrm>
            <a:prstGeom prst="rect">
              <a:avLst/>
            </a:prstGeom>
            <a:noFill/>
          </p:spPr>
          <p:txBody>
            <a:bodyPr wrap="none" rtlCol="0">
              <a:spAutoFit/>
            </a:bodyPr>
            <a:lstStyle/>
            <a:p>
              <a:pPr algn="ctr" fontAlgn="ctr"/>
              <a:r>
                <a:rPr lang="en-US" sz="1400" b="1" dirty="0" smtClean="0">
                  <a:solidFill>
                    <a:schemeClr val="bg1"/>
                  </a:solidFill>
                  <a:latin typeface="Huawei Sans" panose="020C0503030203020204" pitchFamily="34" charset="0"/>
                </a:rPr>
                <a:t>Internet</a:t>
              </a:r>
              <a:endParaRPr lang="en-US" altLang="zh-CN" sz="1400" b="1" dirty="0">
                <a:solidFill>
                  <a:schemeClr val="bg1"/>
                </a:solidFill>
                <a:latin typeface="Huawei Sans" panose="020C0503030203020204" pitchFamily="34" charset="0"/>
              </a:endParaRPr>
            </a:p>
          </p:txBody>
        </p:sp>
      </p:grpSp>
      <p:sp>
        <p:nvSpPr>
          <p:cNvPr id="42" name="任意多边形 41"/>
          <p:cNvSpPr/>
          <p:nvPr/>
        </p:nvSpPr>
        <p:spPr>
          <a:xfrm>
            <a:off x="1691121" y="2798618"/>
            <a:ext cx="1283855" cy="2006140"/>
          </a:xfrm>
          <a:custGeom>
            <a:avLst/>
            <a:gdLst>
              <a:gd name="connsiteX0" fmla="*/ 259342 w 1053669"/>
              <a:gd name="connsiteY0" fmla="*/ 1976582 h 1976582"/>
              <a:gd name="connsiteX1" fmla="*/ 46906 w 1053669"/>
              <a:gd name="connsiteY1" fmla="*/ 905164 h 1976582"/>
              <a:gd name="connsiteX2" fmla="*/ 1053669 w 1053669"/>
              <a:gd name="connsiteY2" fmla="*/ 0 h 1976582"/>
              <a:gd name="connsiteX0" fmla="*/ 0 w 794327"/>
              <a:gd name="connsiteY0" fmla="*/ 1976582 h 1976582"/>
              <a:gd name="connsiteX1" fmla="*/ 794327 w 794327"/>
              <a:gd name="connsiteY1" fmla="*/ 0 h 1976582"/>
              <a:gd name="connsiteX0" fmla="*/ 0 w 794327"/>
              <a:gd name="connsiteY0" fmla="*/ 1930400 h 1930400"/>
              <a:gd name="connsiteX1" fmla="*/ 794327 w 794327"/>
              <a:gd name="connsiteY1" fmla="*/ 0 h 1930400"/>
              <a:gd name="connsiteX0" fmla="*/ 0 w 1366982"/>
              <a:gd name="connsiteY0" fmla="*/ 1985818 h 1985818"/>
              <a:gd name="connsiteX1" fmla="*/ 1366982 w 1366982"/>
              <a:gd name="connsiteY1" fmla="*/ 0 h 1985818"/>
              <a:gd name="connsiteX0" fmla="*/ 0 w 1366982"/>
              <a:gd name="connsiteY0" fmla="*/ 1985818 h 1985818"/>
              <a:gd name="connsiteX1" fmla="*/ 1366982 w 1366982"/>
              <a:gd name="connsiteY1" fmla="*/ 0 h 1985818"/>
              <a:gd name="connsiteX0" fmla="*/ 0 w 1283855"/>
              <a:gd name="connsiteY0" fmla="*/ 1976582 h 1976582"/>
              <a:gd name="connsiteX1" fmla="*/ 1283855 w 1283855"/>
              <a:gd name="connsiteY1" fmla="*/ 0 h 1976582"/>
              <a:gd name="connsiteX0" fmla="*/ 0 w 1283855"/>
              <a:gd name="connsiteY0" fmla="*/ 1976582 h 1976582"/>
              <a:gd name="connsiteX1" fmla="*/ 1283855 w 1283855"/>
              <a:gd name="connsiteY1" fmla="*/ 0 h 1976582"/>
              <a:gd name="connsiteX0" fmla="*/ 0 w 1283855"/>
              <a:gd name="connsiteY0" fmla="*/ 1976582 h 1976582"/>
              <a:gd name="connsiteX1" fmla="*/ 1283855 w 1283855"/>
              <a:gd name="connsiteY1" fmla="*/ 0 h 1976582"/>
            </a:gdLst>
            <a:ahLst/>
            <a:cxnLst>
              <a:cxn ang="0">
                <a:pos x="connsiteX0" y="connsiteY0"/>
              </a:cxn>
              <a:cxn ang="0">
                <a:pos x="connsiteX1" y="connsiteY1"/>
              </a:cxn>
            </a:cxnLst>
            <a:rect l="l" t="t" r="r" b="b"/>
            <a:pathLst>
              <a:path w="1283855" h="1976582">
                <a:moveTo>
                  <a:pt x="0" y="1976582"/>
                </a:moveTo>
                <a:cubicBezTo>
                  <a:pt x="243224" y="1129916"/>
                  <a:pt x="467976" y="735830"/>
                  <a:pt x="1283855" y="0"/>
                </a:cubicBezTo>
              </a:path>
            </a:pathLst>
          </a:custGeom>
          <a:noFill/>
          <a:ln w="2857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4" name="任意多边形 43"/>
          <p:cNvSpPr/>
          <p:nvPr/>
        </p:nvSpPr>
        <p:spPr>
          <a:xfrm>
            <a:off x="1918955" y="2798618"/>
            <a:ext cx="1767346" cy="2105891"/>
          </a:xfrm>
          <a:custGeom>
            <a:avLst/>
            <a:gdLst>
              <a:gd name="connsiteX0" fmla="*/ 259342 w 1053669"/>
              <a:gd name="connsiteY0" fmla="*/ 1976582 h 1976582"/>
              <a:gd name="connsiteX1" fmla="*/ 46906 w 1053669"/>
              <a:gd name="connsiteY1" fmla="*/ 905164 h 1976582"/>
              <a:gd name="connsiteX2" fmla="*/ 1053669 w 1053669"/>
              <a:gd name="connsiteY2" fmla="*/ 0 h 1976582"/>
              <a:gd name="connsiteX0" fmla="*/ 0 w 794327"/>
              <a:gd name="connsiteY0" fmla="*/ 1976582 h 1976582"/>
              <a:gd name="connsiteX1" fmla="*/ 794327 w 794327"/>
              <a:gd name="connsiteY1" fmla="*/ 0 h 1976582"/>
              <a:gd name="connsiteX0" fmla="*/ 0 w 794327"/>
              <a:gd name="connsiteY0" fmla="*/ 1930400 h 1930400"/>
              <a:gd name="connsiteX1" fmla="*/ 794327 w 794327"/>
              <a:gd name="connsiteY1" fmla="*/ 0 h 1930400"/>
              <a:gd name="connsiteX0" fmla="*/ 0 w 1366982"/>
              <a:gd name="connsiteY0" fmla="*/ 1985818 h 1985818"/>
              <a:gd name="connsiteX1" fmla="*/ 1366982 w 1366982"/>
              <a:gd name="connsiteY1" fmla="*/ 0 h 1985818"/>
              <a:gd name="connsiteX0" fmla="*/ 0 w 1366982"/>
              <a:gd name="connsiteY0" fmla="*/ 1985818 h 1985818"/>
              <a:gd name="connsiteX1" fmla="*/ 1366982 w 1366982"/>
              <a:gd name="connsiteY1" fmla="*/ 0 h 1985818"/>
              <a:gd name="connsiteX0" fmla="*/ 0 w 1283855"/>
              <a:gd name="connsiteY0" fmla="*/ 1976582 h 1976582"/>
              <a:gd name="connsiteX1" fmla="*/ 1283855 w 1283855"/>
              <a:gd name="connsiteY1" fmla="*/ 0 h 1976582"/>
              <a:gd name="connsiteX0" fmla="*/ 0 w 1283855"/>
              <a:gd name="connsiteY0" fmla="*/ 1976582 h 1976582"/>
              <a:gd name="connsiteX1" fmla="*/ 1283855 w 1283855"/>
              <a:gd name="connsiteY1" fmla="*/ 0 h 1976582"/>
              <a:gd name="connsiteX0" fmla="*/ 0 w 1283855"/>
              <a:gd name="connsiteY0" fmla="*/ 1976582 h 1976582"/>
              <a:gd name="connsiteX1" fmla="*/ 1283855 w 1283855"/>
              <a:gd name="connsiteY1" fmla="*/ 0 h 1976582"/>
              <a:gd name="connsiteX0" fmla="*/ 0 w 1283855"/>
              <a:gd name="connsiteY0" fmla="*/ 1976582 h 1976582"/>
              <a:gd name="connsiteX1" fmla="*/ 1283855 w 1283855"/>
              <a:gd name="connsiteY1" fmla="*/ 0 h 1976582"/>
              <a:gd name="connsiteX0" fmla="*/ 0 w 1764204"/>
              <a:gd name="connsiteY0" fmla="*/ 1976582 h 1976582"/>
              <a:gd name="connsiteX1" fmla="*/ 1283855 w 1764204"/>
              <a:gd name="connsiteY1" fmla="*/ 0 h 1976582"/>
              <a:gd name="connsiteX0" fmla="*/ 0 w 1792460"/>
              <a:gd name="connsiteY0" fmla="*/ 2105891 h 2105891"/>
              <a:gd name="connsiteX1" fmla="*/ 1320800 w 1792460"/>
              <a:gd name="connsiteY1" fmla="*/ 0 h 2105891"/>
              <a:gd name="connsiteX0" fmla="*/ 0 w 1801873"/>
              <a:gd name="connsiteY0" fmla="*/ 2105891 h 2105891"/>
              <a:gd name="connsiteX1" fmla="*/ 1320800 w 1801873"/>
              <a:gd name="connsiteY1" fmla="*/ 0 h 2105891"/>
              <a:gd name="connsiteX0" fmla="*/ 0 w 1758811"/>
              <a:gd name="connsiteY0" fmla="*/ 2105891 h 2105891"/>
              <a:gd name="connsiteX1" fmla="*/ 1320800 w 1758811"/>
              <a:gd name="connsiteY1" fmla="*/ 0 h 2105891"/>
              <a:gd name="connsiteX0" fmla="*/ 0 w 1767346"/>
              <a:gd name="connsiteY0" fmla="*/ 2105891 h 2105891"/>
              <a:gd name="connsiteX1" fmla="*/ 1320800 w 1767346"/>
              <a:gd name="connsiteY1" fmla="*/ 0 h 2105891"/>
              <a:gd name="connsiteX0" fmla="*/ 0 w 1767346"/>
              <a:gd name="connsiteY0" fmla="*/ 2105891 h 2105891"/>
              <a:gd name="connsiteX1" fmla="*/ 1320800 w 1767346"/>
              <a:gd name="connsiteY1" fmla="*/ 0 h 2105891"/>
              <a:gd name="connsiteX0" fmla="*/ 0 w 1767346"/>
              <a:gd name="connsiteY0" fmla="*/ 2105891 h 2105891"/>
              <a:gd name="connsiteX1" fmla="*/ 1320800 w 1767346"/>
              <a:gd name="connsiteY1" fmla="*/ 0 h 2105891"/>
            </a:gdLst>
            <a:ahLst/>
            <a:cxnLst>
              <a:cxn ang="0">
                <a:pos x="connsiteX0" y="connsiteY0"/>
              </a:cxn>
              <a:cxn ang="0">
                <a:pos x="connsiteX1" y="connsiteY1"/>
              </a:cxn>
            </a:cxnLst>
            <a:rect l="l" t="t" r="r" b="b"/>
            <a:pathLst>
              <a:path w="1767346" h="2105891">
                <a:moveTo>
                  <a:pt x="0" y="2105891"/>
                </a:moveTo>
                <a:cubicBezTo>
                  <a:pt x="1443951" y="1776462"/>
                  <a:pt x="2361430" y="1585577"/>
                  <a:pt x="1320800" y="0"/>
                </a:cubicBezTo>
              </a:path>
            </a:pathLst>
          </a:custGeom>
          <a:noFill/>
          <a:ln w="2857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50" name="Picture 12" descr="E:\2016.01\1.12 扁平化图标\蓝色\AR-蓝色最新-40.png"/>
          <p:cNvPicPr>
            <a:picLocks noChangeArrowheads="1"/>
          </p:cNvPicPr>
          <p:nvPr/>
        </p:nvPicPr>
        <p:blipFill>
          <a:blip r:embed="rId4" cstate="print"/>
          <a:srcRect/>
          <a:stretch>
            <a:fillRect/>
          </a:stretch>
        </p:blipFill>
        <p:spPr bwMode="auto">
          <a:xfrm>
            <a:off x="1414545" y="4804758"/>
            <a:ext cx="540000" cy="442800"/>
          </a:xfrm>
          <a:prstGeom prst="rect">
            <a:avLst/>
          </a:prstGeom>
          <a:noFill/>
        </p:spPr>
      </p:pic>
      <p:sp>
        <p:nvSpPr>
          <p:cNvPr id="51" name="任意多边形 50"/>
          <p:cNvSpPr/>
          <p:nvPr/>
        </p:nvSpPr>
        <p:spPr>
          <a:xfrm flipH="1">
            <a:off x="2704768" y="2798618"/>
            <a:ext cx="1767346" cy="2105891"/>
          </a:xfrm>
          <a:custGeom>
            <a:avLst/>
            <a:gdLst>
              <a:gd name="connsiteX0" fmla="*/ 259342 w 1053669"/>
              <a:gd name="connsiteY0" fmla="*/ 1976582 h 1976582"/>
              <a:gd name="connsiteX1" fmla="*/ 46906 w 1053669"/>
              <a:gd name="connsiteY1" fmla="*/ 905164 h 1976582"/>
              <a:gd name="connsiteX2" fmla="*/ 1053669 w 1053669"/>
              <a:gd name="connsiteY2" fmla="*/ 0 h 1976582"/>
              <a:gd name="connsiteX0" fmla="*/ 0 w 794327"/>
              <a:gd name="connsiteY0" fmla="*/ 1976582 h 1976582"/>
              <a:gd name="connsiteX1" fmla="*/ 794327 w 794327"/>
              <a:gd name="connsiteY1" fmla="*/ 0 h 1976582"/>
              <a:gd name="connsiteX0" fmla="*/ 0 w 794327"/>
              <a:gd name="connsiteY0" fmla="*/ 1930400 h 1930400"/>
              <a:gd name="connsiteX1" fmla="*/ 794327 w 794327"/>
              <a:gd name="connsiteY1" fmla="*/ 0 h 1930400"/>
              <a:gd name="connsiteX0" fmla="*/ 0 w 1366982"/>
              <a:gd name="connsiteY0" fmla="*/ 1985818 h 1985818"/>
              <a:gd name="connsiteX1" fmla="*/ 1366982 w 1366982"/>
              <a:gd name="connsiteY1" fmla="*/ 0 h 1985818"/>
              <a:gd name="connsiteX0" fmla="*/ 0 w 1366982"/>
              <a:gd name="connsiteY0" fmla="*/ 1985818 h 1985818"/>
              <a:gd name="connsiteX1" fmla="*/ 1366982 w 1366982"/>
              <a:gd name="connsiteY1" fmla="*/ 0 h 1985818"/>
              <a:gd name="connsiteX0" fmla="*/ 0 w 1283855"/>
              <a:gd name="connsiteY0" fmla="*/ 1976582 h 1976582"/>
              <a:gd name="connsiteX1" fmla="*/ 1283855 w 1283855"/>
              <a:gd name="connsiteY1" fmla="*/ 0 h 1976582"/>
              <a:gd name="connsiteX0" fmla="*/ 0 w 1283855"/>
              <a:gd name="connsiteY0" fmla="*/ 1976582 h 1976582"/>
              <a:gd name="connsiteX1" fmla="*/ 1283855 w 1283855"/>
              <a:gd name="connsiteY1" fmla="*/ 0 h 1976582"/>
              <a:gd name="connsiteX0" fmla="*/ 0 w 1283855"/>
              <a:gd name="connsiteY0" fmla="*/ 1976582 h 1976582"/>
              <a:gd name="connsiteX1" fmla="*/ 1283855 w 1283855"/>
              <a:gd name="connsiteY1" fmla="*/ 0 h 1976582"/>
              <a:gd name="connsiteX0" fmla="*/ 0 w 1283855"/>
              <a:gd name="connsiteY0" fmla="*/ 1976582 h 1976582"/>
              <a:gd name="connsiteX1" fmla="*/ 1283855 w 1283855"/>
              <a:gd name="connsiteY1" fmla="*/ 0 h 1976582"/>
              <a:gd name="connsiteX0" fmla="*/ 0 w 1764204"/>
              <a:gd name="connsiteY0" fmla="*/ 1976582 h 1976582"/>
              <a:gd name="connsiteX1" fmla="*/ 1283855 w 1764204"/>
              <a:gd name="connsiteY1" fmla="*/ 0 h 1976582"/>
              <a:gd name="connsiteX0" fmla="*/ 0 w 1792460"/>
              <a:gd name="connsiteY0" fmla="*/ 2105891 h 2105891"/>
              <a:gd name="connsiteX1" fmla="*/ 1320800 w 1792460"/>
              <a:gd name="connsiteY1" fmla="*/ 0 h 2105891"/>
              <a:gd name="connsiteX0" fmla="*/ 0 w 1801873"/>
              <a:gd name="connsiteY0" fmla="*/ 2105891 h 2105891"/>
              <a:gd name="connsiteX1" fmla="*/ 1320800 w 1801873"/>
              <a:gd name="connsiteY1" fmla="*/ 0 h 2105891"/>
              <a:gd name="connsiteX0" fmla="*/ 0 w 1758811"/>
              <a:gd name="connsiteY0" fmla="*/ 2105891 h 2105891"/>
              <a:gd name="connsiteX1" fmla="*/ 1320800 w 1758811"/>
              <a:gd name="connsiteY1" fmla="*/ 0 h 2105891"/>
              <a:gd name="connsiteX0" fmla="*/ 0 w 1767346"/>
              <a:gd name="connsiteY0" fmla="*/ 2105891 h 2105891"/>
              <a:gd name="connsiteX1" fmla="*/ 1320800 w 1767346"/>
              <a:gd name="connsiteY1" fmla="*/ 0 h 2105891"/>
              <a:gd name="connsiteX0" fmla="*/ 0 w 1767346"/>
              <a:gd name="connsiteY0" fmla="*/ 2105891 h 2105891"/>
              <a:gd name="connsiteX1" fmla="*/ 1320800 w 1767346"/>
              <a:gd name="connsiteY1" fmla="*/ 0 h 2105891"/>
              <a:gd name="connsiteX0" fmla="*/ 0 w 1767346"/>
              <a:gd name="connsiteY0" fmla="*/ 2105891 h 2105891"/>
              <a:gd name="connsiteX1" fmla="*/ 1320800 w 1767346"/>
              <a:gd name="connsiteY1" fmla="*/ 0 h 2105891"/>
            </a:gdLst>
            <a:ahLst/>
            <a:cxnLst>
              <a:cxn ang="0">
                <a:pos x="connsiteX0" y="connsiteY0"/>
              </a:cxn>
              <a:cxn ang="0">
                <a:pos x="connsiteX1" y="connsiteY1"/>
              </a:cxn>
            </a:cxnLst>
            <a:rect l="l" t="t" r="r" b="b"/>
            <a:pathLst>
              <a:path w="1767346" h="2105891">
                <a:moveTo>
                  <a:pt x="0" y="2105891"/>
                </a:moveTo>
                <a:cubicBezTo>
                  <a:pt x="1443951" y="1776462"/>
                  <a:pt x="2361430" y="1585577"/>
                  <a:pt x="1320800" y="0"/>
                </a:cubicBezTo>
              </a:path>
            </a:pathLst>
          </a:custGeom>
          <a:noFill/>
          <a:ln w="2857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4" name="任意多边形 53"/>
          <p:cNvSpPr/>
          <p:nvPr/>
        </p:nvSpPr>
        <p:spPr>
          <a:xfrm flipH="1">
            <a:off x="3449918" y="2798618"/>
            <a:ext cx="1283855" cy="2006140"/>
          </a:xfrm>
          <a:custGeom>
            <a:avLst/>
            <a:gdLst>
              <a:gd name="connsiteX0" fmla="*/ 259342 w 1053669"/>
              <a:gd name="connsiteY0" fmla="*/ 1976582 h 1976582"/>
              <a:gd name="connsiteX1" fmla="*/ 46906 w 1053669"/>
              <a:gd name="connsiteY1" fmla="*/ 905164 h 1976582"/>
              <a:gd name="connsiteX2" fmla="*/ 1053669 w 1053669"/>
              <a:gd name="connsiteY2" fmla="*/ 0 h 1976582"/>
              <a:gd name="connsiteX0" fmla="*/ 0 w 794327"/>
              <a:gd name="connsiteY0" fmla="*/ 1976582 h 1976582"/>
              <a:gd name="connsiteX1" fmla="*/ 794327 w 794327"/>
              <a:gd name="connsiteY1" fmla="*/ 0 h 1976582"/>
              <a:gd name="connsiteX0" fmla="*/ 0 w 794327"/>
              <a:gd name="connsiteY0" fmla="*/ 1930400 h 1930400"/>
              <a:gd name="connsiteX1" fmla="*/ 794327 w 794327"/>
              <a:gd name="connsiteY1" fmla="*/ 0 h 1930400"/>
              <a:gd name="connsiteX0" fmla="*/ 0 w 1366982"/>
              <a:gd name="connsiteY0" fmla="*/ 1985818 h 1985818"/>
              <a:gd name="connsiteX1" fmla="*/ 1366982 w 1366982"/>
              <a:gd name="connsiteY1" fmla="*/ 0 h 1985818"/>
              <a:gd name="connsiteX0" fmla="*/ 0 w 1366982"/>
              <a:gd name="connsiteY0" fmla="*/ 1985818 h 1985818"/>
              <a:gd name="connsiteX1" fmla="*/ 1366982 w 1366982"/>
              <a:gd name="connsiteY1" fmla="*/ 0 h 1985818"/>
              <a:gd name="connsiteX0" fmla="*/ 0 w 1283855"/>
              <a:gd name="connsiteY0" fmla="*/ 1976582 h 1976582"/>
              <a:gd name="connsiteX1" fmla="*/ 1283855 w 1283855"/>
              <a:gd name="connsiteY1" fmla="*/ 0 h 1976582"/>
              <a:gd name="connsiteX0" fmla="*/ 0 w 1283855"/>
              <a:gd name="connsiteY0" fmla="*/ 1976582 h 1976582"/>
              <a:gd name="connsiteX1" fmla="*/ 1283855 w 1283855"/>
              <a:gd name="connsiteY1" fmla="*/ 0 h 1976582"/>
              <a:gd name="connsiteX0" fmla="*/ 0 w 1283855"/>
              <a:gd name="connsiteY0" fmla="*/ 1976582 h 1976582"/>
              <a:gd name="connsiteX1" fmla="*/ 1283855 w 1283855"/>
              <a:gd name="connsiteY1" fmla="*/ 0 h 1976582"/>
            </a:gdLst>
            <a:ahLst/>
            <a:cxnLst>
              <a:cxn ang="0">
                <a:pos x="connsiteX0" y="connsiteY0"/>
              </a:cxn>
              <a:cxn ang="0">
                <a:pos x="connsiteX1" y="connsiteY1"/>
              </a:cxn>
            </a:cxnLst>
            <a:rect l="l" t="t" r="r" b="b"/>
            <a:pathLst>
              <a:path w="1283855" h="1976582">
                <a:moveTo>
                  <a:pt x="0" y="1976582"/>
                </a:moveTo>
                <a:cubicBezTo>
                  <a:pt x="243224" y="1129916"/>
                  <a:pt x="467976" y="735830"/>
                  <a:pt x="1283855" y="0"/>
                </a:cubicBezTo>
              </a:path>
            </a:pathLst>
          </a:custGeom>
          <a:noFill/>
          <a:ln w="2857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55" name="Picture 12" descr="E:\2016.01\1.12 扁平化图标\蓝色\AR-蓝色最新-40.png"/>
          <p:cNvPicPr>
            <a:picLocks noChangeArrowheads="1"/>
          </p:cNvPicPr>
          <p:nvPr/>
        </p:nvPicPr>
        <p:blipFill>
          <a:blip r:embed="rId4" cstate="print"/>
          <a:srcRect/>
          <a:stretch>
            <a:fillRect/>
          </a:stretch>
        </p:blipFill>
        <p:spPr bwMode="auto">
          <a:xfrm>
            <a:off x="4456827" y="4786448"/>
            <a:ext cx="540000" cy="442800"/>
          </a:xfrm>
          <a:prstGeom prst="rect">
            <a:avLst/>
          </a:prstGeom>
          <a:noFill/>
        </p:spPr>
      </p:pic>
      <p:pic>
        <p:nvPicPr>
          <p:cNvPr id="56" name="Picture 12" descr="E:\2016.01\1.12 扁平化图标\蓝色\AR-蓝色最新-40.png"/>
          <p:cNvPicPr>
            <a:picLocks noChangeArrowheads="1"/>
          </p:cNvPicPr>
          <p:nvPr/>
        </p:nvPicPr>
        <p:blipFill>
          <a:blip r:embed="rId4" cstate="print"/>
          <a:srcRect/>
          <a:stretch>
            <a:fillRect/>
          </a:stretch>
        </p:blipFill>
        <p:spPr bwMode="auto">
          <a:xfrm>
            <a:off x="2938490" y="2398370"/>
            <a:ext cx="540000" cy="442800"/>
          </a:xfrm>
          <a:prstGeom prst="rect">
            <a:avLst/>
          </a:prstGeom>
          <a:noFill/>
        </p:spPr>
      </p:pic>
      <p:sp>
        <p:nvSpPr>
          <p:cNvPr id="58" name="文本框 50"/>
          <p:cNvSpPr txBox="1"/>
          <p:nvPr/>
        </p:nvSpPr>
        <p:spPr>
          <a:xfrm>
            <a:off x="4709504" y="3067252"/>
            <a:ext cx="1318594" cy="276999"/>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GRE over IPsec</a:t>
            </a:r>
            <a:endParaRPr lang="en-US" altLang="zh-CN" sz="1200" dirty="0">
              <a:latin typeface="Huawei Sans" panose="020C0503030203020204" pitchFamily="34" charset="0"/>
              <a:cs typeface="+mn-ea"/>
              <a:sym typeface="+mn-lt"/>
            </a:endParaRPr>
          </a:p>
        </p:txBody>
      </p:sp>
      <p:cxnSp>
        <p:nvCxnSpPr>
          <p:cNvPr id="4" name="直接连接符 3"/>
          <p:cNvCxnSpPr/>
          <p:nvPr/>
        </p:nvCxnSpPr>
        <p:spPr>
          <a:xfrm>
            <a:off x="4847752" y="3344251"/>
            <a:ext cx="1042099" cy="0"/>
          </a:xfrm>
          <a:prstGeom prst="line">
            <a:avLst/>
          </a:prstGeom>
          <a:noFill/>
          <a:ln w="28575">
            <a:solidFill>
              <a:srgbClr val="FFD17D"/>
            </a:solidFill>
          </a:ln>
        </p:spPr>
        <p:style>
          <a:lnRef idx="2">
            <a:schemeClr val="accent1">
              <a:shade val="50000"/>
            </a:schemeClr>
          </a:lnRef>
          <a:fillRef idx="1">
            <a:schemeClr val="accent1"/>
          </a:fillRef>
          <a:effectRef idx="0">
            <a:schemeClr val="accent1"/>
          </a:effectRef>
          <a:fontRef idx="minor">
            <a:schemeClr val="lt1"/>
          </a:fontRef>
        </p:style>
      </p:cxnSp>
      <p:sp>
        <p:nvSpPr>
          <p:cNvPr id="46" name="燕尾形 25"/>
          <p:cNvSpPr/>
          <p:nvPr/>
        </p:nvSpPr>
        <p:spPr bwMode="auto">
          <a:xfrm>
            <a:off x="9921940" y="62784"/>
            <a:ext cx="1538223"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a:solidFill>
                  <a:srgbClr val="FFFFFF"/>
                </a:solidFill>
                <a:latin typeface="Huawei Sans" panose="020C0503030203020204" pitchFamily="34" charset="0"/>
                <a:ea typeface="方正兰亭黑简体" panose="02000000000000000000" pitchFamily="2" charset="-122"/>
              </a:rPr>
              <a:t>Typical SD-WAN Applications</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燕尾形 25"/>
          <p:cNvSpPr/>
          <p:nvPr/>
        </p:nvSpPr>
        <p:spPr bwMode="auto">
          <a:xfrm>
            <a:off x="8459917" y="62784"/>
            <a:ext cx="1538223" cy="288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SD-WAN Overview</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945624233"/>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Typical Case Analysis: Service Route Advertisement</a:t>
            </a:r>
            <a:endParaRPr lang="en-US" dirty="0"/>
          </a:p>
        </p:txBody>
      </p:sp>
      <p:sp>
        <p:nvSpPr>
          <p:cNvPr id="8" name="圆角矩形 7"/>
          <p:cNvSpPr/>
          <p:nvPr/>
        </p:nvSpPr>
        <p:spPr>
          <a:xfrm>
            <a:off x="456784" y="4994795"/>
            <a:ext cx="2691096" cy="1205980"/>
          </a:xfrm>
          <a:prstGeom prst="roundRect">
            <a:avLst>
              <a:gd name="adj" fmla="val 5930"/>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9" name="圆角矩形 8"/>
          <p:cNvSpPr/>
          <p:nvPr/>
        </p:nvSpPr>
        <p:spPr>
          <a:xfrm>
            <a:off x="3263964" y="4994795"/>
            <a:ext cx="2556982" cy="1205980"/>
          </a:xfrm>
          <a:prstGeom prst="roundRect">
            <a:avLst>
              <a:gd name="adj" fmla="val 5930"/>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4" name="圆角矩形 13"/>
          <p:cNvSpPr/>
          <p:nvPr/>
        </p:nvSpPr>
        <p:spPr>
          <a:xfrm>
            <a:off x="1158702" y="1251770"/>
            <a:ext cx="4094441" cy="1368000"/>
          </a:xfrm>
          <a:prstGeom prst="roundRect">
            <a:avLst>
              <a:gd name="adj" fmla="val 5930"/>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7" name="文本框 16"/>
          <p:cNvSpPr txBox="1"/>
          <p:nvPr/>
        </p:nvSpPr>
        <p:spPr>
          <a:xfrm>
            <a:off x="1205393" y="2239003"/>
            <a:ext cx="951965" cy="307777"/>
          </a:xfrm>
          <a:prstGeom prst="rect">
            <a:avLst/>
          </a:prstGeom>
          <a:noFill/>
        </p:spPr>
        <p:txBody>
          <a:bodyPr wrap="square" rtlCol="0">
            <a:spAutoFit/>
          </a:bodyPr>
          <a:lstStyle/>
          <a:p>
            <a:pPr algn="ctr" fontAlgn="ctr"/>
            <a:r>
              <a:rPr lang="en-US" sz="1400" dirty="0" smtClean="0">
                <a:solidFill>
                  <a:schemeClr val="bg1">
                    <a:lumMod val="50000"/>
                  </a:schemeClr>
                </a:solidFill>
                <a:latin typeface="Huawei Sans" panose="020C0503030203020204" pitchFamily="34" charset="0"/>
              </a:rPr>
              <a:t>HQ/DC</a:t>
            </a:r>
            <a:endParaRPr lang="en-US" altLang="zh-CN" sz="1400" dirty="0">
              <a:solidFill>
                <a:schemeClr val="bg1">
                  <a:lumMod val="50000"/>
                </a:schemeClr>
              </a:solidFill>
              <a:latin typeface="Huawei Sans" panose="020C0503030203020204" pitchFamily="34" charset="0"/>
              <a:cs typeface="+mn-ea"/>
              <a:sym typeface="+mn-lt"/>
            </a:endParaRPr>
          </a:p>
        </p:txBody>
      </p:sp>
      <p:sp>
        <p:nvSpPr>
          <p:cNvPr id="18" name="文本框 17"/>
          <p:cNvSpPr txBox="1"/>
          <p:nvPr/>
        </p:nvSpPr>
        <p:spPr>
          <a:xfrm>
            <a:off x="470803" y="5093669"/>
            <a:ext cx="1077292" cy="307777"/>
          </a:xfrm>
          <a:prstGeom prst="rect">
            <a:avLst/>
          </a:prstGeom>
          <a:noFill/>
        </p:spPr>
        <p:txBody>
          <a:bodyPr wrap="square" rtlCol="0">
            <a:spAutoFit/>
          </a:bodyPr>
          <a:lstStyle/>
          <a:p>
            <a:pPr algn="ctr" fontAlgn="ctr"/>
            <a:r>
              <a:rPr lang="en-US" sz="1400" dirty="0" smtClean="0">
                <a:solidFill>
                  <a:schemeClr val="bg1">
                    <a:lumMod val="50000"/>
                  </a:schemeClr>
                </a:solidFill>
                <a:latin typeface="Huawei Sans" panose="020C0503030203020204" pitchFamily="34" charset="0"/>
              </a:rPr>
              <a:t>Branch 1</a:t>
            </a:r>
            <a:endParaRPr lang="en-US" altLang="zh-CN" sz="1400" dirty="0">
              <a:solidFill>
                <a:schemeClr val="bg1">
                  <a:lumMod val="50000"/>
                </a:schemeClr>
              </a:solidFill>
              <a:latin typeface="Huawei Sans" panose="020C0503030203020204" pitchFamily="34" charset="0"/>
              <a:cs typeface="+mn-ea"/>
              <a:sym typeface="+mn-lt"/>
            </a:endParaRPr>
          </a:p>
        </p:txBody>
      </p:sp>
      <p:sp>
        <p:nvSpPr>
          <p:cNvPr id="19" name="文本框 18"/>
          <p:cNvSpPr txBox="1"/>
          <p:nvPr/>
        </p:nvSpPr>
        <p:spPr>
          <a:xfrm>
            <a:off x="3264622" y="5080760"/>
            <a:ext cx="1077292" cy="307777"/>
          </a:xfrm>
          <a:prstGeom prst="rect">
            <a:avLst/>
          </a:prstGeom>
          <a:noFill/>
        </p:spPr>
        <p:txBody>
          <a:bodyPr wrap="square" rtlCol="0">
            <a:spAutoFit/>
          </a:bodyPr>
          <a:lstStyle/>
          <a:p>
            <a:pPr algn="ctr" fontAlgn="ctr"/>
            <a:r>
              <a:rPr lang="en-US" sz="1400" dirty="0" smtClean="0">
                <a:solidFill>
                  <a:schemeClr val="bg1">
                    <a:lumMod val="50000"/>
                  </a:schemeClr>
                </a:solidFill>
                <a:latin typeface="Huawei Sans" panose="020C0503030203020204" pitchFamily="34" charset="0"/>
              </a:rPr>
              <a:t>Branch 2</a:t>
            </a:r>
            <a:endParaRPr lang="en-US" altLang="zh-CN" sz="1400" dirty="0">
              <a:solidFill>
                <a:schemeClr val="bg1">
                  <a:lumMod val="50000"/>
                </a:schemeClr>
              </a:solidFill>
              <a:latin typeface="Huawei Sans" panose="020C0503030203020204" pitchFamily="34" charset="0"/>
              <a:cs typeface="+mn-ea"/>
              <a:sym typeface="+mn-lt"/>
            </a:endParaRPr>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78905" y="1983043"/>
            <a:ext cx="786452" cy="447063"/>
          </a:xfrm>
          <a:prstGeom prst="rect">
            <a:avLst/>
          </a:prstGeom>
        </p:spPr>
      </p:pic>
      <p:sp>
        <p:nvSpPr>
          <p:cNvPr id="38" name="文本框 50"/>
          <p:cNvSpPr txBox="1"/>
          <p:nvPr/>
        </p:nvSpPr>
        <p:spPr>
          <a:xfrm>
            <a:off x="787661" y="4701130"/>
            <a:ext cx="726920"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CPE</a:t>
            </a:r>
            <a:endParaRPr lang="en-US" altLang="zh-CN" sz="1400" b="1" dirty="0">
              <a:latin typeface="Huawei Sans" panose="020C0503030203020204" pitchFamily="34" charset="0"/>
              <a:cs typeface="+mn-ea"/>
              <a:sym typeface="+mn-lt"/>
            </a:endParaRPr>
          </a:p>
        </p:txBody>
      </p:sp>
      <p:sp>
        <p:nvSpPr>
          <p:cNvPr id="39" name="文本框 50"/>
          <p:cNvSpPr txBox="1"/>
          <p:nvPr/>
        </p:nvSpPr>
        <p:spPr>
          <a:xfrm>
            <a:off x="4889683" y="4701130"/>
            <a:ext cx="726920"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CPE</a:t>
            </a:r>
            <a:endParaRPr lang="en-US" altLang="zh-CN" sz="1400" b="1" dirty="0">
              <a:latin typeface="Huawei Sans" panose="020C0503030203020204" pitchFamily="34" charset="0"/>
              <a:cs typeface="+mn-ea"/>
              <a:sym typeface="+mn-lt"/>
            </a:endParaRPr>
          </a:p>
        </p:txBody>
      </p:sp>
      <p:sp>
        <p:nvSpPr>
          <p:cNvPr id="43" name="文本框 50"/>
          <p:cNvSpPr txBox="1"/>
          <p:nvPr/>
        </p:nvSpPr>
        <p:spPr>
          <a:xfrm>
            <a:off x="3456689" y="2628916"/>
            <a:ext cx="1096891"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CPE (RR)</a:t>
            </a:r>
            <a:endParaRPr lang="en-US" altLang="zh-CN" sz="1400" b="1" dirty="0">
              <a:latin typeface="Huawei Sans" panose="020C0503030203020204" pitchFamily="34" charset="0"/>
              <a:cs typeface="+mn-ea"/>
              <a:sym typeface="+mn-lt"/>
            </a:endParaRPr>
          </a:p>
        </p:txBody>
      </p:sp>
      <p:sp>
        <p:nvSpPr>
          <p:cNvPr id="26" name="文本框 25"/>
          <p:cNvSpPr txBox="1"/>
          <p:nvPr/>
        </p:nvSpPr>
        <p:spPr>
          <a:xfrm>
            <a:off x="2115771" y="1482851"/>
            <a:ext cx="2180301" cy="553998"/>
          </a:xfrm>
          <a:prstGeom prst="rect">
            <a:avLst/>
          </a:prstGeom>
          <a:solidFill>
            <a:srgbClr val="FFD17D"/>
          </a:solidFill>
        </p:spPr>
        <p:txBody>
          <a:bodyPr wrap="square" rtlCol="0">
            <a:spAutoFit/>
          </a:bodyPr>
          <a:lstStyle/>
          <a:p>
            <a:pPr algn="ctr" fontAlgn="ctr">
              <a:lnSpc>
                <a:spcPts val="1800"/>
              </a:lnSpc>
            </a:pPr>
            <a:r>
              <a:rPr lang="en-US" sz="1200" b="1" dirty="0" smtClean="0">
                <a:latin typeface="Huawei Sans" panose="020C0503030203020204" pitchFamily="34" charset="0"/>
              </a:rPr>
              <a:t>Employee network</a:t>
            </a:r>
            <a:endParaRPr lang="en-US" altLang="zh-CN" sz="1200" b="1" dirty="0" smtClean="0">
              <a:latin typeface="Huawei Sans" panose="020C0503030203020204" pitchFamily="34" charset="0"/>
            </a:endParaRPr>
          </a:p>
          <a:p>
            <a:pPr algn="ctr" fontAlgn="ctr">
              <a:lnSpc>
                <a:spcPts val="1800"/>
              </a:lnSpc>
            </a:pPr>
            <a:r>
              <a:rPr lang="en-US" sz="1200" dirty="0" smtClean="0">
                <a:latin typeface="Huawei Sans" panose="020C0503030203020204" pitchFamily="34" charset="0"/>
              </a:rPr>
              <a:t>VLAN 30: 10.1.30.0/24</a:t>
            </a:r>
            <a:endParaRPr lang="en-US" sz="1200" dirty="0">
              <a:latin typeface="Huawei Sans" panose="020C0503030203020204" pitchFamily="34" charset="0"/>
            </a:endParaRPr>
          </a:p>
        </p:txBody>
      </p:sp>
      <p:sp>
        <p:nvSpPr>
          <p:cNvPr id="27" name="文本框 26"/>
          <p:cNvSpPr txBox="1"/>
          <p:nvPr/>
        </p:nvSpPr>
        <p:spPr>
          <a:xfrm>
            <a:off x="573191" y="5442277"/>
            <a:ext cx="2180301" cy="553998"/>
          </a:xfrm>
          <a:prstGeom prst="rect">
            <a:avLst/>
          </a:prstGeom>
          <a:solidFill>
            <a:srgbClr val="FFD17D"/>
          </a:solidFill>
        </p:spPr>
        <p:txBody>
          <a:bodyPr wrap="square" rtlCol="0">
            <a:spAutoFit/>
          </a:bodyPr>
          <a:lstStyle/>
          <a:p>
            <a:pPr algn="ctr" fontAlgn="ctr">
              <a:lnSpc>
                <a:spcPts val="1800"/>
              </a:lnSpc>
            </a:pPr>
            <a:r>
              <a:rPr lang="en-US" sz="1200" b="1" dirty="0" smtClean="0">
                <a:latin typeface="Huawei Sans" panose="020C0503030203020204" pitchFamily="34" charset="0"/>
              </a:rPr>
              <a:t>Employee network</a:t>
            </a:r>
            <a:endParaRPr lang="en-US" altLang="zh-CN" sz="1200" b="1" dirty="0" smtClean="0">
              <a:latin typeface="Huawei Sans" panose="020C0503030203020204" pitchFamily="34" charset="0"/>
            </a:endParaRPr>
          </a:p>
          <a:p>
            <a:pPr algn="ctr" fontAlgn="ctr">
              <a:lnSpc>
                <a:spcPts val="1800"/>
              </a:lnSpc>
            </a:pPr>
            <a:r>
              <a:rPr lang="en-US" sz="1200" dirty="0" smtClean="0">
                <a:latin typeface="Huawei Sans" panose="020C0503030203020204" pitchFamily="34" charset="0"/>
              </a:rPr>
              <a:t>VLAN 31: 10.1.31.0/24</a:t>
            </a:r>
            <a:endParaRPr lang="en-US" altLang="zh-CN" sz="1200" dirty="0">
              <a:latin typeface="Huawei Sans" panose="020C0503030203020204" pitchFamily="34" charset="0"/>
            </a:endParaRPr>
          </a:p>
        </p:txBody>
      </p:sp>
      <p:sp>
        <p:nvSpPr>
          <p:cNvPr id="29" name="文本框 28"/>
          <p:cNvSpPr txBox="1"/>
          <p:nvPr/>
        </p:nvSpPr>
        <p:spPr>
          <a:xfrm>
            <a:off x="3628082" y="5442277"/>
            <a:ext cx="2180301" cy="553998"/>
          </a:xfrm>
          <a:prstGeom prst="rect">
            <a:avLst/>
          </a:prstGeom>
          <a:solidFill>
            <a:srgbClr val="FFD17D"/>
          </a:solidFill>
        </p:spPr>
        <p:txBody>
          <a:bodyPr wrap="square" rtlCol="0">
            <a:spAutoFit/>
          </a:bodyPr>
          <a:lstStyle/>
          <a:p>
            <a:pPr algn="ctr" fontAlgn="ctr">
              <a:lnSpc>
                <a:spcPts val="1800"/>
              </a:lnSpc>
            </a:pPr>
            <a:r>
              <a:rPr lang="en-US" sz="1200" b="1" dirty="0" smtClean="0">
                <a:latin typeface="Huawei Sans" panose="020C0503030203020204" pitchFamily="34" charset="0"/>
              </a:rPr>
              <a:t>Employee network</a:t>
            </a:r>
            <a:endParaRPr lang="en-US" altLang="zh-CN" sz="1200" b="1" dirty="0" smtClean="0">
              <a:latin typeface="Huawei Sans" panose="020C0503030203020204" pitchFamily="34" charset="0"/>
            </a:endParaRPr>
          </a:p>
          <a:p>
            <a:pPr algn="ctr" fontAlgn="ctr">
              <a:lnSpc>
                <a:spcPts val="1800"/>
              </a:lnSpc>
            </a:pPr>
            <a:r>
              <a:rPr lang="en-US" sz="1200" dirty="0" smtClean="0">
                <a:latin typeface="Huawei Sans" panose="020C0503030203020204" pitchFamily="34" charset="0"/>
              </a:rPr>
              <a:t>VLAN 32: 10.1.32.0/24</a:t>
            </a:r>
            <a:endParaRPr lang="en-US" altLang="zh-CN" sz="1200" dirty="0">
              <a:latin typeface="Huawei Sans" panose="020C0503030203020204" pitchFamily="34" charset="0"/>
            </a:endParaRPr>
          </a:p>
        </p:txBody>
      </p:sp>
      <p:pic>
        <p:nvPicPr>
          <p:cNvPr id="50" name="Picture 12" descr="E:\2016.01\1.12 扁平化图标\蓝色\AR-蓝色最新-40.png"/>
          <p:cNvPicPr>
            <a:picLocks noChangeArrowheads="1"/>
          </p:cNvPicPr>
          <p:nvPr/>
        </p:nvPicPr>
        <p:blipFill>
          <a:blip r:embed="rId4" cstate="print"/>
          <a:srcRect/>
          <a:stretch>
            <a:fillRect/>
          </a:stretch>
        </p:blipFill>
        <p:spPr bwMode="auto">
          <a:xfrm>
            <a:off x="1415716" y="4804758"/>
            <a:ext cx="540000" cy="442800"/>
          </a:xfrm>
          <a:prstGeom prst="rect">
            <a:avLst/>
          </a:prstGeom>
          <a:noFill/>
        </p:spPr>
      </p:pic>
      <p:pic>
        <p:nvPicPr>
          <p:cNvPr id="55" name="Picture 12" descr="E:\2016.01\1.12 扁平化图标\蓝色\AR-蓝色最新-40.png"/>
          <p:cNvPicPr>
            <a:picLocks noChangeArrowheads="1"/>
          </p:cNvPicPr>
          <p:nvPr/>
        </p:nvPicPr>
        <p:blipFill>
          <a:blip r:embed="rId4" cstate="print"/>
          <a:srcRect/>
          <a:stretch>
            <a:fillRect/>
          </a:stretch>
        </p:blipFill>
        <p:spPr bwMode="auto">
          <a:xfrm>
            <a:off x="4457998" y="4786448"/>
            <a:ext cx="540000" cy="442800"/>
          </a:xfrm>
          <a:prstGeom prst="rect">
            <a:avLst/>
          </a:prstGeom>
          <a:noFill/>
        </p:spPr>
      </p:pic>
      <p:pic>
        <p:nvPicPr>
          <p:cNvPr id="56" name="Picture 12" descr="E:\2016.01\1.12 扁平化图标\蓝色\AR-蓝色最新-40.png"/>
          <p:cNvPicPr>
            <a:picLocks noChangeArrowheads="1"/>
          </p:cNvPicPr>
          <p:nvPr/>
        </p:nvPicPr>
        <p:blipFill>
          <a:blip r:embed="rId4" cstate="print"/>
          <a:srcRect/>
          <a:stretch>
            <a:fillRect/>
          </a:stretch>
        </p:blipFill>
        <p:spPr bwMode="auto">
          <a:xfrm>
            <a:off x="2939661" y="2398370"/>
            <a:ext cx="540000" cy="442800"/>
          </a:xfrm>
          <a:prstGeom prst="rect">
            <a:avLst/>
          </a:prstGeom>
          <a:noFill/>
        </p:spPr>
      </p:pic>
      <p:sp>
        <p:nvSpPr>
          <p:cNvPr id="45" name="文本框 44"/>
          <p:cNvSpPr txBox="1"/>
          <p:nvPr/>
        </p:nvSpPr>
        <p:spPr>
          <a:xfrm>
            <a:off x="5991200" y="1787334"/>
            <a:ext cx="5659139" cy="3016210"/>
          </a:xfrm>
          <a:prstGeom prst="rect">
            <a:avLst/>
          </a:prstGeom>
          <a:noFill/>
        </p:spPr>
        <p:txBody>
          <a:bodyPr wrap="square" rtlCol="0">
            <a:spAutoFit/>
          </a:bodyPr>
          <a:lstStyle/>
          <a:p>
            <a:pPr marL="342900" indent="-342900" fontAlgn="ctr">
              <a:lnSpc>
                <a:spcPts val="2400"/>
              </a:lnSpc>
              <a:spcAft>
                <a:spcPts val="600"/>
              </a:spcAft>
              <a:buFont typeface="+mj-lt"/>
              <a:buAutoNum type="arabicPeriod"/>
            </a:pPr>
            <a:r>
              <a:rPr lang="en-US" sz="1600" dirty="0" smtClean="0">
                <a:latin typeface="Huawei Sans" panose="020C0503030203020204" pitchFamily="34" charset="0"/>
              </a:rPr>
              <a:t>The LAN-side service routes of the office overlay network are transmitted to the CPE at the local site through dynamic routing protocols (for example, OSPF or BGP) or static routing protocols. The CPE then advertises the routes to the RR through BGP EVPN.</a:t>
            </a:r>
            <a:endParaRPr lang="en-US" altLang="zh-CN" sz="1600" dirty="0" smtClean="0">
              <a:latin typeface="Huawei Sans" panose="020C0503030203020204" pitchFamily="34" charset="0"/>
            </a:endParaRPr>
          </a:p>
          <a:p>
            <a:pPr marL="342900" indent="-342900" fontAlgn="ctr">
              <a:lnSpc>
                <a:spcPts val="2400"/>
              </a:lnSpc>
              <a:spcAft>
                <a:spcPts val="600"/>
              </a:spcAft>
              <a:buFont typeface="+mj-lt"/>
              <a:buAutoNum type="arabicPeriod"/>
            </a:pPr>
            <a:r>
              <a:rPr lang="en-US" sz="1600" dirty="0" smtClean="0">
                <a:latin typeface="Huawei Sans" panose="020C0503030203020204" pitchFamily="34" charset="0"/>
              </a:rPr>
              <a:t>The RR reflects the routes to the CPEs at other sites.</a:t>
            </a:r>
            <a:endParaRPr lang="en-US" altLang="zh-CN" sz="1600" dirty="0" smtClean="0">
              <a:latin typeface="Huawei Sans" panose="020C0503030203020204" pitchFamily="34" charset="0"/>
            </a:endParaRPr>
          </a:p>
          <a:p>
            <a:pPr marL="342900" indent="-342900" fontAlgn="ctr">
              <a:lnSpc>
                <a:spcPts val="2400"/>
              </a:lnSpc>
              <a:spcAft>
                <a:spcPts val="600"/>
              </a:spcAft>
              <a:buFont typeface="+mj-lt"/>
              <a:buAutoNum type="arabicPeriod"/>
            </a:pPr>
            <a:r>
              <a:rPr lang="en-US" sz="1600" dirty="0" smtClean="0">
                <a:latin typeface="Huawei Sans" panose="020C0503030203020204" pitchFamily="34" charset="0"/>
              </a:rPr>
              <a:t>The office network uses the hub-spoke topology. When the RR reflects routes, it changes the next-hop site ID of the routes to the site ID of the hub.</a:t>
            </a:r>
            <a:endParaRPr lang="en-US" altLang="zh-CN" sz="1600" dirty="0" smtClean="0">
              <a:latin typeface="Huawei Sans" panose="020C0503030203020204" pitchFamily="34" charset="0"/>
            </a:endParaRPr>
          </a:p>
        </p:txBody>
      </p:sp>
      <p:sp>
        <p:nvSpPr>
          <p:cNvPr id="46" name="矩形 45"/>
          <p:cNvSpPr/>
          <p:nvPr/>
        </p:nvSpPr>
        <p:spPr>
          <a:xfrm>
            <a:off x="442913" y="4230998"/>
            <a:ext cx="1404528" cy="380340"/>
          </a:xfrm>
          <a:prstGeom prst="rect">
            <a:avLst/>
          </a:prstGeom>
          <a:solidFill>
            <a:srgbClr val="EC7061"/>
          </a:solidFill>
          <a:ln>
            <a:noFill/>
          </a:ln>
        </p:spPr>
        <p:txBody>
          <a:bodyPr wrap="square" lIns="0" tIns="0" rIns="0" bIns="0" anchor="ctr" anchorCtr="0">
            <a:noAutofit/>
          </a:bodyPr>
          <a:lstStyle/>
          <a:p>
            <a:pPr algn="ctr" fontAlgn="ctr"/>
            <a:r>
              <a:rPr lang="en-US" sz="1200" b="1" dirty="0" smtClean="0">
                <a:solidFill>
                  <a:schemeClr val="bg1"/>
                </a:solidFill>
                <a:latin typeface="Huawei Sans" panose="020C0503030203020204" pitchFamily="34" charset="0"/>
              </a:rPr>
              <a:t>Branch 1: 10.1.31.0/24</a:t>
            </a:r>
            <a:endParaRPr lang="en-US" altLang="zh-CN" sz="1200" b="1" dirty="0">
              <a:solidFill>
                <a:schemeClr val="bg1"/>
              </a:solidFill>
              <a:latin typeface="Huawei Sans" panose="020C0503030203020204" pitchFamily="34" charset="0"/>
              <a:cs typeface="+mn-ea"/>
              <a:sym typeface="+mn-lt"/>
            </a:endParaRPr>
          </a:p>
        </p:txBody>
      </p:sp>
      <p:cxnSp>
        <p:nvCxnSpPr>
          <p:cNvPr id="47" name="直接箭头连接符 46"/>
          <p:cNvCxnSpPr/>
          <p:nvPr/>
        </p:nvCxnSpPr>
        <p:spPr>
          <a:xfrm flipV="1">
            <a:off x="1713990" y="2926414"/>
            <a:ext cx="1225671" cy="1488452"/>
          </a:xfrm>
          <a:prstGeom prst="straightConnector1">
            <a:avLst/>
          </a:prstGeom>
          <a:ln w="3810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48" name="任意多边形 47"/>
          <p:cNvSpPr/>
          <p:nvPr/>
        </p:nvSpPr>
        <p:spPr>
          <a:xfrm>
            <a:off x="1847441" y="2954963"/>
            <a:ext cx="1310099" cy="1743618"/>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10000"/>
              <a:gd name="connsiteY0" fmla="*/ 4804693 h 4804693"/>
              <a:gd name="connsiteX1" fmla="*/ 10000 w 10000"/>
              <a:gd name="connsiteY1" fmla="*/ 23708 h 4804693"/>
              <a:gd name="connsiteX0" fmla="*/ 0 w 10000"/>
              <a:gd name="connsiteY0" fmla="*/ 4780985 h 4780985"/>
              <a:gd name="connsiteX1" fmla="*/ 10000 w 10000"/>
              <a:gd name="connsiteY1" fmla="*/ 0 h 4780985"/>
              <a:gd name="connsiteX0" fmla="*/ 0 w 23784"/>
              <a:gd name="connsiteY0" fmla="*/ 4572681 h 4572681"/>
              <a:gd name="connsiteX1" fmla="*/ 23784 w 23784"/>
              <a:gd name="connsiteY1" fmla="*/ 0 h 4572681"/>
              <a:gd name="connsiteX0" fmla="*/ 0 w 23784"/>
              <a:gd name="connsiteY0" fmla="*/ 4572681 h 4572681"/>
              <a:gd name="connsiteX1" fmla="*/ 23784 w 23784"/>
              <a:gd name="connsiteY1" fmla="*/ 0 h 4572681"/>
              <a:gd name="connsiteX0" fmla="*/ 0 w 22218"/>
              <a:gd name="connsiteY0" fmla="*/ 4468529 h 4468529"/>
              <a:gd name="connsiteX1" fmla="*/ 22218 w 22218"/>
              <a:gd name="connsiteY1" fmla="*/ 0 h 4468529"/>
              <a:gd name="connsiteX0" fmla="*/ 0 w 22218"/>
              <a:gd name="connsiteY0" fmla="*/ 4468529 h 4468529"/>
              <a:gd name="connsiteX1" fmla="*/ 22218 w 22218"/>
              <a:gd name="connsiteY1" fmla="*/ 0 h 4468529"/>
              <a:gd name="connsiteX0" fmla="*/ 0 w 22218"/>
              <a:gd name="connsiteY0" fmla="*/ 4468529 h 4468529"/>
              <a:gd name="connsiteX1" fmla="*/ 22218 w 22218"/>
              <a:gd name="connsiteY1" fmla="*/ 0 h 4468529"/>
            </a:gdLst>
            <a:ahLst/>
            <a:cxnLst>
              <a:cxn ang="0">
                <a:pos x="connsiteX0" y="connsiteY0"/>
              </a:cxn>
              <a:cxn ang="0">
                <a:pos x="connsiteX1" y="connsiteY1"/>
              </a:cxn>
            </a:cxnLst>
            <a:rect l="l" t="t" r="r" b="b"/>
            <a:pathLst>
              <a:path w="22218" h="4468529">
                <a:moveTo>
                  <a:pt x="0" y="4468529"/>
                </a:moveTo>
                <a:cubicBezTo>
                  <a:pt x="6153" y="4021081"/>
                  <a:pt x="18670" y="2152934"/>
                  <a:pt x="22218" y="0"/>
                </a:cubicBezTo>
              </a:path>
            </a:pathLst>
          </a:custGeom>
          <a:noFill/>
          <a:ln w="19050" algn="ctr">
            <a:solidFill>
              <a:schemeClr val="bg1">
                <a:lumMod val="85000"/>
              </a:schemeClr>
            </a:solidFill>
            <a:prstDash val="sysDot"/>
            <a:round/>
            <a:headEnd type="triangle" w="med" len="med"/>
            <a:tailEnd type="triangle" w="med" len="med"/>
          </a:ln>
        </p:spPr>
        <p:txBody>
          <a:bodyPr rtlCol="0" anchor="ctr"/>
          <a:lstStyle/>
          <a:p>
            <a:pPr algn="ctr" fontAlgn="ctr"/>
            <a:endParaRPr lang="en-US" altLang="zh-CN" dirty="0">
              <a:latin typeface="Huawei Sans" panose="020C0503030203020204" pitchFamily="34" charset="0"/>
            </a:endParaRPr>
          </a:p>
        </p:txBody>
      </p:sp>
      <p:sp>
        <p:nvSpPr>
          <p:cNvPr id="49" name="任意多边形 48"/>
          <p:cNvSpPr/>
          <p:nvPr/>
        </p:nvSpPr>
        <p:spPr>
          <a:xfrm flipH="1">
            <a:off x="3264622" y="2954963"/>
            <a:ext cx="1310099" cy="1743618"/>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10000"/>
              <a:gd name="connsiteY0" fmla="*/ 4804693 h 4804693"/>
              <a:gd name="connsiteX1" fmla="*/ 10000 w 10000"/>
              <a:gd name="connsiteY1" fmla="*/ 23708 h 4804693"/>
              <a:gd name="connsiteX0" fmla="*/ 0 w 10000"/>
              <a:gd name="connsiteY0" fmla="*/ 4780985 h 4780985"/>
              <a:gd name="connsiteX1" fmla="*/ 10000 w 10000"/>
              <a:gd name="connsiteY1" fmla="*/ 0 h 4780985"/>
              <a:gd name="connsiteX0" fmla="*/ 0 w 23784"/>
              <a:gd name="connsiteY0" fmla="*/ 4572681 h 4572681"/>
              <a:gd name="connsiteX1" fmla="*/ 23784 w 23784"/>
              <a:gd name="connsiteY1" fmla="*/ 0 h 4572681"/>
              <a:gd name="connsiteX0" fmla="*/ 0 w 23784"/>
              <a:gd name="connsiteY0" fmla="*/ 4572681 h 4572681"/>
              <a:gd name="connsiteX1" fmla="*/ 23784 w 23784"/>
              <a:gd name="connsiteY1" fmla="*/ 0 h 4572681"/>
              <a:gd name="connsiteX0" fmla="*/ 0 w 22218"/>
              <a:gd name="connsiteY0" fmla="*/ 4468529 h 4468529"/>
              <a:gd name="connsiteX1" fmla="*/ 22218 w 22218"/>
              <a:gd name="connsiteY1" fmla="*/ 0 h 4468529"/>
              <a:gd name="connsiteX0" fmla="*/ 0 w 22218"/>
              <a:gd name="connsiteY0" fmla="*/ 4468529 h 4468529"/>
              <a:gd name="connsiteX1" fmla="*/ 22218 w 22218"/>
              <a:gd name="connsiteY1" fmla="*/ 0 h 4468529"/>
              <a:gd name="connsiteX0" fmla="*/ 0 w 22218"/>
              <a:gd name="connsiteY0" fmla="*/ 4468529 h 4468529"/>
              <a:gd name="connsiteX1" fmla="*/ 22218 w 22218"/>
              <a:gd name="connsiteY1" fmla="*/ 0 h 4468529"/>
            </a:gdLst>
            <a:ahLst/>
            <a:cxnLst>
              <a:cxn ang="0">
                <a:pos x="connsiteX0" y="connsiteY0"/>
              </a:cxn>
              <a:cxn ang="0">
                <a:pos x="connsiteX1" y="connsiteY1"/>
              </a:cxn>
            </a:cxnLst>
            <a:rect l="l" t="t" r="r" b="b"/>
            <a:pathLst>
              <a:path w="22218" h="4468529">
                <a:moveTo>
                  <a:pt x="0" y="4468529"/>
                </a:moveTo>
                <a:cubicBezTo>
                  <a:pt x="6153" y="4021081"/>
                  <a:pt x="18670" y="2152934"/>
                  <a:pt x="22218" y="0"/>
                </a:cubicBezTo>
              </a:path>
            </a:pathLst>
          </a:custGeom>
          <a:noFill/>
          <a:ln w="19050" algn="ctr">
            <a:solidFill>
              <a:schemeClr val="bg1">
                <a:lumMod val="85000"/>
              </a:schemeClr>
            </a:solidFill>
            <a:prstDash val="sysDot"/>
            <a:round/>
            <a:headEnd type="triangle" w="med" len="med"/>
            <a:tailEnd type="triangle" w="med" len="med"/>
          </a:ln>
        </p:spPr>
        <p:txBody>
          <a:bodyPr rtlCol="0" anchor="ctr"/>
          <a:lstStyle/>
          <a:p>
            <a:pPr algn="ctr" fontAlgn="ctr"/>
            <a:endParaRPr lang="en-US" altLang="zh-CN" dirty="0">
              <a:latin typeface="Huawei Sans" panose="020C0503030203020204" pitchFamily="34" charset="0"/>
            </a:endParaRPr>
          </a:p>
        </p:txBody>
      </p:sp>
      <p:sp>
        <p:nvSpPr>
          <p:cNvPr id="52" name="文本框 51"/>
          <p:cNvSpPr txBox="1"/>
          <p:nvPr/>
        </p:nvSpPr>
        <p:spPr>
          <a:xfrm>
            <a:off x="2585498" y="3712760"/>
            <a:ext cx="1251166" cy="307777"/>
          </a:xfrm>
          <a:prstGeom prst="rect">
            <a:avLst/>
          </a:prstGeom>
          <a:noFill/>
        </p:spPr>
        <p:txBody>
          <a:bodyPr wrap="square" rtlCol="0">
            <a:spAutoFit/>
          </a:bodyPr>
          <a:lstStyle/>
          <a:p>
            <a:pPr algn="ctr" fontAlgn="ctr"/>
            <a:r>
              <a:rPr lang="en-US" sz="1400" dirty="0" smtClean="0">
                <a:solidFill>
                  <a:schemeClr val="bg1">
                    <a:lumMod val="75000"/>
                  </a:schemeClr>
                </a:solidFill>
                <a:latin typeface="Huawei Sans" panose="020C0503030203020204" pitchFamily="34" charset="0"/>
              </a:rPr>
              <a:t>BGP EVPN</a:t>
            </a:r>
            <a:endParaRPr lang="en-US" altLang="zh-CN" sz="1400" dirty="0">
              <a:solidFill>
                <a:schemeClr val="bg1">
                  <a:lumMod val="75000"/>
                </a:schemeClr>
              </a:solidFill>
              <a:latin typeface="Huawei Sans" panose="020C0503030203020204" pitchFamily="34" charset="0"/>
              <a:cs typeface="+mn-ea"/>
              <a:sym typeface="+mn-lt"/>
            </a:endParaRPr>
          </a:p>
        </p:txBody>
      </p:sp>
      <p:cxnSp>
        <p:nvCxnSpPr>
          <p:cNvPr id="53" name="直接箭头连接符 52"/>
          <p:cNvCxnSpPr/>
          <p:nvPr/>
        </p:nvCxnSpPr>
        <p:spPr>
          <a:xfrm>
            <a:off x="3479661" y="2954964"/>
            <a:ext cx="1246467" cy="1581410"/>
          </a:xfrm>
          <a:prstGeom prst="straightConnector1">
            <a:avLst/>
          </a:prstGeom>
          <a:ln w="3810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768138" y="3329733"/>
            <a:ext cx="1613775" cy="245791"/>
          </a:xfrm>
          <a:prstGeom prst="rect">
            <a:avLst/>
          </a:prstGeom>
          <a:solidFill>
            <a:srgbClr val="EC7061"/>
          </a:solidFill>
          <a:ln>
            <a:noFill/>
          </a:ln>
        </p:spPr>
        <p:txBody>
          <a:bodyPr wrap="none" lIns="0" tIns="0" rIns="0" bIns="0" anchor="ctr" anchorCtr="0">
            <a:noAutofit/>
          </a:bodyPr>
          <a:lstStyle/>
          <a:p>
            <a:pPr algn="ctr" fontAlgn="ctr"/>
            <a:r>
              <a:rPr lang="en-US" sz="1200" b="1" dirty="0" smtClean="0">
                <a:solidFill>
                  <a:schemeClr val="bg1"/>
                </a:solidFill>
                <a:latin typeface="Huawei Sans" panose="020C0503030203020204" pitchFamily="34" charset="0"/>
              </a:rPr>
              <a:t>HQ/DC: 10.1.31.0/24</a:t>
            </a:r>
            <a:endParaRPr lang="en-US" altLang="zh-CN" sz="1200" b="1" dirty="0">
              <a:solidFill>
                <a:schemeClr val="bg1"/>
              </a:solidFill>
              <a:latin typeface="Huawei Sans" panose="020C0503030203020204" pitchFamily="34" charset="0"/>
              <a:cs typeface="+mn-ea"/>
              <a:sym typeface="+mn-lt"/>
            </a:endParaRPr>
          </a:p>
        </p:txBody>
      </p:sp>
      <p:sp>
        <p:nvSpPr>
          <p:cNvPr id="31" name="燕尾形 25"/>
          <p:cNvSpPr/>
          <p:nvPr/>
        </p:nvSpPr>
        <p:spPr bwMode="auto">
          <a:xfrm>
            <a:off x="9921940" y="62784"/>
            <a:ext cx="1538223"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a:solidFill>
                  <a:srgbClr val="FFFFFF"/>
                </a:solidFill>
                <a:latin typeface="Huawei Sans" panose="020C0503030203020204" pitchFamily="34" charset="0"/>
                <a:ea typeface="方正兰亭黑简体" panose="02000000000000000000" pitchFamily="2" charset="-122"/>
              </a:rPr>
              <a:t>Typical SD-WAN Applications</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燕尾形 25"/>
          <p:cNvSpPr/>
          <p:nvPr/>
        </p:nvSpPr>
        <p:spPr bwMode="auto">
          <a:xfrm>
            <a:off x="8459917" y="62784"/>
            <a:ext cx="1538223" cy="288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SD-WAN Overview</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36277652"/>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Group 6"/>
          <p:cNvGrpSpPr/>
          <p:nvPr/>
        </p:nvGrpSpPr>
        <p:grpSpPr>
          <a:xfrm>
            <a:off x="1854389" y="3579094"/>
            <a:ext cx="998434" cy="566030"/>
            <a:chOff x="7712470" y="3896336"/>
            <a:chExt cx="1328916" cy="753386"/>
          </a:xfrm>
        </p:grpSpPr>
        <p:sp>
          <p:nvSpPr>
            <p:cNvPr id="35" name="Freeform 200"/>
            <p:cNvSpPr/>
            <p:nvPr/>
          </p:nvSpPr>
          <p:spPr>
            <a:xfrm>
              <a:off x="7712470" y="3896336"/>
              <a:ext cx="1328916" cy="753386"/>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2000" dirty="0">
                <a:latin typeface="Huawei Sans" panose="020C0503030203020204" pitchFamily="34" charset="0"/>
              </a:endParaRPr>
            </a:p>
          </p:txBody>
        </p:sp>
        <p:sp>
          <p:nvSpPr>
            <p:cNvPr id="36" name="TextBox 2"/>
            <p:cNvSpPr txBox="1"/>
            <p:nvPr/>
          </p:nvSpPr>
          <p:spPr>
            <a:xfrm>
              <a:off x="7942523" y="4208668"/>
              <a:ext cx="877337" cy="409651"/>
            </a:xfrm>
            <a:prstGeom prst="rect">
              <a:avLst/>
            </a:prstGeom>
            <a:noFill/>
          </p:spPr>
          <p:txBody>
            <a:bodyPr wrap="none" rtlCol="0">
              <a:spAutoFit/>
            </a:bodyPr>
            <a:lstStyle/>
            <a:p>
              <a:pPr algn="ctr" fontAlgn="ctr"/>
              <a:r>
                <a:rPr lang="en-US" sz="1400" b="1" dirty="0" smtClean="0">
                  <a:solidFill>
                    <a:schemeClr val="bg1"/>
                  </a:solidFill>
                  <a:latin typeface="Huawei Sans" panose="020C0503030203020204" pitchFamily="34" charset="0"/>
                </a:rPr>
                <a:t>MPLS</a:t>
              </a:r>
              <a:endParaRPr lang="en-US" altLang="zh-CN" sz="1400" b="1" dirty="0">
                <a:solidFill>
                  <a:schemeClr val="bg1"/>
                </a:solidFill>
                <a:latin typeface="Huawei Sans" panose="020C0503030203020204" pitchFamily="34" charset="0"/>
              </a:endParaRPr>
            </a:p>
          </p:txBody>
        </p:sp>
      </p:grpSp>
      <p:grpSp>
        <p:nvGrpSpPr>
          <p:cNvPr id="37" name="Group 6"/>
          <p:cNvGrpSpPr/>
          <p:nvPr/>
        </p:nvGrpSpPr>
        <p:grpSpPr>
          <a:xfrm>
            <a:off x="3572568" y="3579094"/>
            <a:ext cx="998434" cy="566030"/>
            <a:chOff x="7712470" y="3896336"/>
            <a:chExt cx="1328916" cy="753386"/>
          </a:xfrm>
        </p:grpSpPr>
        <p:sp>
          <p:nvSpPr>
            <p:cNvPr id="40" name="Freeform 200"/>
            <p:cNvSpPr/>
            <p:nvPr/>
          </p:nvSpPr>
          <p:spPr>
            <a:xfrm>
              <a:off x="7712470" y="3896336"/>
              <a:ext cx="1328916" cy="753386"/>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2000" dirty="0">
                <a:latin typeface="Huawei Sans" panose="020C0503030203020204" pitchFamily="34" charset="0"/>
              </a:endParaRPr>
            </a:p>
          </p:txBody>
        </p:sp>
        <p:sp>
          <p:nvSpPr>
            <p:cNvPr id="41" name="TextBox 2"/>
            <p:cNvSpPr txBox="1"/>
            <p:nvPr/>
          </p:nvSpPr>
          <p:spPr>
            <a:xfrm>
              <a:off x="7789970" y="4208668"/>
              <a:ext cx="1182441" cy="409651"/>
            </a:xfrm>
            <a:prstGeom prst="rect">
              <a:avLst/>
            </a:prstGeom>
            <a:noFill/>
          </p:spPr>
          <p:txBody>
            <a:bodyPr wrap="none" rtlCol="0">
              <a:spAutoFit/>
            </a:bodyPr>
            <a:lstStyle/>
            <a:p>
              <a:pPr algn="ctr" fontAlgn="ctr"/>
              <a:r>
                <a:rPr lang="en-US" sz="1400" b="1" dirty="0" smtClean="0">
                  <a:solidFill>
                    <a:schemeClr val="bg1"/>
                  </a:solidFill>
                  <a:latin typeface="Huawei Sans" panose="020C0503030203020204" pitchFamily="34" charset="0"/>
                </a:rPr>
                <a:t>Internet</a:t>
              </a:r>
              <a:endParaRPr lang="en-US" altLang="zh-CN" sz="1400" b="1" dirty="0">
                <a:solidFill>
                  <a:schemeClr val="bg1"/>
                </a:solidFill>
                <a:latin typeface="Huawei Sans" panose="020C0503030203020204" pitchFamily="34" charset="0"/>
              </a:endParaRPr>
            </a:p>
          </p:txBody>
        </p:sp>
      </p:grpSp>
      <p:sp>
        <p:nvSpPr>
          <p:cNvPr id="44" name="任意多边形 43"/>
          <p:cNvSpPr/>
          <p:nvPr/>
        </p:nvSpPr>
        <p:spPr>
          <a:xfrm>
            <a:off x="1920126" y="2798618"/>
            <a:ext cx="1767346" cy="2105891"/>
          </a:xfrm>
          <a:custGeom>
            <a:avLst/>
            <a:gdLst>
              <a:gd name="connsiteX0" fmla="*/ 259342 w 1053669"/>
              <a:gd name="connsiteY0" fmla="*/ 1976582 h 1976582"/>
              <a:gd name="connsiteX1" fmla="*/ 46906 w 1053669"/>
              <a:gd name="connsiteY1" fmla="*/ 905164 h 1976582"/>
              <a:gd name="connsiteX2" fmla="*/ 1053669 w 1053669"/>
              <a:gd name="connsiteY2" fmla="*/ 0 h 1976582"/>
              <a:gd name="connsiteX0" fmla="*/ 0 w 794327"/>
              <a:gd name="connsiteY0" fmla="*/ 1976582 h 1976582"/>
              <a:gd name="connsiteX1" fmla="*/ 794327 w 794327"/>
              <a:gd name="connsiteY1" fmla="*/ 0 h 1976582"/>
              <a:gd name="connsiteX0" fmla="*/ 0 w 794327"/>
              <a:gd name="connsiteY0" fmla="*/ 1930400 h 1930400"/>
              <a:gd name="connsiteX1" fmla="*/ 794327 w 794327"/>
              <a:gd name="connsiteY1" fmla="*/ 0 h 1930400"/>
              <a:gd name="connsiteX0" fmla="*/ 0 w 1366982"/>
              <a:gd name="connsiteY0" fmla="*/ 1985818 h 1985818"/>
              <a:gd name="connsiteX1" fmla="*/ 1366982 w 1366982"/>
              <a:gd name="connsiteY1" fmla="*/ 0 h 1985818"/>
              <a:gd name="connsiteX0" fmla="*/ 0 w 1366982"/>
              <a:gd name="connsiteY0" fmla="*/ 1985818 h 1985818"/>
              <a:gd name="connsiteX1" fmla="*/ 1366982 w 1366982"/>
              <a:gd name="connsiteY1" fmla="*/ 0 h 1985818"/>
              <a:gd name="connsiteX0" fmla="*/ 0 w 1283855"/>
              <a:gd name="connsiteY0" fmla="*/ 1976582 h 1976582"/>
              <a:gd name="connsiteX1" fmla="*/ 1283855 w 1283855"/>
              <a:gd name="connsiteY1" fmla="*/ 0 h 1976582"/>
              <a:gd name="connsiteX0" fmla="*/ 0 w 1283855"/>
              <a:gd name="connsiteY0" fmla="*/ 1976582 h 1976582"/>
              <a:gd name="connsiteX1" fmla="*/ 1283855 w 1283855"/>
              <a:gd name="connsiteY1" fmla="*/ 0 h 1976582"/>
              <a:gd name="connsiteX0" fmla="*/ 0 w 1283855"/>
              <a:gd name="connsiteY0" fmla="*/ 1976582 h 1976582"/>
              <a:gd name="connsiteX1" fmla="*/ 1283855 w 1283855"/>
              <a:gd name="connsiteY1" fmla="*/ 0 h 1976582"/>
              <a:gd name="connsiteX0" fmla="*/ 0 w 1283855"/>
              <a:gd name="connsiteY0" fmla="*/ 1976582 h 1976582"/>
              <a:gd name="connsiteX1" fmla="*/ 1283855 w 1283855"/>
              <a:gd name="connsiteY1" fmla="*/ 0 h 1976582"/>
              <a:gd name="connsiteX0" fmla="*/ 0 w 1764204"/>
              <a:gd name="connsiteY0" fmla="*/ 1976582 h 1976582"/>
              <a:gd name="connsiteX1" fmla="*/ 1283855 w 1764204"/>
              <a:gd name="connsiteY1" fmla="*/ 0 h 1976582"/>
              <a:gd name="connsiteX0" fmla="*/ 0 w 1792460"/>
              <a:gd name="connsiteY0" fmla="*/ 2105891 h 2105891"/>
              <a:gd name="connsiteX1" fmla="*/ 1320800 w 1792460"/>
              <a:gd name="connsiteY1" fmla="*/ 0 h 2105891"/>
              <a:gd name="connsiteX0" fmla="*/ 0 w 1801873"/>
              <a:gd name="connsiteY0" fmla="*/ 2105891 h 2105891"/>
              <a:gd name="connsiteX1" fmla="*/ 1320800 w 1801873"/>
              <a:gd name="connsiteY1" fmla="*/ 0 h 2105891"/>
              <a:gd name="connsiteX0" fmla="*/ 0 w 1758811"/>
              <a:gd name="connsiteY0" fmla="*/ 2105891 h 2105891"/>
              <a:gd name="connsiteX1" fmla="*/ 1320800 w 1758811"/>
              <a:gd name="connsiteY1" fmla="*/ 0 h 2105891"/>
              <a:gd name="connsiteX0" fmla="*/ 0 w 1767346"/>
              <a:gd name="connsiteY0" fmla="*/ 2105891 h 2105891"/>
              <a:gd name="connsiteX1" fmla="*/ 1320800 w 1767346"/>
              <a:gd name="connsiteY1" fmla="*/ 0 h 2105891"/>
              <a:gd name="connsiteX0" fmla="*/ 0 w 1767346"/>
              <a:gd name="connsiteY0" fmla="*/ 2105891 h 2105891"/>
              <a:gd name="connsiteX1" fmla="*/ 1320800 w 1767346"/>
              <a:gd name="connsiteY1" fmla="*/ 0 h 2105891"/>
              <a:gd name="connsiteX0" fmla="*/ 0 w 1767346"/>
              <a:gd name="connsiteY0" fmla="*/ 2105891 h 2105891"/>
              <a:gd name="connsiteX1" fmla="*/ 1320800 w 1767346"/>
              <a:gd name="connsiteY1" fmla="*/ 0 h 2105891"/>
            </a:gdLst>
            <a:ahLst/>
            <a:cxnLst>
              <a:cxn ang="0">
                <a:pos x="connsiteX0" y="connsiteY0"/>
              </a:cxn>
              <a:cxn ang="0">
                <a:pos x="connsiteX1" y="connsiteY1"/>
              </a:cxn>
            </a:cxnLst>
            <a:rect l="l" t="t" r="r" b="b"/>
            <a:pathLst>
              <a:path w="1767346" h="2105891">
                <a:moveTo>
                  <a:pt x="0" y="2105891"/>
                </a:moveTo>
                <a:cubicBezTo>
                  <a:pt x="1443951" y="1776462"/>
                  <a:pt x="2361430" y="1585577"/>
                  <a:pt x="1320800" y="0"/>
                </a:cubicBezTo>
              </a:path>
            </a:pathLst>
          </a:cu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1" name="任意多边形 50"/>
          <p:cNvSpPr/>
          <p:nvPr/>
        </p:nvSpPr>
        <p:spPr>
          <a:xfrm flipH="1">
            <a:off x="1643724" y="2712703"/>
            <a:ext cx="2978176" cy="2461046"/>
          </a:xfrm>
          <a:custGeom>
            <a:avLst/>
            <a:gdLst>
              <a:gd name="connsiteX0" fmla="*/ 259342 w 1053669"/>
              <a:gd name="connsiteY0" fmla="*/ 1976582 h 1976582"/>
              <a:gd name="connsiteX1" fmla="*/ 46906 w 1053669"/>
              <a:gd name="connsiteY1" fmla="*/ 905164 h 1976582"/>
              <a:gd name="connsiteX2" fmla="*/ 1053669 w 1053669"/>
              <a:gd name="connsiteY2" fmla="*/ 0 h 1976582"/>
              <a:gd name="connsiteX0" fmla="*/ 0 w 794327"/>
              <a:gd name="connsiteY0" fmla="*/ 1976582 h 1976582"/>
              <a:gd name="connsiteX1" fmla="*/ 794327 w 794327"/>
              <a:gd name="connsiteY1" fmla="*/ 0 h 1976582"/>
              <a:gd name="connsiteX0" fmla="*/ 0 w 794327"/>
              <a:gd name="connsiteY0" fmla="*/ 1930400 h 1930400"/>
              <a:gd name="connsiteX1" fmla="*/ 794327 w 794327"/>
              <a:gd name="connsiteY1" fmla="*/ 0 h 1930400"/>
              <a:gd name="connsiteX0" fmla="*/ 0 w 1366982"/>
              <a:gd name="connsiteY0" fmla="*/ 1985818 h 1985818"/>
              <a:gd name="connsiteX1" fmla="*/ 1366982 w 1366982"/>
              <a:gd name="connsiteY1" fmla="*/ 0 h 1985818"/>
              <a:gd name="connsiteX0" fmla="*/ 0 w 1366982"/>
              <a:gd name="connsiteY0" fmla="*/ 1985818 h 1985818"/>
              <a:gd name="connsiteX1" fmla="*/ 1366982 w 1366982"/>
              <a:gd name="connsiteY1" fmla="*/ 0 h 1985818"/>
              <a:gd name="connsiteX0" fmla="*/ 0 w 1283855"/>
              <a:gd name="connsiteY0" fmla="*/ 1976582 h 1976582"/>
              <a:gd name="connsiteX1" fmla="*/ 1283855 w 1283855"/>
              <a:gd name="connsiteY1" fmla="*/ 0 h 1976582"/>
              <a:gd name="connsiteX0" fmla="*/ 0 w 1283855"/>
              <a:gd name="connsiteY0" fmla="*/ 1976582 h 1976582"/>
              <a:gd name="connsiteX1" fmla="*/ 1283855 w 1283855"/>
              <a:gd name="connsiteY1" fmla="*/ 0 h 1976582"/>
              <a:gd name="connsiteX0" fmla="*/ 0 w 1283855"/>
              <a:gd name="connsiteY0" fmla="*/ 1976582 h 1976582"/>
              <a:gd name="connsiteX1" fmla="*/ 1283855 w 1283855"/>
              <a:gd name="connsiteY1" fmla="*/ 0 h 1976582"/>
              <a:gd name="connsiteX0" fmla="*/ 0 w 1283855"/>
              <a:gd name="connsiteY0" fmla="*/ 1976582 h 1976582"/>
              <a:gd name="connsiteX1" fmla="*/ 1283855 w 1283855"/>
              <a:gd name="connsiteY1" fmla="*/ 0 h 1976582"/>
              <a:gd name="connsiteX0" fmla="*/ 0 w 1764204"/>
              <a:gd name="connsiteY0" fmla="*/ 1976582 h 1976582"/>
              <a:gd name="connsiteX1" fmla="*/ 1283855 w 1764204"/>
              <a:gd name="connsiteY1" fmla="*/ 0 h 1976582"/>
              <a:gd name="connsiteX0" fmla="*/ 0 w 1792460"/>
              <a:gd name="connsiteY0" fmla="*/ 2105891 h 2105891"/>
              <a:gd name="connsiteX1" fmla="*/ 1320800 w 1792460"/>
              <a:gd name="connsiteY1" fmla="*/ 0 h 2105891"/>
              <a:gd name="connsiteX0" fmla="*/ 0 w 1801873"/>
              <a:gd name="connsiteY0" fmla="*/ 2105891 h 2105891"/>
              <a:gd name="connsiteX1" fmla="*/ 1320800 w 1801873"/>
              <a:gd name="connsiteY1" fmla="*/ 0 h 2105891"/>
              <a:gd name="connsiteX0" fmla="*/ 0 w 1758811"/>
              <a:gd name="connsiteY0" fmla="*/ 2105891 h 2105891"/>
              <a:gd name="connsiteX1" fmla="*/ 1320800 w 1758811"/>
              <a:gd name="connsiteY1" fmla="*/ 0 h 2105891"/>
              <a:gd name="connsiteX0" fmla="*/ 0 w 1767346"/>
              <a:gd name="connsiteY0" fmla="*/ 2105891 h 2105891"/>
              <a:gd name="connsiteX1" fmla="*/ 1320800 w 1767346"/>
              <a:gd name="connsiteY1" fmla="*/ 0 h 2105891"/>
              <a:gd name="connsiteX0" fmla="*/ 0 w 1767346"/>
              <a:gd name="connsiteY0" fmla="*/ 2105891 h 2105891"/>
              <a:gd name="connsiteX1" fmla="*/ 1320800 w 1767346"/>
              <a:gd name="connsiteY1" fmla="*/ 0 h 2105891"/>
              <a:gd name="connsiteX0" fmla="*/ 0 w 1767346"/>
              <a:gd name="connsiteY0" fmla="*/ 2105891 h 2105891"/>
              <a:gd name="connsiteX1" fmla="*/ 1320800 w 1767346"/>
              <a:gd name="connsiteY1" fmla="*/ 0 h 2105891"/>
              <a:gd name="connsiteX0" fmla="*/ 0 w 1815586"/>
              <a:gd name="connsiteY0" fmla="*/ 2243051 h 2243051"/>
              <a:gd name="connsiteX1" fmla="*/ 1381760 w 1815586"/>
              <a:gd name="connsiteY1" fmla="*/ 0 h 2243051"/>
              <a:gd name="connsiteX0" fmla="*/ 0 w 1754434"/>
              <a:gd name="connsiteY0" fmla="*/ 2243051 h 2243051"/>
              <a:gd name="connsiteX1" fmla="*/ 1227899 w 1754434"/>
              <a:gd name="connsiteY1" fmla="*/ 411942 h 2243051"/>
              <a:gd name="connsiteX2" fmla="*/ 1381760 w 1754434"/>
              <a:gd name="connsiteY2" fmla="*/ 0 h 2243051"/>
              <a:gd name="connsiteX0" fmla="*/ 0 w 2867779"/>
              <a:gd name="connsiteY0" fmla="*/ 1831109 h 1831109"/>
              <a:gd name="connsiteX1" fmla="*/ 1227899 w 2867779"/>
              <a:gd name="connsiteY1" fmla="*/ 0 h 1831109"/>
              <a:gd name="connsiteX2" fmla="*/ 2631440 w 2867779"/>
              <a:gd name="connsiteY2" fmla="*/ 609138 h 1831109"/>
              <a:gd name="connsiteX0" fmla="*/ 0 w 2631440"/>
              <a:gd name="connsiteY0" fmla="*/ 1831109 h 1831109"/>
              <a:gd name="connsiteX1" fmla="*/ 1227899 w 2631440"/>
              <a:gd name="connsiteY1" fmla="*/ 0 h 1831109"/>
              <a:gd name="connsiteX2" fmla="*/ 2631440 w 2631440"/>
              <a:gd name="connsiteY2" fmla="*/ 609138 h 1831109"/>
              <a:gd name="connsiteX0" fmla="*/ 0 w 2717800"/>
              <a:gd name="connsiteY0" fmla="*/ 1831109 h 1831109"/>
              <a:gd name="connsiteX1" fmla="*/ 1227899 w 2717800"/>
              <a:gd name="connsiteY1" fmla="*/ 0 h 1831109"/>
              <a:gd name="connsiteX2" fmla="*/ 2717800 w 2717800"/>
              <a:gd name="connsiteY2" fmla="*/ 1741978 h 1831109"/>
              <a:gd name="connsiteX0" fmla="*/ 0 w 2717800"/>
              <a:gd name="connsiteY0" fmla="*/ 2116332 h 2116332"/>
              <a:gd name="connsiteX1" fmla="*/ 1227899 w 2717800"/>
              <a:gd name="connsiteY1" fmla="*/ 285223 h 2116332"/>
              <a:gd name="connsiteX2" fmla="*/ 2717800 w 2717800"/>
              <a:gd name="connsiteY2" fmla="*/ 2027201 h 2116332"/>
              <a:gd name="connsiteX0" fmla="*/ 0 w 2717800"/>
              <a:gd name="connsiteY0" fmla="*/ 2224152 h 2224152"/>
              <a:gd name="connsiteX1" fmla="*/ 1451419 w 2717800"/>
              <a:gd name="connsiteY1" fmla="*/ 276203 h 2224152"/>
              <a:gd name="connsiteX2" fmla="*/ 2717800 w 2717800"/>
              <a:gd name="connsiteY2" fmla="*/ 2135021 h 2224152"/>
              <a:gd name="connsiteX0" fmla="*/ 0 w 2717800"/>
              <a:gd name="connsiteY0" fmla="*/ 2197881 h 2197881"/>
              <a:gd name="connsiteX1" fmla="*/ 1451419 w 2717800"/>
              <a:gd name="connsiteY1" fmla="*/ 249932 h 2197881"/>
              <a:gd name="connsiteX2" fmla="*/ 2717800 w 2717800"/>
              <a:gd name="connsiteY2" fmla="*/ 2108750 h 2197881"/>
              <a:gd name="connsiteX0" fmla="*/ 0 w 2829560"/>
              <a:gd name="connsiteY0" fmla="*/ 1948036 h 1948036"/>
              <a:gd name="connsiteX1" fmla="*/ 1451419 w 2829560"/>
              <a:gd name="connsiteY1" fmla="*/ 87 h 1948036"/>
              <a:gd name="connsiteX2" fmla="*/ 2829560 w 2829560"/>
              <a:gd name="connsiteY2" fmla="*/ 1879225 h 1948036"/>
              <a:gd name="connsiteX0" fmla="*/ 0 w 2829560"/>
              <a:gd name="connsiteY0" fmla="*/ 1948050 h 1948050"/>
              <a:gd name="connsiteX1" fmla="*/ 1451419 w 2829560"/>
              <a:gd name="connsiteY1" fmla="*/ 101 h 1948050"/>
              <a:gd name="connsiteX2" fmla="*/ 2829560 w 2829560"/>
              <a:gd name="connsiteY2" fmla="*/ 1879239 h 1948050"/>
              <a:gd name="connsiteX0" fmla="*/ 0 w 2829560"/>
              <a:gd name="connsiteY0" fmla="*/ 2191869 h 2191869"/>
              <a:gd name="connsiteX1" fmla="*/ 1349819 w 2829560"/>
              <a:gd name="connsiteY1" fmla="*/ 80 h 2191869"/>
              <a:gd name="connsiteX2" fmla="*/ 2829560 w 2829560"/>
              <a:gd name="connsiteY2" fmla="*/ 2123058 h 2191869"/>
              <a:gd name="connsiteX0" fmla="*/ 0 w 2829560"/>
              <a:gd name="connsiteY0" fmla="*/ 2199100 h 2199100"/>
              <a:gd name="connsiteX1" fmla="*/ 1807019 w 2829560"/>
              <a:gd name="connsiteY1" fmla="*/ 1460191 h 2199100"/>
              <a:gd name="connsiteX2" fmla="*/ 1349819 w 2829560"/>
              <a:gd name="connsiteY2" fmla="*/ 7311 h 2199100"/>
              <a:gd name="connsiteX3" fmla="*/ 2829560 w 2829560"/>
              <a:gd name="connsiteY3" fmla="*/ 2130289 h 2199100"/>
              <a:gd name="connsiteX0" fmla="*/ 0 w 2829560"/>
              <a:gd name="connsiteY0" fmla="*/ 2191806 h 2191806"/>
              <a:gd name="connsiteX1" fmla="*/ 1807019 w 2829560"/>
              <a:gd name="connsiteY1" fmla="*/ 1452897 h 2191806"/>
              <a:gd name="connsiteX2" fmla="*/ 1349819 w 2829560"/>
              <a:gd name="connsiteY2" fmla="*/ 17 h 2191806"/>
              <a:gd name="connsiteX3" fmla="*/ 2829560 w 2829560"/>
              <a:gd name="connsiteY3" fmla="*/ 2122995 h 2191806"/>
              <a:gd name="connsiteX0" fmla="*/ 0 w 2900680"/>
              <a:gd name="connsiteY0" fmla="*/ 2212126 h 2212126"/>
              <a:gd name="connsiteX1" fmla="*/ 1878139 w 2900680"/>
              <a:gd name="connsiteY1" fmla="*/ 1452897 h 2212126"/>
              <a:gd name="connsiteX2" fmla="*/ 1420939 w 2900680"/>
              <a:gd name="connsiteY2" fmla="*/ 17 h 2212126"/>
              <a:gd name="connsiteX3" fmla="*/ 2900680 w 2900680"/>
              <a:gd name="connsiteY3" fmla="*/ 2122995 h 2212126"/>
              <a:gd name="connsiteX0" fmla="*/ 0 w 2976880"/>
              <a:gd name="connsiteY0" fmla="*/ 2461046 h 2461046"/>
              <a:gd name="connsiteX1" fmla="*/ 1954339 w 2976880"/>
              <a:gd name="connsiteY1" fmla="*/ 1452897 h 2461046"/>
              <a:gd name="connsiteX2" fmla="*/ 1497139 w 2976880"/>
              <a:gd name="connsiteY2" fmla="*/ 17 h 2461046"/>
              <a:gd name="connsiteX3" fmla="*/ 2976880 w 2976880"/>
              <a:gd name="connsiteY3" fmla="*/ 2122995 h 2461046"/>
              <a:gd name="connsiteX0" fmla="*/ 19318 w 2996198"/>
              <a:gd name="connsiteY0" fmla="*/ 2461046 h 2461046"/>
              <a:gd name="connsiteX1" fmla="*/ 1973657 w 2996198"/>
              <a:gd name="connsiteY1" fmla="*/ 1452897 h 2461046"/>
              <a:gd name="connsiteX2" fmla="*/ 1516457 w 2996198"/>
              <a:gd name="connsiteY2" fmla="*/ 17 h 2461046"/>
              <a:gd name="connsiteX3" fmla="*/ 2996198 w 2996198"/>
              <a:gd name="connsiteY3" fmla="*/ 2122995 h 2461046"/>
              <a:gd name="connsiteX0" fmla="*/ 9919 w 2986799"/>
              <a:gd name="connsiteY0" fmla="*/ 2461046 h 2461046"/>
              <a:gd name="connsiteX1" fmla="*/ 1964258 w 2986799"/>
              <a:gd name="connsiteY1" fmla="*/ 1452897 h 2461046"/>
              <a:gd name="connsiteX2" fmla="*/ 1507058 w 2986799"/>
              <a:gd name="connsiteY2" fmla="*/ 17 h 2461046"/>
              <a:gd name="connsiteX3" fmla="*/ 2986799 w 2986799"/>
              <a:gd name="connsiteY3" fmla="*/ 2122995 h 2461046"/>
              <a:gd name="connsiteX0" fmla="*/ 1296 w 2978176"/>
              <a:gd name="connsiteY0" fmla="*/ 2461046 h 2461046"/>
              <a:gd name="connsiteX1" fmla="*/ 1955635 w 2978176"/>
              <a:gd name="connsiteY1" fmla="*/ 1452897 h 2461046"/>
              <a:gd name="connsiteX2" fmla="*/ 1498435 w 2978176"/>
              <a:gd name="connsiteY2" fmla="*/ 17 h 2461046"/>
              <a:gd name="connsiteX3" fmla="*/ 2978176 w 2978176"/>
              <a:gd name="connsiteY3" fmla="*/ 2122995 h 2461046"/>
              <a:gd name="connsiteX0" fmla="*/ 1296 w 2978176"/>
              <a:gd name="connsiteY0" fmla="*/ 2461046 h 2461046"/>
              <a:gd name="connsiteX1" fmla="*/ 1955635 w 2978176"/>
              <a:gd name="connsiteY1" fmla="*/ 1452897 h 2461046"/>
              <a:gd name="connsiteX2" fmla="*/ 1498435 w 2978176"/>
              <a:gd name="connsiteY2" fmla="*/ 17 h 2461046"/>
              <a:gd name="connsiteX3" fmla="*/ 2978176 w 2978176"/>
              <a:gd name="connsiteY3" fmla="*/ 2122995 h 2461046"/>
            </a:gdLst>
            <a:ahLst/>
            <a:cxnLst>
              <a:cxn ang="0">
                <a:pos x="connsiteX0" y="connsiteY0"/>
              </a:cxn>
              <a:cxn ang="0">
                <a:pos x="connsiteX1" y="connsiteY1"/>
              </a:cxn>
              <a:cxn ang="0">
                <a:pos x="connsiteX2" y="connsiteY2"/>
              </a:cxn>
              <a:cxn ang="0">
                <a:pos x="connsiteX3" y="connsiteY3"/>
              </a:cxn>
            </a:cxnLst>
            <a:rect l="l" t="t" r="r" b="b"/>
            <a:pathLst>
              <a:path w="2978176" h="2461046">
                <a:moveTo>
                  <a:pt x="1296" y="2461046"/>
                </a:moveTo>
                <a:cubicBezTo>
                  <a:pt x="-54827" y="1801108"/>
                  <a:pt x="1730665" y="1818195"/>
                  <a:pt x="1955635" y="1452897"/>
                </a:cubicBezTo>
                <a:cubicBezTo>
                  <a:pt x="2180605" y="1087599"/>
                  <a:pt x="1272131" y="5174"/>
                  <a:pt x="1498435" y="17"/>
                </a:cubicBezTo>
                <a:cubicBezTo>
                  <a:pt x="1724739" y="-5140"/>
                  <a:pt x="2601486" y="1199052"/>
                  <a:pt x="2978176" y="2122995"/>
                </a:cubicBezTo>
              </a:path>
            </a:pathLst>
          </a:custGeom>
          <a:noFill/>
          <a:ln w="13017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4" name="任意多边形 53"/>
          <p:cNvSpPr/>
          <p:nvPr/>
        </p:nvSpPr>
        <p:spPr>
          <a:xfrm flipH="1">
            <a:off x="3451089" y="2798618"/>
            <a:ext cx="1283855" cy="2006140"/>
          </a:xfrm>
          <a:custGeom>
            <a:avLst/>
            <a:gdLst>
              <a:gd name="connsiteX0" fmla="*/ 259342 w 1053669"/>
              <a:gd name="connsiteY0" fmla="*/ 1976582 h 1976582"/>
              <a:gd name="connsiteX1" fmla="*/ 46906 w 1053669"/>
              <a:gd name="connsiteY1" fmla="*/ 905164 h 1976582"/>
              <a:gd name="connsiteX2" fmla="*/ 1053669 w 1053669"/>
              <a:gd name="connsiteY2" fmla="*/ 0 h 1976582"/>
              <a:gd name="connsiteX0" fmla="*/ 0 w 794327"/>
              <a:gd name="connsiteY0" fmla="*/ 1976582 h 1976582"/>
              <a:gd name="connsiteX1" fmla="*/ 794327 w 794327"/>
              <a:gd name="connsiteY1" fmla="*/ 0 h 1976582"/>
              <a:gd name="connsiteX0" fmla="*/ 0 w 794327"/>
              <a:gd name="connsiteY0" fmla="*/ 1930400 h 1930400"/>
              <a:gd name="connsiteX1" fmla="*/ 794327 w 794327"/>
              <a:gd name="connsiteY1" fmla="*/ 0 h 1930400"/>
              <a:gd name="connsiteX0" fmla="*/ 0 w 1366982"/>
              <a:gd name="connsiteY0" fmla="*/ 1985818 h 1985818"/>
              <a:gd name="connsiteX1" fmla="*/ 1366982 w 1366982"/>
              <a:gd name="connsiteY1" fmla="*/ 0 h 1985818"/>
              <a:gd name="connsiteX0" fmla="*/ 0 w 1366982"/>
              <a:gd name="connsiteY0" fmla="*/ 1985818 h 1985818"/>
              <a:gd name="connsiteX1" fmla="*/ 1366982 w 1366982"/>
              <a:gd name="connsiteY1" fmla="*/ 0 h 1985818"/>
              <a:gd name="connsiteX0" fmla="*/ 0 w 1283855"/>
              <a:gd name="connsiteY0" fmla="*/ 1976582 h 1976582"/>
              <a:gd name="connsiteX1" fmla="*/ 1283855 w 1283855"/>
              <a:gd name="connsiteY1" fmla="*/ 0 h 1976582"/>
              <a:gd name="connsiteX0" fmla="*/ 0 w 1283855"/>
              <a:gd name="connsiteY0" fmla="*/ 1976582 h 1976582"/>
              <a:gd name="connsiteX1" fmla="*/ 1283855 w 1283855"/>
              <a:gd name="connsiteY1" fmla="*/ 0 h 1976582"/>
              <a:gd name="connsiteX0" fmla="*/ 0 w 1283855"/>
              <a:gd name="connsiteY0" fmla="*/ 1976582 h 1976582"/>
              <a:gd name="connsiteX1" fmla="*/ 1283855 w 1283855"/>
              <a:gd name="connsiteY1" fmla="*/ 0 h 1976582"/>
            </a:gdLst>
            <a:ahLst/>
            <a:cxnLst>
              <a:cxn ang="0">
                <a:pos x="connsiteX0" y="connsiteY0"/>
              </a:cxn>
              <a:cxn ang="0">
                <a:pos x="connsiteX1" y="connsiteY1"/>
              </a:cxn>
            </a:cxnLst>
            <a:rect l="l" t="t" r="r" b="b"/>
            <a:pathLst>
              <a:path w="1283855" h="1976582">
                <a:moveTo>
                  <a:pt x="0" y="1976582"/>
                </a:moveTo>
                <a:cubicBezTo>
                  <a:pt x="243224" y="1129916"/>
                  <a:pt x="467976" y="735830"/>
                  <a:pt x="1283855" y="0"/>
                </a:cubicBezTo>
              </a:path>
            </a:pathLst>
          </a:cu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 name="标题 2"/>
          <p:cNvSpPr>
            <a:spLocks noGrp="1"/>
          </p:cNvSpPr>
          <p:nvPr>
            <p:ph type="title"/>
          </p:nvPr>
        </p:nvSpPr>
        <p:spPr/>
        <p:txBody>
          <a:bodyPr/>
          <a:lstStyle/>
          <a:p>
            <a:r>
              <a:rPr lang="en-US" smtClean="0"/>
              <a:t>Typical Case Analysis: Communication Between Branches</a:t>
            </a:r>
            <a:endParaRPr lang="en-US" dirty="0"/>
          </a:p>
        </p:txBody>
      </p:sp>
      <p:sp>
        <p:nvSpPr>
          <p:cNvPr id="8" name="圆角矩形 7"/>
          <p:cNvSpPr/>
          <p:nvPr/>
        </p:nvSpPr>
        <p:spPr>
          <a:xfrm>
            <a:off x="456784" y="4994795"/>
            <a:ext cx="2691096" cy="1205980"/>
          </a:xfrm>
          <a:prstGeom prst="roundRect">
            <a:avLst>
              <a:gd name="adj" fmla="val 5930"/>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9" name="圆角矩形 8"/>
          <p:cNvSpPr/>
          <p:nvPr/>
        </p:nvSpPr>
        <p:spPr>
          <a:xfrm>
            <a:off x="3263964" y="4994795"/>
            <a:ext cx="2910808" cy="1205980"/>
          </a:xfrm>
          <a:prstGeom prst="roundRect">
            <a:avLst>
              <a:gd name="adj" fmla="val 5930"/>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4" name="圆角矩形 13"/>
          <p:cNvSpPr/>
          <p:nvPr/>
        </p:nvSpPr>
        <p:spPr>
          <a:xfrm>
            <a:off x="1158702" y="1251770"/>
            <a:ext cx="4094441" cy="1368000"/>
          </a:xfrm>
          <a:prstGeom prst="roundRect">
            <a:avLst>
              <a:gd name="adj" fmla="val 5930"/>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7" name="文本框 16"/>
          <p:cNvSpPr txBox="1"/>
          <p:nvPr/>
        </p:nvSpPr>
        <p:spPr>
          <a:xfrm>
            <a:off x="1205393" y="2239003"/>
            <a:ext cx="951965" cy="307777"/>
          </a:xfrm>
          <a:prstGeom prst="rect">
            <a:avLst/>
          </a:prstGeom>
          <a:noFill/>
        </p:spPr>
        <p:txBody>
          <a:bodyPr wrap="square" rtlCol="0">
            <a:spAutoFit/>
          </a:bodyPr>
          <a:lstStyle/>
          <a:p>
            <a:pPr algn="ctr" fontAlgn="ctr"/>
            <a:r>
              <a:rPr lang="en-US" sz="1400" dirty="0" smtClean="0">
                <a:solidFill>
                  <a:schemeClr val="bg1">
                    <a:lumMod val="50000"/>
                  </a:schemeClr>
                </a:solidFill>
                <a:latin typeface="Huawei Sans" panose="020C0503030203020204" pitchFamily="34" charset="0"/>
              </a:rPr>
              <a:t>HQ/DC</a:t>
            </a:r>
            <a:endParaRPr lang="en-US" altLang="zh-CN" sz="1400" dirty="0">
              <a:solidFill>
                <a:schemeClr val="bg1">
                  <a:lumMod val="50000"/>
                </a:schemeClr>
              </a:solidFill>
              <a:latin typeface="Huawei Sans" panose="020C0503030203020204" pitchFamily="34" charset="0"/>
              <a:cs typeface="+mn-ea"/>
              <a:sym typeface="+mn-lt"/>
            </a:endParaRPr>
          </a:p>
        </p:txBody>
      </p:sp>
      <p:sp>
        <p:nvSpPr>
          <p:cNvPr id="18" name="文本框 17"/>
          <p:cNvSpPr txBox="1"/>
          <p:nvPr/>
        </p:nvSpPr>
        <p:spPr>
          <a:xfrm>
            <a:off x="470803" y="5093669"/>
            <a:ext cx="1077292" cy="307777"/>
          </a:xfrm>
          <a:prstGeom prst="rect">
            <a:avLst/>
          </a:prstGeom>
          <a:noFill/>
        </p:spPr>
        <p:txBody>
          <a:bodyPr wrap="square" rtlCol="0">
            <a:spAutoFit/>
          </a:bodyPr>
          <a:lstStyle/>
          <a:p>
            <a:pPr algn="ctr" fontAlgn="ctr"/>
            <a:r>
              <a:rPr lang="en-US" sz="1400" dirty="0" smtClean="0">
                <a:solidFill>
                  <a:schemeClr val="bg1">
                    <a:lumMod val="50000"/>
                  </a:schemeClr>
                </a:solidFill>
                <a:latin typeface="Huawei Sans" panose="020C0503030203020204" pitchFamily="34" charset="0"/>
              </a:rPr>
              <a:t>Branch 1</a:t>
            </a:r>
            <a:endParaRPr lang="en-US" altLang="zh-CN" sz="1400" dirty="0">
              <a:solidFill>
                <a:schemeClr val="bg1">
                  <a:lumMod val="50000"/>
                </a:schemeClr>
              </a:solidFill>
              <a:latin typeface="Huawei Sans" panose="020C0503030203020204" pitchFamily="34" charset="0"/>
              <a:cs typeface="+mn-ea"/>
              <a:sym typeface="+mn-lt"/>
            </a:endParaRPr>
          </a:p>
        </p:txBody>
      </p:sp>
      <p:sp>
        <p:nvSpPr>
          <p:cNvPr id="19" name="文本框 18"/>
          <p:cNvSpPr txBox="1"/>
          <p:nvPr/>
        </p:nvSpPr>
        <p:spPr>
          <a:xfrm>
            <a:off x="3264622" y="5080760"/>
            <a:ext cx="1077292" cy="307777"/>
          </a:xfrm>
          <a:prstGeom prst="rect">
            <a:avLst/>
          </a:prstGeom>
          <a:noFill/>
        </p:spPr>
        <p:txBody>
          <a:bodyPr wrap="square" rtlCol="0">
            <a:spAutoFit/>
          </a:bodyPr>
          <a:lstStyle/>
          <a:p>
            <a:pPr algn="ctr" fontAlgn="ctr"/>
            <a:r>
              <a:rPr lang="en-US" sz="1400" dirty="0" smtClean="0">
                <a:solidFill>
                  <a:schemeClr val="bg1">
                    <a:lumMod val="50000"/>
                  </a:schemeClr>
                </a:solidFill>
                <a:latin typeface="Huawei Sans" panose="020C0503030203020204" pitchFamily="34" charset="0"/>
              </a:rPr>
              <a:t>Branch 2</a:t>
            </a:r>
            <a:endParaRPr lang="en-US" altLang="zh-CN" sz="1400" dirty="0">
              <a:solidFill>
                <a:schemeClr val="bg1">
                  <a:lumMod val="50000"/>
                </a:schemeClr>
              </a:solidFill>
              <a:latin typeface="Huawei Sans" panose="020C0503030203020204" pitchFamily="34" charset="0"/>
              <a:cs typeface="+mn-ea"/>
              <a:sym typeface="+mn-lt"/>
            </a:endParaRPr>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78905" y="1983043"/>
            <a:ext cx="786452" cy="447063"/>
          </a:xfrm>
          <a:prstGeom prst="rect">
            <a:avLst/>
          </a:prstGeom>
        </p:spPr>
      </p:pic>
      <p:sp>
        <p:nvSpPr>
          <p:cNvPr id="38" name="文本框 50"/>
          <p:cNvSpPr txBox="1"/>
          <p:nvPr/>
        </p:nvSpPr>
        <p:spPr>
          <a:xfrm>
            <a:off x="787661" y="4688151"/>
            <a:ext cx="726920"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CPE1</a:t>
            </a:r>
            <a:endParaRPr lang="en-US" altLang="zh-CN" sz="1400" b="1" dirty="0">
              <a:latin typeface="Huawei Sans" panose="020C0503030203020204" pitchFamily="34" charset="0"/>
              <a:cs typeface="+mn-ea"/>
              <a:sym typeface="+mn-lt"/>
            </a:endParaRPr>
          </a:p>
        </p:txBody>
      </p:sp>
      <p:sp>
        <p:nvSpPr>
          <p:cNvPr id="39" name="文本框 50"/>
          <p:cNvSpPr txBox="1"/>
          <p:nvPr/>
        </p:nvSpPr>
        <p:spPr>
          <a:xfrm>
            <a:off x="4889683" y="4714109"/>
            <a:ext cx="726920"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CPE2</a:t>
            </a:r>
            <a:endParaRPr lang="en-US" altLang="zh-CN" sz="1400" b="1" dirty="0">
              <a:latin typeface="Huawei Sans" panose="020C0503030203020204" pitchFamily="34" charset="0"/>
              <a:cs typeface="+mn-ea"/>
              <a:sym typeface="+mn-lt"/>
            </a:endParaRPr>
          </a:p>
        </p:txBody>
      </p:sp>
      <p:sp>
        <p:nvSpPr>
          <p:cNvPr id="43" name="文本框 50"/>
          <p:cNvSpPr txBox="1"/>
          <p:nvPr/>
        </p:nvSpPr>
        <p:spPr>
          <a:xfrm>
            <a:off x="3456689" y="2628916"/>
            <a:ext cx="1096891"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CPE3 (RR)</a:t>
            </a:r>
            <a:endParaRPr lang="en-US" altLang="zh-CN" sz="1400" b="1" dirty="0">
              <a:latin typeface="Huawei Sans" panose="020C0503030203020204" pitchFamily="34" charset="0"/>
              <a:cs typeface="+mn-ea"/>
              <a:sym typeface="+mn-lt"/>
            </a:endParaRPr>
          </a:p>
        </p:txBody>
      </p:sp>
      <p:pic>
        <p:nvPicPr>
          <p:cNvPr id="50" name="Picture 12" descr="E:\2016.01\1.12 扁平化图标\蓝色\AR-蓝色最新-40.png"/>
          <p:cNvPicPr>
            <a:picLocks noChangeArrowheads="1"/>
          </p:cNvPicPr>
          <p:nvPr/>
        </p:nvPicPr>
        <p:blipFill>
          <a:blip r:embed="rId4" cstate="print"/>
          <a:srcRect/>
          <a:stretch>
            <a:fillRect/>
          </a:stretch>
        </p:blipFill>
        <p:spPr bwMode="auto">
          <a:xfrm>
            <a:off x="1415716" y="4804758"/>
            <a:ext cx="540000" cy="442800"/>
          </a:xfrm>
          <a:prstGeom prst="rect">
            <a:avLst/>
          </a:prstGeom>
          <a:noFill/>
        </p:spPr>
      </p:pic>
      <p:pic>
        <p:nvPicPr>
          <p:cNvPr id="55" name="Picture 12" descr="E:\2016.01\1.12 扁平化图标\蓝色\AR-蓝色最新-40.png"/>
          <p:cNvPicPr>
            <a:picLocks noChangeArrowheads="1"/>
          </p:cNvPicPr>
          <p:nvPr/>
        </p:nvPicPr>
        <p:blipFill>
          <a:blip r:embed="rId4" cstate="print"/>
          <a:srcRect/>
          <a:stretch>
            <a:fillRect/>
          </a:stretch>
        </p:blipFill>
        <p:spPr bwMode="auto">
          <a:xfrm>
            <a:off x="4457998" y="4786448"/>
            <a:ext cx="540000" cy="442800"/>
          </a:xfrm>
          <a:prstGeom prst="rect">
            <a:avLst/>
          </a:prstGeom>
          <a:noFill/>
        </p:spPr>
      </p:pic>
      <p:pic>
        <p:nvPicPr>
          <p:cNvPr id="56" name="Picture 12" descr="E:\2016.01\1.12 扁平化图标\蓝色\AR-蓝色最新-40.png"/>
          <p:cNvPicPr>
            <a:picLocks noChangeArrowheads="1"/>
          </p:cNvPicPr>
          <p:nvPr/>
        </p:nvPicPr>
        <p:blipFill>
          <a:blip r:embed="rId4" cstate="print"/>
          <a:srcRect/>
          <a:stretch>
            <a:fillRect/>
          </a:stretch>
        </p:blipFill>
        <p:spPr bwMode="auto">
          <a:xfrm>
            <a:off x="2939661" y="2398370"/>
            <a:ext cx="540000" cy="442800"/>
          </a:xfrm>
          <a:prstGeom prst="rect">
            <a:avLst/>
          </a:prstGeom>
          <a:noFill/>
        </p:spPr>
      </p:pic>
      <p:sp>
        <p:nvSpPr>
          <p:cNvPr id="28" name="文本框 27"/>
          <p:cNvSpPr txBox="1"/>
          <p:nvPr/>
        </p:nvSpPr>
        <p:spPr>
          <a:xfrm>
            <a:off x="6254608" y="1236227"/>
            <a:ext cx="5474882" cy="4939814"/>
          </a:xfrm>
          <a:prstGeom prst="rect">
            <a:avLst/>
          </a:prstGeom>
          <a:noFill/>
        </p:spPr>
        <p:txBody>
          <a:bodyPr wrap="square" rtlCol="0">
            <a:spAutoFit/>
          </a:bodyPr>
          <a:lstStyle/>
          <a:p>
            <a:pPr fontAlgn="ctr">
              <a:lnSpc>
                <a:spcPts val="2400"/>
              </a:lnSpc>
              <a:spcAft>
                <a:spcPts val="600"/>
              </a:spcAft>
            </a:pPr>
            <a:r>
              <a:rPr lang="en-US" sz="1600" b="1" dirty="0" smtClean="0">
                <a:latin typeface="Huawei Sans" panose="020C0503030203020204" pitchFamily="34" charset="0"/>
              </a:rPr>
              <a:t>Access from employee B to employee A</a:t>
            </a:r>
            <a:r>
              <a:rPr lang="en-US" sz="1600" dirty="0" smtClean="0">
                <a:latin typeface="Huawei Sans" panose="020C0503030203020204" pitchFamily="34" charset="0"/>
              </a:rPr>
              <a:t>:</a:t>
            </a:r>
            <a:endParaRPr lang="en-US" altLang="zh-CN" sz="1600" b="1" dirty="0" smtClean="0">
              <a:latin typeface="Huawei Sans" panose="020C0503030203020204" pitchFamily="34" charset="0"/>
            </a:endParaRPr>
          </a:p>
          <a:p>
            <a:pPr marL="342900" indent="-342900" fontAlgn="ctr">
              <a:lnSpc>
                <a:spcPts val="2400"/>
              </a:lnSpc>
              <a:spcAft>
                <a:spcPts val="600"/>
              </a:spcAft>
              <a:buFont typeface="+mj-lt"/>
              <a:buAutoNum type="arabicPeriod"/>
            </a:pPr>
            <a:r>
              <a:rPr lang="en-US" sz="1600" dirty="0" smtClean="0">
                <a:latin typeface="Huawei Sans" panose="020C0503030203020204" pitchFamily="34" charset="0"/>
              </a:rPr>
              <a:t>Employee B wants to communicate with employee A. When a packet from employee B reaches CPE2, CPE2 searches the routing table and finds that the next hop is the HQ/DC site. Then, CPE2 encapsulates the packet using GRE over IPsec and sends the packet to CPE3.</a:t>
            </a:r>
            <a:endParaRPr lang="en-US" altLang="zh-CN" sz="1600" dirty="0" smtClean="0">
              <a:latin typeface="Huawei Sans" panose="020C0503030203020204" pitchFamily="34" charset="0"/>
            </a:endParaRPr>
          </a:p>
          <a:p>
            <a:pPr marL="342900" indent="-342900" fontAlgn="ctr">
              <a:lnSpc>
                <a:spcPts val="2400"/>
              </a:lnSpc>
              <a:spcAft>
                <a:spcPts val="600"/>
              </a:spcAft>
              <a:buFont typeface="+mj-lt"/>
              <a:buAutoNum type="arabicPeriod"/>
            </a:pPr>
            <a:r>
              <a:rPr lang="en-US" sz="1600" dirty="0" smtClean="0">
                <a:latin typeface="Huawei Sans" panose="020C0503030203020204" pitchFamily="34" charset="0"/>
              </a:rPr>
              <a:t>When the packet reaches CPE3, CPE3 searches the routing table and finds that the next hop is branch 1. Then, CPE3 encapsulates the packet using GRE over IPsec and forwards the packet to CPE1.</a:t>
            </a:r>
            <a:endParaRPr lang="en-US" altLang="zh-CN" sz="1600" dirty="0" smtClean="0">
              <a:latin typeface="Huawei Sans" panose="020C0503030203020204" pitchFamily="34" charset="0"/>
            </a:endParaRPr>
          </a:p>
          <a:p>
            <a:pPr marL="342900" indent="-342900" fontAlgn="ctr">
              <a:lnSpc>
                <a:spcPts val="2400"/>
              </a:lnSpc>
              <a:spcAft>
                <a:spcPts val="600"/>
              </a:spcAft>
              <a:buFont typeface="+mj-lt"/>
              <a:buAutoNum type="arabicPeriod"/>
            </a:pPr>
            <a:r>
              <a:rPr lang="en-US" sz="1600" dirty="0" smtClean="0">
                <a:latin typeface="Huawei Sans" panose="020C0503030203020204" pitchFamily="34" charset="0"/>
              </a:rPr>
              <a:t>After receiving the packet, CPE1 decrypts and </a:t>
            </a:r>
            <a:r>
              <a:rPr lang="en-US" sz="1600" dirty="0" err="1" smtClean="0">
                <a:latin typeface="Huawei Sans" panose="020C0503030203020204" pitchFamily="34" charset="0"/>
              </a:rPr>
              <a:t>decapsulates</a:t>
            </a:r>
            <a:r>
              <a:rPr lang="en-US" sz="1600" dirty="0" smtClean="0">
                <a:latin typeface="Huawei Sans" panose="020C0503030203020204" pitchFamily="34" charset="0"/>
              </a:rPr>
              <a:t> the packet, queries the overlay route on the LAN side, and forwards the packet to employee A.</a:t>
            </a:r>
            <a:endParaRPr lang="en-US" altLang="zh-CN" sz="1600" dirty="0" smtClean="0">
              <a:latin typeface="Huawei Sans" panose="020C0503030203020204" pitchFamily="34" charset="0"/>
            </a:endParaRPr>
          </a:p>
        </p:txBody>
      </p:sp>
      <p:pic>
        <p:nvPicPr>
          <p:cNvPr id="30" name="图片 11" descr="开放网络-蓝.png"/>
          <p:cNvPicPr>
            <a:picLocks noChangeAspect="1"/>
          </p:cNvPicPr>
          <p:nvPr/>
        </p:nvPicPr>
        <p:blipFill>
          <a:blip r:embed="rId5" cstate="print"/>
          <a:stretch>
            <a:fillRect/>
          </a:stretch>
        </p:blipFill>
        <p:spPr>
          <a:xfrm>
            <a:off x="1459703" y="5688751"/>
            <a:ext cx="443344" cy="341279"/>
          </a:xfrm>
          <a:prstGeom prst="rect">
            <a:avLst/>
          </a:prstGeom>
        </p:spPr>
      </p:pic>
      <p:pic>
        <p:nvPicPr>
          <p:cNvPr id="31" name="图片 11" descr="开放网络-蓝.png"/>
          <p:cNvPicPr>
            <a:picLocks noChangeAspect="1"/>
          </p:cNvPicPr>
          <p:nvPr/>
        </p:nvPicPr>
        <p:blipFill>
          <a:blip r:embed="rId5" cstate="print"/>
          <a:stretch>
            <a:fillRect/>
          </a:stretch>
        </p:blipFill>
        <p:spPr>
          <a:xfrm>
            <a:off x="4504456" y="5688751"/>
            <a:ext cx="443344" cy="341279"/>
          </a:xfrm>
          <a:prstGeom prst="rect">
            <a:avLst/>
          </a:prstGeom>
        </p:spPr>
      </p:pic>
      <p:sp>
        <p:nvSpPr>
          <p:cNvPr id="32" name="文本框 31"/>
          <p:cNvSpPr txBox="1"/>
          <p:nvPr/>
        </p:nvSpPr>
        <p:spPr>
          <a:xfrm>
            <a:off x="4925001" y="5632816"/>
            <a:ext cx="1287532" cy="523220"/>
          </a:xfrm>
          <a:prstGeom prst="rect">
            <a:avLst/>
          </a:prstGeom>
          <a:noFill/>
        </p:spPr>
        <p:txBody>
          <a:bodyPr wrap="none" rtlCol="0">
            <a:spAutoFit/>
          </a:bodyPr>
          <a:lstStyle/>
          <a:p>
            <a:pPr fontAlgn="ctr"/>
            <a:r>
              <a:rPr lang="en-US" sz="1400" dirty="0" smtClean="0">
                <a:solidFill>
                  <a:schemeClr val="tx1">
                    <a:lumMod val="75000"/>
                    <a:lumOff val="25000"/>
                  </a:schemeClr>
                </a:solidFill>
                <a:latin typeface="Huawei Sans" panose="020C0503030203020204" pitchFamily="34" charset="0"/>
              </a:rPr>
              <a:t>Employee B</a:t>
            </a:r>
          </a:p>
          <a:p>
            <a:pPr fontAlgn="ctr"/>
            <a:r>
              <a:rPr lang="en-US" sz="1400" dirty="0" smtClean="0">
                <a:solidFill>
                  <a:schemeClr val="tx1">
                    <a:lumMod val="75000"/>
                    <a:lumOff val="25000"/>
                  </a:schemeClr>
                </a:solidFill>
                <a:latin typeface="Huawei Sans" panose="020C0503030203020204" pitchFamily="34" charset="0"/>
              </a:rPr>
              <a:t>10.1.32.20/24</a:t>
            </a:r>
            <a:endParaRPr lang="en-US" sz="1400" dirty="0">
              <a:solidFill>
                <a:schemeClr val="tx1">
                  <a:lumMod val="75000"/>
                  <a:lumOff val="25000"/>
                </a:schemeClr>
              </a:solidFill>
              <a:latin typeface="Huawei Sans" panose="020C0503030203020204" pitchFamily="34" charset="0"/>
            </a:endParaRPr>
          </a:p>
        </p:txBody>
      </p:sp>
      <p:sp>
        <p:nvSpPr>
          <p:cNvPr id="33" name="文本框 32"/>
          <p:cNvSpPr txBox="1"/>
          <p:nvPr/>
        </p:nvSpPr>
        <p:spPr>
          <a:xfrm>
            <a:off x="1897577" y="5628970"/>
            <a:ext cx="1287532" cy="523220"/>
          </a:xfrm>
          <a:prstGeom prst="rect">
            <a:avLst/>
          </a:prstGeom>
          <a:noFill/>
        </p:spPr>
        <p:txBody>
          <a:bodyPr wrap="none" rtlCol="0">
            <a:spAutoFit/>
          </a:bodyPr>
          <a:lstStyle/>
          <a:p>
            <a:pPr fontAlgn="ctr"/>
            <a:r>
              <a:rPr lang="en-US" sz="1400" dirty="0" smtClean="0">
                <a:solidFill>
                  <a:schemeClr val="tx1">
                    <a:lumMod val="75000"/>
                    <a:lumOff val="25000"/>
                  </a:schemeClr>
                </a:solidFill>
                <a:latin typeface="Huawei Sans" panose="020C0503030203020204" pitchFamily="34" charset="0"/>
              </a:rPr>
              <a:t>Employee A</a:t>
            </a:r>
          </a:p>
          <a:p>
            <a:pPr fontAlgn="ctr"/>
            <a:r>
              <a:rPr lang="en-US" sz="1400" dirty="0" smtClean="0">
                <a:solidFill>
                  <a:schemeClr val="tx1">
                    <a:lumMod val="75000"/>
                    <a:lumOff val="25000"/>
                  </a:schemeClr>
                </a:solidFill>
                <a:latin typeface="Huawei Sans" panose="020C0503030203020204" pitchFamily="34" charset="0"/>
              </a:rPr>
              <a:t>10.1.31.10/24</a:t>
            </a:r>
            <a:endParaRPr lang="en-US" sz="1400" dirty="0">
              <a:solidFill>
                <a:schemeClr val="tx1">
                  <a:lumMod val="75000"/>
                  <a:lumOff val="25000"/>
                </a:schemeClr>
              </a:solidFill>
              <a:latin typeface="Huawei Sans" panose="020C0503030203020204" pitchFamily="34" charset="0"/>
            </a:endParaRPr>
          </a:p>
        </p:txBody>
      </p:sp>
      <p:sp>
        <p:nvSpPr>
          <p:cNvPr id="58" name="任意多边形 57"/>
          <p:cNvSpPr/>
          <p:nvPr/>
        </p:nvSpPr>
        <p:spPr>
          <a:xfrm flipH="1">
            <a:off x="1427825" y="2664653"/>
            <a:ext cx="3306154" cy="2963288"/>
          </a:xfrm>
          <a:custGeom>
            <a:avLst/>
            <a:gdLst>
              <a:gd name="connsiteX0" fmla="*/ 259342 w 1053669"/>
              <a:gd name="connsiteY0" fmla="*/ 1976582 h 1976582"/>
              <a:gd name="connsiteX1" fmla="*/ 46906 w 1053669"/>
              <a:gd name="connsiteY1" fmla="*/ 905164 h 1976582"/>
              <a:gd name="connsiteX2" fmla="*/ 1053669 w 1053669"/>
              <a:gd name="connsiteY2" fmla="*/ 0 h 1976582"/>
              <a:gd name="connsiteX0" fmla="*/ 0 w 794327"/>
              <a:gd name="connsiteY0" fmla="*/ 1976582 h 1976582"/>
              <a:gd name="connsiteX1" fmla="*/ 794327 w 794327"/>
              <a:gd name="connsiteY1" fmla="*/ 0 h 1976582"/>
              <a:gd name="connsiteX0" fmla="*/ 0 w 794327"/>
              <a:gd name="connsiteY0" fmla="*/ 1930400 h 1930400"/>
              <a:gd name="connsiteX1" fmla="*/ 794327 w 794327"/>
              <a:gd name="connsiteY1" fmla="*/ 0 h 1930400"/>
              <a:gd name="connsiteX0" fmla="*/ 0 w 1366982"/>
              <a:gd name="connsiteY0" fmla="*/ 1985818 h 1985818"/>
              <a:gd name="connsiteX1" fmla="*/ 1366982 w 1366982"/>
              <a:gd name="connsiteY1" fmla="*/ 0 h 1985818"/>
              <a:gd name="connsiteX0" fmla="*/ 0 w 1366982"/>
              <a:gd name="connsiteY0" fmla="*/ 1985818 h 1985818"/>
              <a:gd name="connsiteX1" fmla="*/ 1366982 w 1366982"/>
              <a:gd name="connsiteY1" fmla="*/ 0 h 1985818"/>
              <a:gd name="connsiteX0" fmla="*/ 0 w 1283855"/>
              <a:gd name="connsiteY0" fmla="*/ 1976582 h 1976582"/>
              <a:gd name="connsiteX1" fmla="*/ 1283855 w 1283855"/>
              <a:gd name="connsiteY1" fmla="*/ 0 h 1976582"/>
              <a:gd name="connsiteX0" fmla="*/ 0 w 1283855"/>
              <a:gd name="connsiteY0" fmla="*/ 1976582 h 1976582"/>
              <a:gd name="connsiteX1" fmla="*/ 1283855 w 1283855"/>
              <a:gd name="connsiteY1" fmla="*/ 0 h 1976582"/>
              <a:gd name="connsiteX0" fmla="*/ 0 w 1283855"/>
              <a:gd name="connsiteY0" fmla="*/ 1976582 h 1976582"/>
              <a:gd name="connsiteX1" fmla="*/ 1283855 w 1283855"/>
              <a:gd name="connsiteY1" fmla="*/ 0 h 1976582"/>
              <a:gd name="connsiteX0" fmla="*/ 0 w 1283855"/>
              <a:gd name="connsiteY0" fmla="*/ 1976582 h 1976582"/>
              <a:gd name="connsiteX1" fmla="*/ 1283855 w 1283855"/>
              <a:gd name="connsiteY1" fmla="*/ 0 h 1976582"/>
              <a:gd name="connsiteX0" fmla="*/ 0 w 1764204"/>
              <a:gd name="connsiteY0" fmla="*/ 1976582 h 1976582"/>
              <a:gd name="connsiteX1" fmla="*/ 1283855 w 1764204"/>
              <a:gd name="connsiteY1" fmla="*/ 0 h 1976582"/>
              <a:gd name="connsiteX0" fmla="*/ 0 w 1792460"/>
              <a:gd name="connsiteY0" fmla="*/ 2105891 h 2105891"/>
              <a:gd name="connsiteX1" fmla="*/ 1320800 w 1792460"/>
              <a:gd name="connsiteY1" fmla="*/ 0 h 2105891"/>
              <a:gd name="connsiteX0" fmla="*/ 0 w 1801873"/>
              <a:gd name="connsiteY0" fmla="*/ 2105891 h 2105891"/>
              <a:gd name="connsiteX1" fmla="*/ 1320800 w 1801873"/>
              <a:gd name="connsiteY1" fmla="*/ 0 h 2105891"/>
              <a:gd name="connsiteX0" fmla="*/ 0 w 1758811"/>
              <a:gd name="connsiteY0" fmla="*/ 2105891 h 2105891"/>
              <a:gd name="connsiteX1" fmla="*/ 1320800 w 1758811"/>
              <a:gd name="connsiteY1" fmla="*/ 0 h 2105891"/>
              <a:gd name="connsiteX0" fmla="*/ 0 w 1767346"/>
              <a:gd name="connsiteY0" fmla="*/ 2105891 h 2105891"/>
              <a:gd name="connsiteX1" fmla="*/ 1320800 w 1767346"/>
              <a:gd name="connsiteY1" fmla="*/ 0 h 2105891"/>
              <a:gd name="connsiteX0" fmla="*/ 0 w 1767346"/>
              <a:gd name="connsiteY0" fmla="*/ 2105891 h 2105891"/>
              <a:gd name="connsiteX1" fmla="*/ 1320800 w 1767346"/>
              <a:gd name="connsiteY1" fmla="*/ 0 h 2105891"/>
              <a:gd name="connsiteX0" fmla="*/ 0 w 1767346"/>
              <a:gd name="connsiteY0" fmla="*/ 2105891 h 2105891"/>
              <a:gd name="connsiteX1" fmla="*/ 1320800 w 1767346"/>
              <a:gd name="connsiteY1" fmla="*/ 0 h 2105891"/>
              <a:gd name="connsiteX0" fmla="*/ 0 w 1815586"/>
              <a:gd name="connsiteY0" fmla="*/ 2243051 h 2243051"/>
              <a:gd name="connsiteX1" fmla="*/ 1381760 w 1815586"/>
              <a:gd name="connsiteY1" fmla="*/ 0 h 2243051"/>
              <a:gd name="connsiteX0" fmla="*/ 0 w 1754434"/>
              <a:gd name="connsiteY0" fmla="*/ 2243051 h 2243051"/>
              <a:gd name="connsiteX1" fmla="*/ 1227899 w 1754434"/>
              <a:gd name="connsiteY1" fmla="*/ 411942 h 2243051"/>
              <a:gd name="connsiteX2" fmla="*/ 1381760 w 1754434"/>
              <a:gd name="connsiteY2" fmla="*/ 0 h 2243051"/>
              <a:gd name="connsiteX0" fmla="*/ 0 w 2867779"/>
              <a:gd name="connsiteY0" fmla="*/ 1831109 h 1831109"/>
              <a:gd name="connsiteX1" fmla="*/ 1227899 w 2867779"/>
              <a:gd name="connsiteY1" fmla="*/ 0 h 1831109"/>
              <a:gd name="connsiteX2" fmla="*/ 2631440 w 2867779"/>
              <a:gd name="connsiteY2" fmla="*/ 609138 h 1831109"/>
              <a:gd name="connsiteX0" fmla="*/ 0 w 2631440"/>
              <a:gd name="connsiteY0" fmla="*/ 1831109 h 1831109"/>
              <a:gd name="connsiteX1" fmla="*/ 1227899 w 2631440"/>
              <a:gd name="connsiteY1" fmla="*/ 0 h 1831109"/>
              <a:gd name="connsiteX2" fmla="*/ 2631440 w 2631440"/>
              <a:gd name="connsiteY2" fmla="*/ 609138 h 1831109"/>
              <a:gd name="connsiteX0" fmla="*/ 0 w 2717800"/>
              <a:gd name="connsiteY0" fmla="*/ 1831109 h 1831109"/>
              <a:gd name="connsiteX1" fmla="*/ 1227899 w 2717800"/>
              <a:gd name="connsiteY1" fmla="*/ 0 h 1831109"/>
              <a:gd name="connsiteX2" fmla="*/ 2717800 w 2717800"/>
              <a:gd name="connsiteY2" fmla="*/ 1741978 h 1831109"/>
              <a:gd name="connsiteX0" fmla="*/ 0 w 2717800"/>
              <a:gd name="connsiteY0" fmla="*/ 2116332 h 2116332"/>
              <a:gd name="connsiteX1" fmla="*/ 1227899 w 2717800"/>
              <a:gd name="connsiteY1" fmla="*/ 285223 h 2116332"/>
              <a:gd name="connsiteX2" fmla="*/ 2717800 w 2717800"/>
              <a:gd name="connsiteY2" fmla="*/ 2027201 h 2116332"/>
              <a:gd name="connsiteX0" fmla="*/ 0 w 2717800"/>
              <a:gd name="connsiteY0" fmla="*/ 2224152 h 2224152"/>
              <a:gd name="connsiteX1" fmla="*/ 1451419 w 2717800"/>
              <a:gd name="connsiteY1" fmla="*/ 276203 h 2224152"/>
              <a:gd name="connsiteX2" fmla="*/ 2717800 w 2717800"/>
              <a:gd name="connsiteY2" fmla="*/ 2135021 h 2224152"/>
              <a:gd name="connsiteX0" fmla="*/ 0 w 2717800"/>
              <a:gd name="connsiteY0" fmla="*/ 2197881 h 2197881"/>
              <a:gd name="connsiteX1" fmla="*/ 1451419 w 2717800"/>
              <a:gd name="connsiteY1" fmla="*/ 249932 h 2197881"/>
              <a:gd name="connsiteX2" fmla="*/ 2717800 w 2717800"/>
              <a:gd name="connsiteY2" fmla="*/ 2108750 h 2197881"/>
              <a:gd name="connsiteX0" fmla="*/ 0 w 2829560"/>
              <a:gd name="connsiteY0" fmla="*/ 1948036 h 1948036"/>
              <a:gd name="connsiteX1" fmla="*/ 1451419 w 2829560"/>
              <a:gd name="connsiteY1" fmla="*/ 87 h 1948036"/>
              <a:gd name="connsiteX2" fmla="*/ 2829560 w 2829560"/>
              <a:gd name="connsiteY2" fmla="*/ 1879225 h 1948036"/>
              <a:gd name="connsiteX0" fmla="*/ 0 w 2829560"/>
              <a:gd name="connsiteY0" fmla="*/ 1948050 h 1948050"/>
              <a:gd name="connsiteX1" fmla="*/ 1451419 w 2829560"/>
              <a:gd name="connsiteY1" fmla="*/ 101 h 1948050"/>
              <a:gd name="connsiteX2" fmla="*/ 2829560 w 2829560"/>
              <a:gd name="connsiteY2" fmla="*/ 1879239 h 1948050"/>
              <a:gd name="connsiteX0" fmla="*/ 0 w 2829560"/>
              <a:gd name="connsiteY0" fmla="*/ 2191869 h 2191869"/>
              <a:gd name="connsiteX1" fmla="*/ 1349819 w 2829560"/>
              <a:gd name="connsiteY1" fmla="*/ 80 h 2191869"/>
              <a:gd name="connsiteX2" fmla="*/ 2829560 w 2829560"/>
              <a:gd name="connsiteY2" fmla="*/ 2123058 h 2191869"/>
              <a:gd name="connsiteX0" fmla="*/ 0 w 2829560"/>
              <a:gd name="connsiteY0" fmla="*/ 2199100 h 2199100"/>
              <a:gd name="connsiteX1" fmla="*/ 1807019 w 2829560"/>
              <a:gd name="connsiteY1" fmla="*/ 1460191 h 2199100"/>
              <a:gd name="connsiteX2" fmla="*/ 1349819 w 2829560"/>
              <a:gd name="connsiteY2" fmla="*/ 7311 h 2199100"/>
              <a:gd name="connsiteX3" fmla="*/ 2829560 w 2829560"/>
              <a:gd name="connsiteY3" fmla="*/ 2130289 h 2199100"/>
              <a:gd name="connsiteX0" fmla="*/ 0 w 2829560"/>
              <a:gd name="connsiteY0" fmla="*/ 2191806 h 2191806"/>
              <a:gd name="connsiteX1" fmla="*/ 1807019 w 2829560"/>
              <a:gd name="connsiteY1" fmla="*/ 1452897 h 2191806"/>
              <a:gd name="connsiteX2" fmla="*/ 1349819 w 2829560"/>
              <a:gd name="connsiteY2" fmla="*/ 17 h 2191806"/>
              <a:gd name="connsiteX3" fmla="*/ 2829560 w 2829560"/>
              <a:gd name="connsiteY3" fmla="*/ 2122995 h 2191806"/>
              <a:gd name="connsiteX0" fmla="*/ 0 w 2900680"/>
              <a:gd name="connsiteY0" fmla="*/ 2212126 h 2212126"/>
              <a:gd name="connsiteX1" fmla="*/ 1878139 w 2900680"/>
              <a:gd name="connsiteY1" fmla="*/ 1452897 h 2212126"/>
              <a:gd name="connsiteX2" fmla="*/ 1420939 w 2900680"/>
              <a:gd name="connsiteY2" fmla="*/ 17 h 2212126"/>
              <a:gd name="connsiteX3" fmla="*/ 2900680 w 2900680"/>
              <a:gd name="connsiteY3" fmla="*/ 2122995 h 2212126"/>
              <a:gd name="connsiteX0" fmla="*/ 0 w 2976880"/>
              <a:gd name="connsiteY0" fmla="*/ 2461046 h 2461046"/>
              <a:gd name="connsiteX1" fmla="*/ 1954339 w 2976880"/>
              <a:gd name="connsiteY1" fmla="*/ 1452897 h 2461046"/>
              <a:gd name="connsiteX2" fmla="*/ 1497139 w 2976880"/>
              <a:gd name="connsiteY2" fmla="*/ 17 h 2461046"/>
              <a:gd name="connsiteX3" fmla="*/ 2976880 w 2976880"/>
              <a:gd name="connsiteY3" fmla="*/ 2122995 h 2461046"/>
              <a:gd name="connsiteX0" fmla="*/ 19318 w 2996198"/>
              <a:gd name="connsiteY0" fmla="*/ 2461046 h 2461046"/>
              <a:gd name="connsiteX1" fmla="*/ 1973657 w 2996198"/>
              <a:gd name="connsiteY1" fmla="*/ 1452897 h 2461046"/>
              <a:gd name="connsiteX2" fmla="*/ 1516457 w 2996198"/>
              <a:gd name="connsiteY2" fmla="*/ 17 h 2461046"/>
              <a:gd name="connsiteX3" fmla="*/ 2996198 w 2996198"/>
              <a:gd name="connsiteY3" fmla="*/ 2122995 h 2461046"/>
              <a:gd name="connsiteX0" fmla="*/ 9919 w 2986799"/>
              <a:gd name="connsiteY0" fmla="*/ 2461046 h 2461046"/>
              <a:gd name="connsiteX1" fmla="*/ 1964258 w 2986799"/>
              <a:gd name="connsiteY1" fmla="*/ 1452897 h 2461046"/>
              <a:gd name="connsiteX2" fmla="*/ 1507058 w 2986799"/>
              <a:gd name="connsiteY2" fmla="*/ 17 h 2461046"/>
              <a:gd name="connsiteX3" fmla="*/ 2986799 w 2986799"/>
              <a:gd name="connsiteY3" fmla="*/ 2122995 h 2461046"/>
              <a:gd name="connsiteX0" fmla="*/ 1296 w 2978176"/>
              <a:gd name="connsiteY0" fmla="*/ 2461046 h 2461046"/>
              <a:gd name="connsiteX1" fmla="*/ 1955635 w 2978176"/>
              <a:gd name="connsiteY1" fmla="*/ 1452897 h 2461046"/>
              <a:gd name="connsiteX2" fmla="*/ 1498435 w 2978176"/>
              <a:gd name="connsiteY2" fmla="*/ 17 h 2461046"/>
              <a:gd name="connsiteX3" fmla="*/ 2978176 w 2978176"/>
              <a:gd name="connsiteY3" fmla="*/ 2122995 h 2461046"/>
              <a:gd name="connsiteX0" fmla="*/ 1296 w 2978176"/>
              <a:gd name="connsiteY0" fmla="*/ 2461046 h 2461046"/>
              <a:gd name="connsiteX1" fmla="*/ 1955635 w 2978176"/>
              <a:gd name="connsiteY1" fmla="*/ 1452897 h 2461046"/>
              <a:gd name="connsiteX2" fmla="*/ 1498435 w 2978176"/>
              <a:gd name="connsiteY2" fmla="*/ 17 h 2461046"/>
              <a:gd name="connsiteX3" fmla="*/ 2978176 w 2978176"/>
              <a:gd name="connsiteY3" fmla="*/ 2122995 h 2461046"/>
              <a:gd name="connsiteX0" fmla="*/ 1296 w 3077236"/>
              <a:gd name="connsiteY0" fmla="*/ 2479916 h 2602875"/>
              <a:gd name="connsiteX1" fmla="*/ 1955635 w 3077236"/>
              <a:gd name="connsiteY1" fmla="*/ 1471767 h 2602875"/>
              <a:gd name="connsiteX2" fmla="*/ 1498435 w 3077236"/>
              <a:gd name="connsiteY2" fmla="*/ 18887 h 2602875"/>
              <a:gd name="connsiteX3" fmla="*/ 3077236 w 3077236"/>
              <a:gd name="connsiteY3" fmla="*/ 2602875 h 2602875"/>
              <a:gd name="connsiteX0" fmla="*/ 1296 w 3138196"/>
              <a:gd name="connsiteY0" fmla="*/ 2484499 h 2756048"/>
              <a:gd name="connsiteX1" fmla="*/ 1955635 w 3138196"/>
              <a:gd name="connsiteY1" fmla="*/ 1476350 h 2756048"/>
              <a:gd name="connsiteX2" fmla="*/ 1498435 w 3138196"/>
              <a:gd name="connsiteY2" fmla="*/ 23470 h 2756048"/>
              <a:gd name="connsiteX3" fmla="*/ 3138196 w 3138196"/>
              <a:gd name="connsiteY3" fmla="*/ 2756048 h 2756048"/>
              <a:gd name="connsiteX0" fmla="*/ 1296 w 3138196"/>
              <a:gd name="connsiteY0" fmla="*/ 2484499 h 2756048"/>
              <a:gd name="connsiteX1" fmla="*/ 1955635 w 3138196"/>
              <a:gd name="connsiteY1" fmla="*/ 1476350 h 2756048"/>
              <a:gd name="connsiteX2" fmla="*/ 1498435 w 3138196"/>
              <a:gd name="connsiteY2" fmla="*/ 23470 h 2756048"/>
              <a:gd name="connsiteX3" fmla="*/ 3138196 w 3138196"/>
              <a:gd name="connsiteY3" fmla="*/ 2756048 h 2756048"/>
              <a:gd name="connsiteX0" fmla="*/ 1296 w 3138196"/>
              <a:gd name="connsiteY0" fmla="*/ 2471148 h 2742697"/>
              <a:gd name="connsiteX1" fmla="*/ 1955635 w 3138196"/>
              <a:gd name="connsiteY1" fmla="*/ 1462999 h 2742697"/>
              <a:gd name="connsiteX2" fmla="*/ 1498435 w 3138196"/>
              <a:gd name="connsiteY2" fmla="*/ 10119 h 2742697"/>
              <a:gd name="connsiteX3" fmla="*/ 3138196 w 3138196"/>
              <a:gd name="connsiteY3" fmla="*/ 2742697 h 2742697"/>
              <a:gd name="connsiteX0" fmla="*/ 1237 w 3223481"/>
              <a:gd name="connsiteY0" fmla="*/ 2916156 h 2916156"/>
              <a:gd name="connsiteX1" fmla="*/ 2040920 w 3223481"/>
              <a:gd name="connsiteY1" fmla="*/ 1462999 h 2916156"/>
              <a:gd name="connsiteX2" fmla="*/ 1583720 w 3223481"/>
              <a:gd name="connsiteY2" fmla="*/ 10119 h 2916156"/>
              <a:gd name="connsiteX3" fmla="*/ 3223481 w 3223481"/>
              <a:gd name="connsiteY3" fmla="*/ 2742697 h 2916156"/>
              <a:gd name="connsiteX0" fmla="*/ 4142 w 3226386"/>
              <a:gd name="connsiteY0" fmla="*/ 2916156 h 2916156"/>
              <a:gd name="connsiteX1" fmla="*/ 2043825 w 3226386"/>
              <a:gd name="connsiteY1" fmla="*/ 1462999 h 2916156"/>
              <a:gd name="connsiteX2" fmla="*/ 1586625 w 3226386"/>
              <a:gd name="connsiteY2" fmla="*/ 10119 h 2916156"/>
              <a:gd name="connsiteX3" fmla="*/ 3226386 w 3226386"/>
              <a:gd name="connsiteY3" fmla="*/ 2742697 h 2916156"/>
              <a:gd name="connsiteX0" fmla="*/ 28030 w 3250274"/>
              <a:gd name="connsiteY0" fmla="*/ 2916156 h 2916156"/>
              <a:gd name="connsiteX1" fmla="*/ 2067713 w 3250274"/>
              <a:gd name="connsiteY1" fmla="*/ 1462999 h 2916156"/>
              <a:gd name="connsiteX2" fmla="*/ 1610513 w 3250274"/>
              <a:gd name="connsiteY2" fmla="*/ 10119 h 2916156"/>
              <a:gd name="connsiteX3" fmla="*/ 3250274 w 3250274"/>
              <a:gd name="connsiteY3" fmla="*/ 2742697 h 2916156"/>
              <a:gd name="connsiteX0" fmla="*/ 28030 w 3275674"/>
              <a:gd name="connsiteY0" fmla="*/ 2929507 h 2929507"/>
              <a:gd name="connsiteX1" fmla="*/ 2067713 w 3275674"/>
              <a:gd name="connsiteY1" fmla="*/ 1476350 h 2929507"/>
              <a:gd name="connsiteX2" fmla="*/ 1610513 w 3275674"/>
              <a:gd name="connsiteY2" fmla="*/ 23470 h 2929507"/>
              <a:gd name="connsiteX3" fmla="*/ 3275674 w 3275674"/>
              <a:gd name="connsiteY3" fmla="*/ 2756048 h 2929507"/>
              <a:gd name="connsiteX0" fmla="*/ 28030 w 3275674"/>
              <a:gd name="connsiteY0" fmla="*/ 2918167 h 2918167"/>
              <a:gd name="connsiteX1" fmla="*/ 2067713 w 3275674"/>
              <a:gd name="connsiteY1" fmla="*/ 1465010 h 2918167"/>
              <a:gd name="connsiteX2" fmla="*/ 1610513 w 3275674"/>
              <a:gd name="connsiteY2" fmla="*/ 12130 h 2918167"/>
              <a:gd name="connsiteX3" fmla="*/ 3275674 w 3275674"/>
              <a:gd name="connsiteY3" fmla="*/ 2744708 h 2918167"/>
              <a:gd name="connsiteX0" fmla="*/ 28030 w 3275674"/>
              <a:gd name="connsiteY0" fmla="*/ 2934578 h 2934578"/>
              <a:gd name="connsiteX1" fmla="*/ 2067713 w 3275674"/>
              <a:gd name="connsiteY1" fmla="*/ 1481421 h 2934578"/>
              <a:gd name="connsiteX2" fmla="*/ 1610513 w 3275674"/>
              <a:gd name="connsiteY2" fmla="*/ 28541 h 2934578"/>
              <a:gd name="connsiteX3" fmla="*/ 3275674 w 3275674"/>
              <a:gd name="connsiteY3" fmla="*/ 2761119 h 2934578"/>
              <a:gd name="connsiteX0" fmla="*/ 28030 w 3275674"/>
              <a:gd name="connsiteY0" fmla="*/ 2943391 h 2943391"/>
              <a:gd name="connsiteX1" fmla="*/ 2067713 w 3275674"/>
              <a:gd name="connsiteY1" fmla="*/ 1490234 h 2943391"/>
              <a:gd name="connsiteX2" fmla="*/ 1610513 w 3275674"/>
              <a:gd name="connsiteY2" fmla="*/ 37354 h 2943391"/>
              <a:gd name="connsiteX3" fmla="*/ 3275674 w 3275674"/>
              <a:gd name="connsiteY3" fmla="*/ 2769932 h 2943391"/>
              <a:gd name="connsiteX0" fmla="*/ 28030 w 3275674"/>
              <a:gd name="connsiteY0" fmla="*/ 2993028 h 2993028"/>
              <a:gd name="connsiteX1" fmla="*/ 2067713 w 3275674"/>
              <a:gd name="connsiteY1" fmla="*/ 1539871 h 2993028"/>
              <a:gd name="connsiteX2" fmla="*/ 1580033 w 3275674"/>
              <a:gd name="connsiteY2" fmla="*/ 36191 h 2993028"/>
              <a:gd name="connsiteX3" fmla="*/ 3275674 w 3275674"/>
              <a:gd name="connsiteY3" fmla="*/ 2819569 h 2993028"/>
              <a:gd name="connsiteX0" fmla="*/ 28030 w 3275674"/>
              <a:gd name="connsiteY0" fmla="*/ 2987571 h 2987571"/>
              <a:gd name="connsiteX1" fmla="*/ 2067713 w 3275674"/>
              <a:gd name="connsiteY1" fmla="*/ 1534414 h 2987571"/>
              <a:gd name="connsiteX2" fmla="*/ 1580033 w 3275674"/>
              <a:gd name="connsiteY2" fmla="*/ 30734 h 2987571"/>
              <a:gd name="connsiteX3" fmla="*/ 3275674 w 3275674"/>
              <a:gd name="connsiteY3" fmla="*/ 2814112 h 2987571"/>
              <a:gd name="connsiteX0" fmla="*/ 28030 w 3306154"/>
              <a:gd name="connsiteY0" fmla="*/ 2979522 h 2979522"/>
              <a:gd name="connsiteX1" fmla="*/ 2067713 w 3306154"/>
              <a:gd name="connsiteY1" fmla="*/ 1526365 h 2979522"/>
              <a:gd name="connsiteX2" fmla="*/ 1580033 w 3306154"/>
              <a:gd name="connsiteY2" fmla="*/ 22685 h 2979522"/>
              <a:gd name="connsiteX3" fmla="*/ 3306154 w 3306154"/>
              <a:gd name="connsiteY3" fmla="*/ 2806063 h 2979522"/>
              <a:gd name="connsiteX0" fmla="*/ 28030 w 3306154"/>
              <a:gd name="connsiteY0" fmla="*/ 2979522 h 2979522"/>
              <a:gd name="connsiteX1" fmla="*/ 2067713 w 3306154"/>
              <a:gd name="connsiteY1" fmla="*/ 1526365 h 2979522"/>
              <a:gd name="connsiteX2" fmla="*/ 1580033 w 3306154"/>
              <a:gd name="connsiteY2" fmla="*/ 22685 h 2979522"/>
              <a:gd name="connsiteX3" fmla="*/ 3306154 w 3306154"/>
              <a:gd name="connsiteY3" fmla="*/ 2806063 h 2979522"/>
              <a:gd name="connsiteX0" fmla="*/ 28030 w 3306154"/>
              <a:gd name="connsiteY0" fmla="*/ 2965746 h 2965746"/>
              <a:gd name="connsiteX1" fmla="*/ 2067713 w 3306154"/>
              <a:gd name="connsiteY1" fmla="*/ 1512589 h 2965746"/>
              <a:gd name="connsiteX2" fmla="*/ 1580033 w 3306154"/>
              <a:gd name="connsiteY2" fmla="*/ 8909 h 2965746"/>
              <a:gd name="connsiteX3" fmla="*/ 3306154 w 3306154"/>
              <a:gd name="connsiteY3" fmla="*/ 2792287 h 2965746"/>
              <a:gd name="connsiteX0" fmla="*/ 28030 w 3306154"/>
              <a:gd name="connsiteY0" fmla="*/ 2970030 h 2970030"/>
              <a:gd name="connsiteX1" fmla="*/ 2067713 w 3306154"/>
              <a:gd name="connsiteY1" fmla="*/ 1516873 h 2970030"/>
              <a:gd name="connsiteX2" fmla="*/ 1580033 w 3306154"/>
              <a:gd name="connsiteY2" fmla="*/ 13193 h 2970030"/>
              <a:gd name="connsiteX3" fmla="*/ 3306154 w 3306154"/>
              <a:gd name="connsiteY3" fmla="*/ 2796571 h 2970030"/>
              <a:gd name="connsiteX0" fmla="*/ 28030 w 3306154"/>
              <a:gd name="connsiteY0" fmla="*/ 2963288 h 2963288"/>
              <a:gd name="connsiteX1" fmla="*/ 2067713 w 3306154"/>
              <a:gd name="connsiteY1" fmla="*/ 1510131 h 2963288"/>
              <a:gd name="connsiteX2" fmla="*/ 1580033 w 3306154"/>
              <a:gd name="connsiteY2" fmla="*/ 6451 h 2963288"/>
              <a:gd name="connsiteX3" fmla="*/ 3306154 w 3306154"/>
              <a:gd name="connsiteY3" fmla="*/ 2789829 h 2963288"/>
              <a:gd name="connsiteX0" fmla="*/ 28030 w 3306154"/>
              <a:gd name="connsiteY0" fmla="*/ 2963288 h 2963288"/>
              <a:gd name="connsiteX1" fmla="*/ 2067713 w 3306154"/>
              <a:gd name="connsiteY1" fmla="*/ 1510131 h 2963288"/>
              <a:gd name="connsiteX2" fmla="*/ 1544473 w 3306154"/>
              <a:gd name="connsiteY2" fmla="*/ 6451 h 2963288"/>
              <a:gd name="connsiteX3" fmla="*/ 3306154 w 3306154"/>
              <a:gd name="connsiteY3" fmla="*/ 2789829 h 2963288"/>
            </a:gdLst>
            <a:ahLst/>
            <a:cxnLst>
              <a:cxn ang="0">
                <a:pos x="connsiteX0" y="connsiteY0"/>
              </a:cxn>
              <a:cxn ang="0">
                <a:pos x="connsiteX1" y="connsiteY1"/>
              </a:cxn>
              <a:cxn ang="0">
                <a:pos x="connsiteX2" y="connsiteY2"/>
              </a:cxn>
              <a:cxn ang="0">
                <a:pos x="connsiteX3" y="connsiteY3"/>
              </a:cxn>
            </a:cxnLst>
            <a:rect l="l" t="t" r="r" b="b"/>
            <a:pathLst>
              <a:path w="3306154" h="2963288">
                <a:moveTo>
                  <a:pt x="28030" y="2963288"/>
                </a:moveTo>
                <a:cubicBezTo>
                  <a:pt x="-265837" y="1748614"/>
                  <a:pt x="1842743" y="1875429"/>
                  <a:pt x="2067713" y="1510131"/>
                </a:cubicBezTo>
                <a:cubicBezTo>
                  <a:pt x="2292683" y="1144833"/>
                  <a:pt x="1302506" y="-100152"/>
                  <a:pt x="1544473" y="6451"/>
                </a:cubicBezTo>
                <a:cubicBezTo>
                  <a:pt x="1786440" y="113054"/>
                  <a:pt x="2699594" y="875286"/>
                  <a:pt x="3306154" y="2789829"/>
                </a:cubicBezTo>
              </a:path>
            </a:pathLst>
          </a:custGeom>
          <a:noFill/>
          <a:ln w="19050">
            <a:solidFill>
              <a:srgbClr val="EC706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6" name="燕尾形 25"/>
          <p:cNvSpPr/>
          <p:nvPr/>
        </p:nvSpPr>
        <p:spPr bwMode="auto">
          <a:xfrm>
            <a:off x="9921940" y="62784"/>
            <a:ext cx="1538223"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a:solidFill>
                  <a:srgbClr val="FFFFFF"/>
                </a:solidFill>
                <a:latin typeface="Huawei Sans" panose="020C0503030203020204" pitchFamily="34" charset="0"/>
                <a:ea typeface="方正兰亭黑简体" panose="02000000000000000000" pitchFamily="2" charset="-122"/>
              </a:rPr>
              <a:t>Typical SD-WAN Applications</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燕尾形 25"/>
          <p:cNvSpPr/>
          <p:nvPr/>
        </p:nvSpPr>
        <p:spPr bwMode="auto">
          <a:xfrm>
            <a:off x="8459917" y="62784"/>
            <a:ext cx="1538223" cy="288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SD-WAN Overview</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715764807"/>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dirty="0" smtClean="0">
                <a:latin typeface="Huawei Sans" panose="020C0503030203020204" pitchFamily="34" charset="0"/>
              </a:rPr>
              <a:t>(</a:t>
            </a:r>
            <a:r>
              <a:rPr lang="en-US" dirty="0"/>
              <a:t>E</a:t>
            </a:r>
            <a:r>
              <a:rPr lang="en-US" altLang="zh-CN" dirty="0" smtClean="0">
                <a:latin typeface="Huawei Sans" panose="020C0503030203020204" pitchFamily="34" charset="0"/>
              </a:rPr>
              <a:t>ssay</a:t>
            </a:r>
            <a:r>
              <a:rPr lang="en-US" dirty="0" smtClean="0">
                <a:latin typeface="Huawei Sans" panose="020C0503030203020204" pitchFamily="34" charset="0"/>
              </a:rPr>
              <a:t>)What encapsulation modes are supported by IPsec?</a:t>
            </a:r>
          </a:p>
          <a:p>
            <a:r>
              <a:rPr lang="en-US" dirty="0" smtClean="0">
                <a:latin typeface="Huawei Sans" panose="020C0503030203020204" pitchFamily="34" charset="0"/>
              </a:rPr>
              <a:t>(Essay)In the SD-WAN Interconnection Solution, what protocols are used on the control plane? And what technologies are used on the forwarding plane?</a:t>
            </a:r>
            <a:endParaRPr lang="en-US" altLang="zh-CN" dirty="0">
              <a:latin typeface="Huawei Sans" panose="020C0503030203020204" pitchFamily="34" charset="0"/>
              <a:cs typeface="+mn-ea"/>
              <a:sym typeface="Huawei Sans" panose="020C0503030203020204" pitchFamily="34" charset="0"/>
            </a:endParaRPr>
          </a:p>
        </p:txBody>
      </p:sp>
    </p:spTree>
    <p:extLst>
      <p:ext uri="{BB962C8B-B14F-4D97-AF65-F5344CB8AC3E}">
        <p14:creationId xmlns:p14="http://schemas.microsoft.com/office/powerpoint/2010/main" val="1110841574"/>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quarter" idx="10"/>
          </p:nvPr>
        </p:nvSpPr>
        <p:spPr/>
        <p:txBody>
          <a:bodyPr/>
          <a:lstStyle/>
          <a:p>
            <a:pPr algn="l"/>
            <a:r>
              <a:rPr lang="en-US" sz="1800" dirty="0" smtClean="0">
                <a:latin typeface="Huawei Sans" panose="020C0503030203020204" pitchFamily="34" charset="0"/>
              </a:rPr>
              <a:t>To reduce costs of interconnection between campuses, VPN technology has been widely used in campus interconnection.</a:t>
            </a:r>
            <a:endParaRPr lang="en-US" altLang="zh-CN" sz="1800" dirty="0" smtClean="0">
              <a:latin typeface="Huawei Sans" panose="020C0503030203020204" pitchFamily="34" charset="0"/>
            </a:endParaRPr>
          </a:p>
          <a:p>
            <a:pPr algn="l"/>
            <a:r>
              <a:rPr lang="en-US" sz="1800" dirty="0" smtClean="0">
                <a:latin typeface="Huawei Sans" panose="020C0503030203020204" pitchFamily="34" charset="0"/>
              </a:rPr>
              <a:t>Traditional VPN technologies can only implement interconnection between campuses. When multiple paths exist between campuses, the transmission paths cannot be intelligently adjusted based on the path quality, service, or application requirements.</a:t>
            </a:r>
            <a:endParaRPr lang="en-US" altLang="zh-CN" sz="1800" dirty="0" smtClean="0">
              <a:latin typeface="Huawei Sans" panose="020C0503030203020204" pitchFamily="34" charset="0"/>
            </a:endParaRPr>
          </a:p>
          <a:p>
            <a:pPr algn="l"/>
            <a:r>
              <a:rPr lang="en-US" sz="1800" dirty="0" smtClean="0">
                <a:latin typeface="Huawei Sans" panose="020C0503030203020204" pitchFamily="34" charset="0"/>
              </a:rPr>
              <a:t>To optimize multi-link transmission between campuses, </a:t>
            </a:r>
            <a:r>
              <a:rPr lang="en-US" sz="1800" dirty="0" err="1" smtClean="0">
                <a:latin typeface="Huawei Sans" panose="020C0503030203020204" pitchFamily="34" charset="0"/>
              </a:rPr>
              <a:t>iMaster</a:t>
            </a:r>
            <a:r>
              <a:rPr lang="en-US" sz="1800" dirty="0" smtClean="0">
                <a:latin typeface="Huawei Sans" panose="020C0503030203020204" pitchFamily="34" charset="0"/>
              </a:rPr>
              <a:t> NCE-Campus provides the SD-WAN interconnection solution for WAN interconnection. This solution optimizes multiple transmission paths between campuses and effectively improves service transmission quality.</a:t>
            </a:r>
            <a:endParaRPr lang="en-US" altLang="zh-CN" sz="1800" dirty="0">
              <a:latin typeface="Huawei Sans" panose="020C0503030203020204" pitchFamily="34" charset="0"/>
            </a:endParaRPr>
          </a:p>
        </p:txBody>
      </p:sp>
    </p:spTree>
    <p:extLst>
      <p:ext uri="{BB962C8B-B14F-4D97-AF65-F5344CB8AC3E}">
        <p14:creationId xmlns:p14="http://schemas.microsoft.com/office/powerpoint/2010/main" val="4230305682"/>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6886986"/>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C34499F-2E5F-481E-86AC-3D520EAA7FB3}"/>
</file>

<file path=customXml/itemProps2.xml><?xml version="1.0" encoding="utf-8"?>
<ds:datastoreItem xmlns:ds="http://schemas.openxmlformats.org/officeDocument/2006/customXml" ds:itemID="{910EFEAE-CE38-4782-874C-F0C04452BAF1}">
  <ds:schemaRefs>
    <ds:schemaRef ds:uri="http://schemas.microsoft.com/sharepoint/v3/contenttype/forms"/>
  </ds:schemaRefs>
</ds:datastoreItem>
</file>

<file path=customXml/itemProps3.xml><?xml version="1.0" encoding="utf-8"?>
<ds:datastoreItem xmlns:ds="http://schemas.openxmlformats.org/officeDocument/2006/customXml" ds:itemID="{12296AD3-5121-4DF6-8150-62C25C031437}">
  <ds:schemaRefs>
    <ds:schemaRef ds:uri="http://schemas.microsoft.com/office/2006/documentManagement/types"/>
    <ds:schemaRef ds:uri="http://purl.org/dc/dcmitype/"/>
    <ds:schemaRef ds:uri="http://purl.org/dc/elements/1.1/"/>
    <ds:schemaRef ds:uri="http://schemas.microsoft.com/office/infopath/2007/PartnerControls"/>
    <ds:schemaRef ds:uri="http://schemas.openxmlformats.org/package/2006/metadata/core-properties"/>
    <ds:schemaRef ds:uri="http://purl.org/dc/terms/"/>
    <ds:schemaRef ds:uri="http://www.w3.org/XML/1998/namespace"/>
    <ds:schemaRef ds:uri="475f1e55-3009-46d8-9566-5d569a2b3a98"/>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743</TotalTime>
  <Words>15203</Words>
  <Application>Microsoft Office PowerPoint</Application>
  <PresentationFormat>宽屏</PresentationFormat>
  <Paragraphs>2042</Paragraphs>
  <Slides>96</Slides>
  <Notes>96</Notes>
  <HiddenSlides>2</HiddenSlides>
  <MMClips>0</MMClips>
  <ScaleCrop>false</ScaleCrop>
  <HeadingPairs>
    <vt:vector size="6" baseType="variant">
      <vt:variant>
        <vt:lpstr>已用的字体</vt:lpstr>
      </vt:variant>
      <vt:variant>
        <vt:i4>9</vt:i4>
      </vt:variant>
      <vt:variant>
        <vt:lpstr>主题</vt:lpstr>
      </vt:variant>
      <vt:variant>
        <vt:i4>4</vt:i4>
      </vt:variant>
      <vt:variant>
        <vt:lpstr>幻灯片标题</vt:lpstr>
      </vt:variant>
      <vt:variant>
        <vt:i4>96</vt:i4>
      </vt:variant>
    </vt:vector>
  </HeadingPairs>
  <TitlesOfParts>
    <vt:vector size="109" baseType="lpstr">
      <vt:lpstr>等线</vt:lpstr>
      <vt:lpstr>方正兰亭黑简体</vt:lpstr>
      <vt:lpstr>宋体</vt:lpstr>
      <vt:lpstr>微软雅黑</vt:lpstr>
      <vt:lpstr>微软雅黑</vt:lpstr>
      <vt:lpstr>Arial</vt:lpstr>
      <vt:lpstr>Courier New</vt:lpstr>
      <vt:lpstr>Huawei Sans</vt:lpstr>
      <vt:lpstr>Wingdings</vt:lpstr>
      <vt:lpstr>1_标题页模板</vt:lpstr>
      <vt:lpstr>2_自功能页模板</vt:lpstr>
      <vt:lpstr>3_内容页模板</vt:lpstr>
      <vt:lpstr>4_感谢页模板</vt:lpstr>
      <vt:lpstr>PowerPoint 演示文稿</vt:lpstr>
      <vt:lpstr>Campus Multi-Branch Interconnection Technology</vt:lpstr>
      <vt:lpstr>PowerPoint 演示文稿</vt:lpstr>
      <vt:lpstr>PowerPoint 演示文稿</vt:lpstr>
      <vt:lpstr>PowerPoint 演示文稿</vt:lpstr>
      <vt:lpstr>Overview of Traditional Enterprise WANs</vt:lpstr>
      <vt:lpstr>Enterprise WAN Connection Mode</vt:lpstr>
      <vt:lpstr>Development of Enterprise WAN Technologies (1)</vt:lpstr>
      <vt:lpstr>Development of Enterprise WAN Technologies (2)</vt:lpstr>
      <vt:lpstr>Huawei Multi-Campus Interconnection Solution</vt:lpstr>
      <vt:lpstr>Interconnection Solution 1: IPsec VPN Interconnection Solution</vt:lpstr>
      <vt:lpstr>Interconnection Solution 2: EVPN Interconnection Solution</vt:lpstr>
      <vt:lpstr>PowerPoint 演示文稿</vt:lpstr>
      <vt:lpstr>VPN Background and Basic Concepts</vt:lpstr>
      <vt:lpstr>Tunneling Technologies</vt:lpstr>
      <vt:lpstr>Background of IPsec VPN</vt:lpstr>
      <vt:lpstr>IPsec VPN Fundamentals</vt:lpstr>
      <vt:lpstr>PowerPoint 演示文稿</vt:lpstr>
      <vt:lpstr>IPsec Overview</vt:lpstr>
      <vt:lpstr>IPsec Framework</vt:lpstr>
      <vt:lpstr>IPsec Encapsulation Mode - Tunnel Mode</vt:lpstr>
      <vt:lpstr>IPsec Encapsulation Mode - Transport Mode</vt:lpstr>
      <vt:lpstr>IPsec Security Protocols</vt:lpstr>
      <vt:lpstr>Security Protocol Structure (1)</vt:lpstr>
      <vt:lpstr>Security Protocol Structure (2)</vt:lpstr>
      <vt:lpstr>Combination of Security Protocols and Encapsulation Modes</vt:lpstr>
      <vt:lpstr>Comparison Between AH and ESP</vt:lpstr>
      <vt:lpstr>Encryption Algorithms</vt:lpstr>
      <vt:lpstr>Authentication Algorithms (1)</vt:lpstr>
      <vt:lpstr>Authentication Algorithms (2)</vt:lpstr>
      <vt:lpstr>Authentication Algorithms (3)</vt:lpstr>
      <vt:lpstr>Authentication Algorithms (4)</vt:lpstr>
      <vt:lpstr>Security Association</vt:lpstr>
      <vt:lpstr>PowerPoint 演示文稿</vt:lpstr>
      <vt:lpstr>IKE Overview</vt:lpstr>
      <vt:lpstr>Relationship Between IKE and IPsec</vt:lpstr>
      <vt:lpstr>IKE Authentication Methods</vt:lpstr>
      <vt:lpstr>IKE Negotiation</vt:lpstr>
      <vt:lpstr>IKEv1</vt:lpstr>
      <vt:lpstr>IKEv1 Negotiation Phase 1</vt:lpstr>
      <vt:lpstr>PowerPoint 演示文稿</vt:lpstr>
      <vt:lpstr>IKEv1 Negotiation Phase 2</vt:lpstr>
      <vt:lpstr>IKEv2</vt:lpstr>
      <vt:lpstr>IKEv2 Initial Exchanges</vt:lpstr>
      <vt:lpstr>IKEv2 Create_Child_SA Exchange</vt:lpstr>
      <vt:lpstr>IKEv2 Informational Exchange</vt:lpstr>
      <vt:lpstr>Defining IPsec-Protected Data Flows</vt:lpstr>
      <vt:lpstr>PowerPoint 演示文稿</vt:lpstr>
      <vt:lpstr>IPsec Policy Template</vt:lpstr>
      <vt:lpstr>NAT Traversal - Background</vt:lpstr>
      <vt:lpstr>NAT Traversal - Solution</vt:lpstr>
      <vt:lpstr>NAT Traversal - Detection Mechanism</vt:lpstr>
      <vt:lpstr>NAT Traversal - Scenario 1</vt:lpstr>
      <vt:lpstr>NAT Traversal - Scenario 2</vt:lpstr>
      <vt:lpstr>NAT Traversal - Scenario 3</vt:lpstr>
      <vt:lpstr>NAT Traversal - Session Keepalive (1)</vt:lpstr>
      <vt:lpstr>NAT Traversal - Session Keepalive (2)</vt:lpstr>
      <vt:lpstr>PowerPoint 演示文稿</vt:lpstr>
      <vt:lpstr>Configuring an IKE Proposal (1)</vt:lpstr>
      <vt:lpstr>Configuring an IKE Proposal (2)</vt:lpstr>
      <vt:lpstr>Configuring an IKE Peer (1)</vt:lpstr>
      <vt:lpstr>Configuring an IKE Peer (2)</vt:lpstr>
      <vt:lpstr>Configuring an IPsec Proposal (1)</vt:lpstr>
      <vt:lpstr>Configuring an IPsec Proposal (2)</vt:lpstr>
      <vt:lpstr>Configuring an ISAKMP IPsec Policy (1)</vt:lpstr>
      <vt:lpstr>Configuring an ISAKMP IPsec Policy (2)</vt:lpstr>
      <vt:lpstr>Configuring a Template IPsec Policy</vt:lpstr>
      <vt:lpstr>Referencing an IPsec Policy</vt:lpstr>
      <vt:lpstr>IPsec Configuration Logic - an ISAKMP IPsec Policy</vt:lpstr>
      <vt:lpstr>IPsec Configuration Logic - a Template IPsec Policy</vt:lpstr>
      <vt:lpstr>IPsec VPN Configuration Example (1)</vt:lpstr>
      <vt:lpstr>IPsec VPN Configuration Example (2)</vt:lpstr>
      <vt:lpstr>IPsec VPN Configuration Example (3)</vt:lpstr>
      <vt:lpstr>IPsec VPN Configuration Example (4)</vt:lpstr>
      <vt:lpstr>PowerPoint 演示文稿</vt:lpstr>
      <vt:lpstr>Typical Case Analysis: Requirements</vt:lpstr>
      <vt:lpstr>Typical Case Analysis: Inter-Site VPN Management</vt:lpstr>
      <vt:lpstr>Typical Case Analysis: Access Between Employees</vt:lpstr>
      <vt:lpstr>PowerPoint 演示文稿</vt:lpstr>
      <vt:lpstr>SD-WAN Architecture Overview</vt:lpstr>
      <vt:lpstr>SD-WAN Virtual Network Layers and Concepts</vt:lpstr>
      <vt:lpstr>SD-WAN Network Model</vt:lpstr>
      <vt:lpstr>Construction of SD-WAN Virtual Networks</vt:lpstr>
      <vt:lpstr>GRE over IPsec</vt:lpstr>
      <vt:lpstr>Extensions to GRE in SD-WAN</vt:lpstr>
      <vt:lpstr>SD-WAN Uses Enhanced EVPN to Transmit Routing Information</vt:lpstr>
      <vt:lpstr>Tunnel Table Generated Based on TNP Routes</vt:lpstr>
      <vt:lpstr>Searching for Tunnels Based on Service Routes</vt:lpstr>
      <vt:lpstr>Typical Case Analysis: Requirements</vt:lpstr>
      <vt:lpstr>Typical Case Analysis: Physical Network Management</vt:lpstr>
      <vt:lpstr>Typical Case Analysis: Overlay Network Management</vt:lpstr>
      <vt:lpstr>Typical Case Analysis: Service Route Advertisement</vt:lpstr>
      <vt:lpstr>Typical Case Analysis: Communication Between Branches</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shimiaomiaozjhw</cp:lastModifiedBy>
  <cp:revision>134</cp:revision>
  <dcterms:created xsi:type="dcterms:W3CDTF">2018-11-29T10:16:29Z</dcterms:created>
  <dcterms:modified xsi:type="dcterms:W3CDTF">2021-01-21T09:54:08Z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(3)0N4BrqWwT/evfRFa34Tc7MUHsMTM5CAFj/6nEM7bYf/htufBjyjazaBT2M5Fvw6/dbALzkh5
wrkiSgvoSVsaaI6ynfcgtMo1LjfgO5zjfJ/ZPSUo8kMVdzaVMcuU6SzcCTBIOc8YwRt4jmFl
2A8KoXKGSjp5WY0B079RMwnlG1rHpVu967bvWeup/ILdqfqXSPnrKJKYqgQtypF77DXa8Ldb
mi4jmXZDTqe/FG87jl</vt:lpwstr>
  </property>
  <property fmtid="{D5CDD505-2E9C-101B-9397-08002B2CF9AE}" pid="3" name="_2015_ms_pID_7253431">
    <vt:lpwstr>ekoZQKBduHI4AomdmoGbWDVtUYuGtPv6IBgHsvYalpA+faGioxORZm
dcWPiyMflbLQCgEcFsa28U3xlWikSxI2GcSB4gR5iSo6UbNoqMPlH+8DuBmxNjO4+b4IvNdR
rBrBxGots3R8iypHt3Zi3awMG9NLNtNzuM4F2taDhLsDFuZGTg3tlBpbIS1uq9eqFgwBWur/
NDD/8LrnjDP102rI+rezqkdwFL1JeaBAW0DG</vt:lpwstr>
  </property>
  <property fmtid="{D5CDD505-2E9C-101B-9397-08002B2CF9AE}" pid="4" name="_2015_ms_pID_7253432">
    <vt:lpwstr>GQ==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1575248629</vt:lpwstr>
  </property>
  <property fmtid="{D5CDD505-2E9C-101B-9397-08002B2CF9AE}" pid="9" name="ContentTypeId">
    <vt:lpwstr>0x01010002C5B4B712841F4C8A7AAEE2CD191271</vt:lpwstr>
  </property>
</Properties>
</file>